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60" r:id="rId2"/>
    <p:sldId id="483" r:id="rId3"/>
    <p:sldId id="408" r:id="rId4"/>
    <p:sldId id="482" r:id="rId5"/>
    <p:sldId id="464" r:id="rId6"/>
    <p:sldId id="410" r:id="rId7"/>
    <p:sldId id="411" r:id="rId8"/>
    <p:sldId id="412" r:id="rId9"/>
    <p:sldId id="413" r:id="rId10"/>
    <p:sldId id="465" r:id="rId11"/>
    <p:sldId id="415" r:id="rId12"/>
    <p:sldId id="417" r:id="rId13"/>
    <p:sldId id="485" r:id="rId14"/>
    <p:sldId id="488" r:id="rId15"/>
    <p:sldId id="419" r:id="rId16"/>
    <p:sldId id="420" r:id="rId17"/>
    <p:sldId id="421" r:id="rId18"/>
    <p:sldId id="407" r:id="rId19"/>
    <p:sldId id="486" r:id="rId20"/>
    <p:sldId id="466" r:id="rId21"/>
    <p:sldId id="487" r:id="rId22"/>
    <p:sldId id="475" r:id="rId23"/>
    <p:sldId id="490" r:id="rId24"/>
    <p:sldId id="476" r:id="rId25"/>
    <p:sldId id="467" r:id="rId26"/>
    <p:sldId id="477" r:id="rId27"/>
    <p:sldId id="480" r:id="rId28"/>
    <p:sldId id="481" r:id="rId29"/>
    <p:sldId id="462" r:id="rId30"/>
    <p:sldId id="474" r:id="rId31"/>
    <p:sldId id="489" r:id="rId32"/>
    <p:sldId id="492" r:id="rId33"/>
    <p:sldId id="493" r:id="rId34"/>
    <p:sldId id="491" r:id="rId35"/>
    <p:sldId id="496" r:id="rId36"/>
    <p:sldId id="497" r:id="rId37"/>
    <p:sldId id="498" r:id="rId38"/>
    <p:sldId id="494" r:id="rId39"/>
    <p:sldId id="495" r:id="rId40"/>
    <p:sldId id="501" r:id="rId41"/>
    <p:sldId id="484" r:id="rId42"/>
    <p:sldId id="499" r:id="rId43"/>
    <p:sldId id="500" r:id="rId44"/>
    <p:sldId id="401" r:id="rId45"/>
    <p:sldId id="367" r:id="rId46"/>
    <p:sldId id="310" r:id="rId47"/>
    <p:sldId id="469" r:id="rId48"/>
    <p:sldId id="470" r:id="rId49"/>
    <p:sldId id="471" r:id="rId50"/>
    <p:sldId id="472" r:id="rId51"/>
    <p:sldId id="473"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387" userDrawn="1">
          <p15:clr>
            <a:srgbClr val="A4A3A4"/>
          </p15:clr>
        </p15:guide>
        <p15:guide id="3" pos="3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eve Ni" initials="RN" lastIdx="1" clrIdx="0">
    <p:extLst>
      <p:ext uri="{19B8F6BF-5375-455C-9EA6-DF929625EA0E}">
        <p15:presenceInfo xmlns:p15="http://schemas.microsoft.com/office/powerpoint/2012/main" userId="fcd4e3f7ecfbd3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A86E"/>
    <a:srgbClr val="41C491"/>
    <a:srgbClr val="CF0F10"/>
    <a:srgbClr val="018962"/>
    <a:srgbClr val="B0E6D1"/>
    <a:srgbClr val="03EF9B"/>
    <a:srgbClr val="46BF90"/>
    <a:srgbClr val="FFBF0E"/>
    <a:srgbClr val="FFFFF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娣辫壊鏍峰紡 1 - 寮鸿皟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涓害鏍峰紡 2 - 寮鸿皟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31" autoAdjust="0"/>
    <p:restoredTop sz="92629" autoAdjust="0"/>
  </p:normalViewPr>
  <p:slideViewPr>
    <p:cSldViewPr snapToGrid="0">
      <p:cViewPr>
        <p:scale>
          <a:sx n="125" d="100"/>
          <a:sy n="125" d="100"/>
        </p:scale>
        <p:origin x="480" y="906"/>
      </p:cViewPr>
      <p:guideLst>
        <p:guide pos="3840"/>
        <p:guide orient="horz" pos="2387"/>
        <p:guide pos="3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r>
              <a:rPr lang="zh-CN" altLang="en-US" dirty="0"/>
              <a:t>在家做饭的频率</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1次/天</c:v>
                </c:pt>
                <c:pt idx="1">
                  <c:v>2次/天</c:v>
                </c:pt>
                <c:pt idx="2">
                  <c:v>3次/天</c:v>
                </c:pt>
                <c:pt idx="3">
                  <c:v>不在家做饭</c:v>
                </c:pt>
              </c:strCache>
            </c:strRef>
          </c:cat>
          <c:val>
            <c:numRef>
              <c:f>Sheet1!$B$2:$B$5</c:f>
              <c:numCache>
                <c:formatCode>0.00%</c:formatCode>
                <c:ptCount val="4"/>
                <c:pt idx="0">
                  <c:v>0.2137</c:v>
                </c:pt>
                <c:pt idx="1">
                  <c:v>0.26500000000000001</c:v>
                </c:pt>
                <c:pt idx="2">
                  <c:v>0.47860000000000003</c:v>
                </c:pt>
                <c:pt idx="3">
                  <c:v>4.2700000000000002E-2</c:v>
                </c:pt>
              </c:numCache>
            </c:numRef>
          </c:val>
          <c:extLst>
            <c:ext xmlns:c16="http://schemas.microsoft.com/office/drawing/2014/chart" uri="{C3380CC4-5D6E-409C-BE32-E72D297353CC}">
              <c16:uniqueId val="{00000000-B9E5-463A-B7FB-E669B9314511}"/>
            </c:ext>
          </c:extLst>
        </c:ser>
        <c:dLbls>
          <c:dLblPos val="outEnd"/>
          <c:showLegendKey val="0"/>
          <c:showVal val="1"/>
          <c:showCatName val="0"/>
          <c:showSerName val="0"/>
          <c:showPercent val="0"/>
          <c:showBubbleSize val="0"/>
        </c:dLbls>
        <c:gapWidth val="219"/>
        <c:overlap val="-27"/>
        <c:axId val="37328079"/>
        <c:axId val="37332655"/>
      </c:barChart>
      <c:catAx>
        <c:axId val="3732807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crossAx val="37332655"/>
        <c:crosses val="autoZero"/>
        <c:auto val="1"/>
        <c:lblAlgn val="ctr"/>
        <c:lblOffset val="100"/>
        <c:noMultiLvlLbl val="0"/>
      </c:catAx>
      <c:valAx>
        <c:axId val="3733265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crossAx val="37328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lumMod val="10000"/>
            </a:schemeClr>
          </a:solid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r>
              <a:rPr lang="zh-CN" altLang="en-US" dirty="0"/>
              <a:t>丢垃圾的频率</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1次/天</c:v>
                </c:pt>
                <c:pt idx="1">
                  <c:v>2次/天</c:v>
                </c:pt>
                <c:pt idx="2">
                  <c:v>3次/天</c:v>
                </c:pt>
                <c:pt idx="3">
                  <c:v>1次/2-3天</c:v>
                </c:pt>
              </c:strCache>
            </c:strRef>
          </c:cat>
          <c:val>
            <c:numRef>
              <c:f>Sheet1!$B$2:$B$5</c:f>
              <c:numCache>
                <c:formatCode>0.00%</c:formatCode>
                <c:ptCount val="4"/>
                <c:pt idx="0">
                  <c:v>0.48209999999999997</c:v>
                </c:pt>
                <c:pt idx="1">
                  <c:v>0.1875</c:v>
                </c:pt>
                <c:pt idx="2">
                  <c:v>0.13389999999999999</c:v>
                </c:pt>
                <c:pt idx="3">
                  <c:v>0.19639999999999999</c:v>
                </c:pt>
              </c:numCache>
            </c:numRef>
          </c:val>
          <c:extLst>
            <c:ext xmlns:c16="http://schemas.microsoft.com/office/drawing/2014/chart" uri="{C3380CC4-5D6E-409C-BE32-E72D297353CC}">
              <c16:uniqueId val="{00000000-BD7F-4C9E-91BE-A0C014C4060C}"/>
            </c:ext>
          </c:extLst>
        </c:ser>
        <c:dLbls>
          <c:dLblPos val="outEnd"/>
          <c:showLegendKey val="0"/>
          <c:showVal val="1"/>
          <c:showCatName val="0"/>
          <c:showSerName val="0"/>
          <c:showPercent val="0"/>
          <c:showBubbleSize val="0"/>
        </c:dLbls>
        <c:gapWidth val="219"/>
        <c:overlap val="-27"/>
        <c:axId val="37328079"/>
        <c:axId val="37332655"/>
      </c:barChart>
      <c:catAx>
        <c:axId val="3732807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crossAx val="37332655"/>
        <c:crosses val="autoZero"/>
        <c:auto val="1"/>
        <c:lblAlgn val="ctr"/>
        <c:lblOffset val="100"/>
        <c:noMultiLvlLbl val="0"/>
      </c:catAx>
      <c:valAx>
        <c:axId val="3733265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crossAx val="37328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lumMod val="10000"/>
            </a:schemeClr>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r>
              <a:rPr lang="zh-CN" altLang="en-US" dirty="0"/>
              <a:t>处理厨余垃圾遇到的主要问题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清理麻烦</c:v>
                </c:pt>
                <c:pt idx="1">
                  <c:v>蚊虫</c:v>
                </c:pt>
                <c:pt idx="2">
                  <c:v>异味</c:v>
                </c:pt>
                <c:pt idx="3">
                  <c:v>垃圾太多</c:v>
                </c:pt>
                <c:pt idx="4">
                  <c:v>剩菜剩饭</c:v>
                </c:pt>
                <c:pt idx="5">
                  <c:v>汤水渗漏</c:v>
                </c:pt>
                <c:pt idx="6">
                  <c:v>忘记处理</c:v>
                </c:pt>
                <c:pt idx="7">
                  <c:v>下楼远</c:v>
                </c:pt>
              </c:strCache>
            </c:strRef>
          </c:cat>
          <c:val>
            <c:numRef>
              <c:f>Sheet1!$B$2:$B$9</c:f>
              <c:numCache>
                <c:formatCode>0.00%</c:formatCode>
                <c:ptCount val="8"/>
                <c:pt idx="0">
                  <c:v>0.40629999999999999</c:v>
                </c:pt>
                <c:pt idx="1">
                  <c:v>0.46429999999999999</c:v>
                </c:pt>
                <c:pt idx="2">
                  <c:v>0.19639999999999999</c:v>
                </c:pt>
                <c:pt idx="3">
                  <c:v>0.1875</c:v>
                </c:pt>
                <c:pt idx="4">
                  <c:v>0.21879999999999999</c:v>
                </c:pt>
                <c:pt idx="5">
                  <c:v>0.32590000000000002</c:v>
                </c:pt>
                <c:pt idx="6">
                  <c:v>0.375</c:v>
                </c:pt>
                <c:pt idx="7">
                  <c:v>0.29459999999999997</c:v>
                </c:pt>
              </c:numCache>
            </c:numRef>
          </c:val>
          <c:extLst>
            <c:ext xmlns:c16="http://schemas.microsoft.com/office/drawing/2014/chart" uri="{C3380CC4-5D6E-409C-BE32-E72D297353CC}">
              <c16:uniqueId val="{00000000-F8DC-4A43-85E3-3757EF2A505C}"/>
            </c:ext>
          </c:extLst>
        </c:ser>
        <c:dLbls>
          <c:dLblPos val="outEnd"/>
          <c:showLegendKey val="0"/>
          <c:showVal val="1"/>
          <c:showCatName val="0"/>
          <c:showSerName val="0"/>
          <c:showPercent val="0"/>
          <c:showBubbleSize val="0"/>
        </c:dLbls>
        <c:gapWidth val="219"/>
        <c:overlap val="-27"/>
        <c:axId val="37328079"/>
        <c:axId val="37332655"/>
      </c:barChart>
      <c:catAx>
        <c:axId val="3732807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crossAx val="37332655"/>
        <c:crosses val="autoZero"/>
        <c:auto val="1"/>
        <c:lblAlgn val="ctr"/>
        <c:lblOffset val="100"/>
        <c:noMultiLvlLbl val="0"/>
      </c:catAx>
      <c:valAx>
        <c:axId val="3733265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crossAx val="37328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lumMod val="10000"/>
            </a:schemeClr>
          </a:solidFill>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r>
              <a:rPr lang="zh-CN" dirty="0"/>
              <a:t>家电消费</a:t>
            </a:r>
            <a:r>
              <a:rPr lang="zh-CN" altLang="en-US" dirty="0"/>
              <a:t>者</a:t>
            </a:r>
            <a:r>
              <a:rPr lang="zh-CN" b="1" dirty="0">
                <a:latin typeface="微软雅黑" panose="020B0503020204020204" pitchFamily="34" charset="-122"/>
                <a:ea typeface="微软雅黑" panose="020B0503020204020204" pitchFamily="34" charset="-122"/>
              </a:rPr>
              <a:t>性别</a:t>
            </a:r>
            <a:r>
              <a:rPr lang="zh-CN" dirty="0"/>
              <a:t>分布</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家电消费者性别分布</c:v>
                </c:pt>
              </c:strCache>
            </c:strRef>
          </c:tx>
          <c:dPt>
            <c:idx val="0"/>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1-1A14-49C4-AE83-0D328ED69F6E}"/>
              </c:ext>
            </c:extLst>
          </c:dPt>
          <c:dPt>
            <c:idx val="1"/>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3-1A14-49C4-AE83-0D328ED69F6E}"/>
              </c:ext>
            </c:extLst>
          </c:dPt>
          <c:dLbls>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dLblPos val="ct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男</c:v>
                </c:pt>
                <c:pt idx="1">
                  <c:v>女</c:v>
                </c:pt>
              </c:strCache>
            </c:strRef>
          </c:cat>
          <c:val>
            <c:numRef>
              <c:f>Sheet1!$B$2:$B$3</c:f>
              <c:numCache>
                <c:formatCode>0.00%</c:formatCode>
                <c:ptCount val="2"/>
                <c:pt idx="0">
                  <c:v>0.41899999999999998</c:v>
                </c:pt>
                <c:pt idx="1">
                  <c:v>0.58099999999999996</c:v>
                </c:pt>
              </c:numCache>
            </c:numRef>
          </c:val>
          <c:extLst>
            <c:ext xmlns:c16="http://schemas.microsoft.com/office/drawing/2014/chart" uri="{C3380CC4-5D6E-409C-BE32-E72D297353CC}">
              <c16:uniqueId val="{00000000-AC36-4F60-BC16-EF22EA192DD9}"/>
            </c:ext>
          </c:extLst>
        </c:ser>
        <c:dLbls>
          <c:dLblPos val="ctr"/>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lumMod val="10000"/>
            </a:schemeClr>
          </a:solidFill>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r>
              <a:rPr lang="zh-CN" dirty="0"/>
              <a:t>家电消费</a:t>
            </a:r>
            <a:r>
              <a:rPr lang="zh-CN" altLang="en-US" dirty="0"/>
              <a:t>者</a:t>
            </a:r>
            <a:r>
              <a:rPr lang="zh-CN" b="1" dirty="0">
                <a:latin typeface="微软雅黑" panose="020B0503020204020204" pitchFamily="34" charset="-122"/>
                <a:ea typeface="微软雅黑" panose="020B0503020204020204" pitchFamily="34" charset="-122"/>
              </a:rPr>
              <a:t>年龄</a:t>
            </a:r>
            <a:r>
              <a:rPr lang="zh-CN" dirty="0"/>
              <a:t>分布</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家电消费年龄分布</c:v>
                </c:pt>
              </c:strCache>
            </c:strRef>
          </c:tx>
          <c:explosion val="24"/>
          <c:dPt>
            <c:idx val="0"/>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1-012D-4D4C-9053-D8FB9EBF4532}"/>
              </c:ext>
            </c:extLst>
          </c:dPt>
          <c:dPt>
            <c:idx val="1"/>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3-012D-4D4C-9053-D8FB9EBF4532}"/>
              </c:ext>
            </c:extLst>
          </c:dPt>
          <c:dPt>
            <c:idx val="2"/>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5-0070-49A4-91AB-BB6DD14C6870}"/>
              </c:ext>
            </c:extLst>
          </c:dPt>
          <c:dPt>
            <c:idx val="3"/>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0070-49A4-91AB-BB6DD14C6870}"/>
              </c:ext>
            </c:extLst>
          </c:dPt>
          <c:dPt>
            <c:idx val="4"/>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012D-4D4C-9053-D8FB9EBF4532}"/>
              </c:ext>
            </c:extLst>
          </c:dPt>
          <c:dLbls>
            <c:dLbl>
              <c:idx val="4"/>
              <c:layout>
                <c:manualLayout>
                  <c:x val="5.2028797782932193E-2"/>
                  <c:y val="-1.0927632684692767E-2"/>
                </c:manualLayout>
              </c:layout>
              <c:dLblPos val="bestFi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12D-4D4C-9053-D8FB9EBF4532}"/>
                </c:ext>
              </c:extLst>
            </c:dLbl>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dLblPos val="outEnd"/>
            <c:showLegendKey val="1"/>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18-24岁</c:v>
                </c:pt>
                <c:pt idx="1">
                  <c:v>25-34岁</c:v>
                </c:pt>
                <c:pt idx="2">
                  <c:v>35-44岁</c:v>
                </c:pt>
                <c:pt idx="3">
                  <c:v>45-54岁</c:v>
                </c:pt>
                <c:pt idx="4">
                  <c:v>55岁以上</c:v>
                </c:pt>
              </c:strCache>
            </c:strRef>
          </c:cat>
          <c:val>
            <c:numRef>
              <c:f>Sheet1!$B$2:$B$6</c:f>
              <c:numCache>
                <c:formatCode>0.00%</c:formatCode>
                <c:ptCount val="5"/>
                <c:pt idx="0">
                  <c:v>0.161</c:v>
                </c:pt>
                <c:pt idx="1">
                  <c:v>0.64500000000000002</c:v>
                </c:pt>
                <c:pt idx="2">
                  <c:v>9.7000000000000003E-2</c:v>
                </c:pt>
                <c:pt idx="3">
                  <c:v>4.2999999999999997E-2</c:v>
                </c:pt>
                <c:pt idx="4">
                  <c:v>5.3999999999999999E-2</c:v>
                </c:pt>
              </c:numCache>
            </c:numRef>
          </c:val>
          <c:extLst>
            <c:ext xmlns:c16="http://schemas.microsoft.com/office/drawing/2014/chart" uri="{C3380CC4-5D6E-409C-BE32-E72D297353CC}">
              <c16:uniqueId val="{00000004-012D-4D4C-9053-D8FB9EBF4532}"/>
            </c:ext>
          </c:extLst>
        </c:ser>
        <c:dLbls>
          <c:dLblPos val="inEnd"/>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lumMod val="10000"/>
            </a:schemeClr>
          </a:solidFill>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r>
              <a:rPr lang="zh-CN" altLang="en-US" dirty="0"/>
              <a:t>智能家居消费者</a:t>
            </a:r>
            <a:r>
              <a:rPr lang="zh-CN" altLang="en-US" b="1" dirty="0">
                <a:latin typeface="微软雅黑" panose="020B0503020204020204" pitchFamily="34" charset="-122"/>
                <a:ea typeface="微软雅黑" panose="020B0503020204020204" pitchFamily="34" charset="-122"/>
              </a:rPr>
              <a:t>可支配收入</a:t>
            </a:r>
            <a:r>
              <a:rPr lang="zh-CN" altLang="en-US" dirty="0"/>
              <a:t>分布</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智能家居消费者可支配收入分布</c:v>
                </c:pt>
              </c:strCache>
            </c:strRef>
          </c:tx>
          <c:explosion val="19"/>
          <c:dPt>
            <c:idx val="0"/>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1-4E49-41F3-9D78-17B7EB48F865}"/>
              </c:ext>
            </c:extLst>
          </c:dPt>
          <c:dPt>
            <c:idx val="1"/>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2-7434-4620-A92B-BEBD84690710}"/>
              </c:ext>
            </c:extLst>
          </c:dPt>
          <c:dPt>
            <c:idx val="2"/>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5-4E49-41F3-9D78-17B7EB48F865}"/>
              </c:ext>
            </c:extLst>
          </c:dPt>
          <c:dPt>
            <c:idx val="3"/>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4E49-41F3-9D78-17B7EB48F865}"/>
              </c:ext>
            </c:extLst>
          </c:dPt>
          <c:dPt>
            <c:idx val="4"/>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9-4E49-41F3-9D78-17B7EB48F865}"/>
              </c:ext>
            </c:extLst>
          </c:dPt>
          <c:dLbls>
            <c:dLbl>
              <c:idx val="1"/>
              <c:layout>
                <c:manualLayout>
                  <c:x val="0"/>
                  <c:y val="3.2782907456691782E-2"/>
                </c:manualLayout>
              </c:layout>
              <c:dLblPos val="bestFit"/>
              <c:showLegendKey val="1"/>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7434-4620-A92B-BEBD84690710}"/>
                </c:ext>
              </c:extLst>
            </c:dLbl>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dLblPos val="outEnd"/>
            <c:showLegendKey val="1"/>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3-7k</c:v>
                </c:pt>
                <c:pt idx="1">
                  <c:v>7-10k</c:v>
                </c:pt>
                <c:pt idx="2">
                  <c:v>10-15k</c:v>
                </c:pt>
                <c:pt idx="3">
                  <c:v>15-20k</c:v>
                </c:pt>
                <c:pt idx="4">
                  <c:v>20k以上</c:v>
                </c:pt>
              </c:strCache>
            </c:strRef>
          </c:cat>
          <c:val>
            <c:numRef>
              <c:f>Sheet1!$B$2:$B$6</c:f>
              <c:numCache>
                <c:formatCode>0.00%</c:formatCode>
                <c:ptCount val="5"/>
                <c:pt idx="0">
                  <c:v>0.154</c:v>
                </c:pt>
                <c:pt idx="1">
                  <c:v>0.30399999999999999</c:v>
                </c:pt>
                <c:pt idx="2" formatCode="0%">
                  <c:v>0.4</c:v>
                </c:pt>
                <c:pt idx="3">
                  <c:v>0.10199999999999999</c:v>
                </c:pt>
                <c:pt idx="4" formatCode="0%">
                  <c:v>0.04</c:v>
                </c:pt>
              </c:numCache>
            </c:numRef>
          </c:val>
          <c:extLst>
            <c:ext xmlns:c16="http://schemas.microsoft.com/office/drawing/2014/chart" uri="{C3380CC4-5D6E-409C-BE32-E72D297353CC}">
              <c16:uniqueId val="{00000000-7434-4620-A92B-BEBD84690710}"/>
            </c:ext>
          </c:extLst>
        </c:ser>
        <c:dLbls>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lumMod val="10000"/>
            </a:schemeClr>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88CB38-65D9-4B7B-A861-3720483E1BE3}" type="datetimeFigureOut">
              <a:rPr lang="zh-CN" altLang="en-US" smtClean="0"/>
              <a:t>2024/12/15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093B7-B8C1-4599-B782-3219E336D16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6093B7-B8C1-4599-B782-3219E336D16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同时，为了更加深入地了解人们在处理厨余垃圾时的问题，我们制定了一份问卷</a:t>
            </a:r>
            <a:endParaRPr lang="en-US" altLang="zh-CN" dirty="0"/>
          </a:p>
          <a:p>
            <a:r>
              <a:rPr lang="zh-CN" altLang="en-US" dirty="0"/>
              <a:t>其中，重点询问了大家在家做饭的频率，在家里每天丢弃几次垃圾以及处理厨余垃圾时遇到的问题</a:t>
            </a:r>
          </a:p>
        </p:txBody>
      </p:sp>
      <p:sp>
        <p:nvSpPr>
          <p:cNvPr id="4" name="灯片编号占位符 3"/>
          <p:cNvSpPr>
            <a:spLocks noGrp="1"/>
          </p:cNvSpPr>
          <p:nvPr>
            <p:ph type="sldNum" sz="quarter" idx="5"/>
          </p:nvPr>
        </p:nvSpPr>
        <p:spPr/>
        <p:txBody>
          <a:bodyPr/>
          <a:lstStyle/>
          <a:p>
            <a:fld id="{646093B7-B8C1-4599-B782-3219E336D164}" type="slidenum">
              <a:rPr lang="zh-CN" altLang="en-US" smtClean="0"/>
              <a:t>11</a:t>
            </a:fld>
            <a:endParaRPr lang="zh-CN" altLang="en-US"/>
          </a:p>
        </p:txBody>
      </p:sp>
    </p:spTree>
    <p:extLst>
      <p:ext uri="{BB962C8B-B14F-4D97-AF65-F5344CB8AC3E}">
        <p14:creationId xmlns:p14="http://schemas.microsoft.com/office/powerpoint/2010/main" val="3008475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在填写我们问卷的人中，大部分人每天至少在家做一次饭，差不多有一半人每天三次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大部分人丢垃圾的频率在一天一次和一天两次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在处理厨余垃圾时遇到的问题中，清理垃圾桶及地面，蚊虫，汤水渗漏，忘记处理，下楼远的问题比较突出</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46093B7-B8C1-4599-B782-3219E336D164}" type="slidenum">
              <a:rPr lang="zh-CN" altLang="en-US" smtClean="0"/>
              <a:t>12</a:t>
            </a:fld>
            <a:endParaRPr lang="zh-CN" altLang="en-US"/>
          </a:p>
        </p:txBody>
      </p:sp>
    </p:spTree>
    <p:extLst>
      <p:ext uri="{BB962C8B-B14F-4D97-AF65-F5344CB8AC3E}">
        <p14:creationId xmlns:p14="http://schemas.microsoft.com/office/powerpoint/2010/main" val="88045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97F3E-8354-789E-935C-5BD26A4397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37ADC5-FE37-E933-F6F3-0E295C9A34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606C2C-D0A6-0FE5-FAD6-D843900923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a:extLst>
              <a:ext uri="{FF2B5EF4-FFF2-40B4-BE49-F238E27FC236}">
                <a16:creationId xmlns:a16="http://schemas.microsoft.com/office/drawing/2014/main" id="{E37223F0-2201-E27A-7A15-7726E4521E60}"/>
              </a:ext>
            </a:extLst>
          </p:cNvPr>
          <p:cNvSpPr>
            <a:spLocks noGrp="1"/>
          </p:cNvSpPr>
          <p:nvPr>
            <p:ph type="sldNum" sz="quarter" idx="5"/>
          </p:nvPr>
        </p:nvSpPr>
        <p:spPr/>
        <p:txBody>
          <a:bodyPr/>
          <a:lstStyle/>
          <a:p>
            <a:fld id="{646093B7-B8C1-4599-B782-3219E336D164}" type="slidenum">
              <a:rPr lang="zh-CN" altLang="en-US" smtClean="0"/>
              <a:t>13</a:t>
            </a:fld>
            <a:endParaRPr lang="zh-CN" altLang="en-US"/>
          </a:p>
        </p:txBody>
      </p:sp>
    </p:spTree>
    <p:extLst>
      <p:ext uri="{BB962C8B-B14F-4D97-AF65-F5344CB8AC3E}">
        <p14:creationId xmlns:p14="http://schemas.microsoft.com/office/powerpoint/2010/main" val="498892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4B814-C1B0-2CDF-C011-C737DA642E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D717-5960-5A6F-B4BA-D8FD5A72AA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C76439-CFC1-F364-F2D8-E660F6C19F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a:extLst>
              <a:ext uri="{FF2B5EF4-FFF2-40B4-BE49-F238E27FC236}">
                <a16:creationId xmlns:a16="http://schemas.microsoft.com/office/drawing/2014/main" id="{68059A8F-EB59-B4D7-7DC3-941650617237}"/>
              </a:ext>
            </a:extLst>
          </p:cNvPr>
          <p:cNvSpPr>
            <a:spLocks noGrp="1"/>
          </p:cNvSpPr>
          <p:nvPr>
            <p:ph type="sldNum" sz="quarter" idx="5"/>
          </p:nvPr>
        </p:nvSpPr>
        <p:spPr/>
        <p:txBody>
          <a:bodyPr/>
          <a:lstStyle/>
          <a:p>
            <a:fld id="{646093B7-B8C1-4599-B782-3219E336D164}" type="slidenum">
              <a:rPr lang="zh-CN" altLang="en-US" smtClean="0"/>
              <a:t>14</a:t>
            </a:fld>
            <a:endParaRPr lang="zh-CN" altLang="en-US"/>
          </a:p>
        </p:txBody>
      </p:sp>
    </p:spTree>
    <p:extLst>
      <p:ext uri="{BB962C8B-B14F-4D97-AF65-F5344CB8AC3E}">
        <p14:creationId xmlns:p14="http://schemas.microsoft.com/office/powerpoint/2010/main" val="2436977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于是我们调查了家电消费领域的一些消费者的分布</a:t>
            </a:r>
            <a:endParaRPr lang="en-US" altLang="zh-CN"/>
          </a:p>
          <a:p>
            <a:r>
              <a:rPr lang="zh-CN" altLang="en-US"/>
              <a:t>在家电消费领域的消费者</a:t>
            </a:r>
            <a:endParaRPr lang="en-US" altLang="zh-CN"/>
          </a:p>
          <a:p>
            <a:r>
              <a:rPr lang="zh-CN" altLang="en-US"/>
              <a:t>女性略多于男性</a:t>
            </a:r>
            <a:endParaRPr lang="en-US" altLang="zh-CN"/>
          </a:p>
          <a:p>
            <a:r>
              <a:rPr lang="zh-CN" altLang="en-US"/>
              <a:t>年龄在</a:t>
            </a:r>
            <a:r>
              <a:rPr lang="en-US" altLang="zh-CN"/>
              <a:t>18-44</a:t>
            </a:r>
            <a:r>
              <a:rPr lang="zh-CN" altLang="en-US"/>
              <a:t>岁间的人群占</a:t>
            </a:r>
            <a:r>
              <a:rPr lang="en-US" altLang="zh-CN"/>
              <a:t>90.3%</a:t>
            </a:r>
            <a:r>
              <a:rPr lang="zh-CN" altLang="en-US"/>
              <a:t>，其中主要是</a:t>
            </a:r>
            <a:r>
              <a:rPr lang="en-US" altLang="zh-CN"/>
              <a:t>25-34</a:t>
            </a:r>
            <a:r>
              <a:rPr lang="zh-CN" altLang="en-US"/>
              <a:t>岁</a:t>
            </a:r>
            <a:endParaRPr lang="en-US" altLang="zh-CN"/>
          </a:p>
          <a:p>
            <a:r>
              <a:rPr lang="zh-CN" altLang="en-US"/>
              <a:t>月可支配收入在</a:t>
            </a:r>
            <a:r>
              <a:rPr lang="en-US" altLang="zh-CN"/>
              <a:t>7000</a:t>
            </a:r>
            <a:r>
              <a:rPr lang="zh-CN" altLang="en-US"/>
              <a:t>元以上的人群占</a:t>
            </a:r>
            <a:r>
              <a:rPr lang="en-US" altLang="zh-CN"/>
              <a:t>84.6%</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可见，</a:t>
            </a:r>
            <a:r>
              <a:rPr lang="zh-CN" altLang="en-US" sz="1200">
                <a:solidFill>
                  <a:schemeClr val="tx2">
                    <a:lumMod val="10000"/>
                  </a:schemeClr>
                </a:solidFill>
              </a:rPr>
              <a:t>年轻且可支配收入高的消费者在家电消费市场更有消费力</a:t>
            </a:r>
          </a:p>
        </p:txBody>
      </p:sp>
      <p:sp>
        <p:nvSpPr>
          <p:cNvPr id="4" name="灯片编号占位符 3"/>
          <p:cNvSpPr>
            <a:spLocks noGrp="1"/>
          </p:cNvSpPr>
          <p:nvPr>
            <p:ph type="sldNum" sz="quarter" idx="5"/>
          </p:nvPr>
        </p:nvSpPr>
        <p:spPr/>
        <p:txBody>
          <a:bodyPr/>
          <a:lstStyle/>
          <a:p>
            <a:fld id="{646093B7-B8C1-4599-B782-3219E336D164}" type="slidenum">
              <a:rPr lang="zh-CN" altLang="en-US" smtClean="0"/>
              <a:t>15</a:t>
            </a:fld>
            <a:endParaRPr lang="zh-CN" altLang="en-US"/>
          </a:p>
        </p:txBody>
      </p:sp>
    </p:spTree>
    <p:extLst>
      <p:ext uri="{BB962C8B-B14F-4D97-AF65-F5344CB8AC3E}">
        <p14:creationId xmlns:p14="http://schemas.microsoft.com/office/powerpoint/2010/main" val="275174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同时，在胡润百富的研究中，高净值人群反应的厨房问题中，“厨余垃圾不能及时处理“占到所有问题的第四名</a:t>
            </a:r>
            <a:endParaRPr lang="en-US" altLang="zh-CN"/>
          </a:p>
          <a:p>
            <a:r>
              <a:rPr lang="zh-CN" altLang="en-US"/>
              <a:t>同时，</a:t>
            </a:r>
            <a:r>
              <a:rPr lang="zh-CN" altLang="en-US">
                <a:solidFill>
                  <a:schemeClr val="tx2">
                    <a:lumMod val="10000"/>
                  </a:schemeClr>
                </a:solidFill>
              </a:rPr>
              <a:t>高净值人群使用</a:t>
            </a:r>
            <a:r>
              <a:rPr lang="zh-CN" altLang="en-US" sz="1200" kern="1200">
                <a:solidFill>
                  <a:schemeClr val="tx2">
                    <a:lumMod val="10000"/>
                  </a:schemeClr>
                </a:solidFill>
                <a:latin typeface="+mn-lt"/>
                <a:ea typeface="+mn-ea"/>
                <a:cs typeface="+mn-cs"/>
              </a:rPr>
              <a:t>全屋智能化</a:t>
            </a:r>
            <a:r>
              <a:rPr lang="zh-CN" altLang="en-US">
                <a:solidFill>
                  <a:schemeClr val="tx2">
                    <a:lumMod val="10000"/>
                  </a:schemeClr>
                </a:solidFill>
              </a:rPr>
              <a:t>的比例高达 </a:t>
            </a:r>
            <a:r>
              <a:rPr lang="en-US" altLang="zh-CN">
                <a:solidFill>
                  <a:schemeClr val="tx2">
                    <a:lumMod val="10000"/>
                  </a:schemeClr>
                </a:solidFill>
              </a:rPr>
              <a:t>87%</a:t>
            </a:r>
            <a:r>
              <a:rPr lang="zh-CN" altLang="en-US">
                <a:solidFill>
                  <a:schemeClr val="tx2">
                    <a:lumMod val="10000"/>
                  </a:schemeClr>
                </a:solidFill>
              </a:rPr>
              <a:t>，他们更容易接收新型的智能化产品</a:t>
            </a:r>
            <a:endParaRPr lang="zh-CN" altLang="en-US"/>
          </a:p>
        </p:txBody>
      </p:sp>
      <p:sp>
        <p:nvSpPr>
          <p:cNvPr id="4" name="灯片编号占位符 3"/>
          <p:cNvSpPr>
            <a:spLocks noGrp="1"/>
          </p:cNvSpPr>
          <p:nvPr>
            <p:ph type="sldNum" sz="quarter" idx="5"/>
          </p:nvPr>
        </p:nvSpPr>
        <p:spPr/>
        <p:txBody>
          <a:bodyPr/>
          <a:lstStyle/>
          <a:p>
            <a:fld id="{646093B7-B8C1-4599-B782-3219E336D164}" type="slidenum">
              <a:rPr lang="zh-CN" altLang="en-US" smtClean="0"/>
              <a:t>16</a:t>
            </a:fld>
            <a:endParaRPr lang="zh-CN" altLang="en-US"/>
          </a:p>
        </p:txBody>
      </p:sp>
    </p:spTree>
    <p:extLst>
      <p:ext uri="{BB962C8B-B14F-4D97-AF65-F5344CB8AC3E}">
        <p14:creationId xmlns:p14="http://schemas.microsoft.com/office/powerpoint/2010/main" val="498869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由此，我们得到了我们的用户群体</a:t>
            </a:r>
          </a:p>
        </p:txBody>
      </p:sp>
      <p:sp>
        <p:nvSpPr>
          <p:cNvPr id="4" name="灯片编号占位符 3"/>
          <p:cNvSpPr>
            <a:spLocks noGrp="1"/>
          </p:cNvSpPr>
          <p:nvPr>
            <p:ph type="sldNum" sz="quarter" idx="5"/>
          </p:nvPr>
        </p:nvSpPr>
        <p:spPr/>
        <p:txBody>
          <a:bodyPr/>
          <a:lstStyle/>
          <a:p>
            <a:fld id="{646093B7-B8C1-4599-B782-3219E336D164}" type="slidenum">
              <a:rPr lang="zh-CN" altLang="en-US" smtClean="0"/>
              <a:t>17</a:t>
            </a:fld>
            <a:endParaRPr lang="zh-CN" altLang="en-US"/>
          </a:p>
        </p:txBody>
      </p:sp>
    </p:spTree>
    <p:extLst>
      <p:ext uri="{BB962C8B-B14F-4D97-AF65-F5344CB8AC3E}">
        <p14:creationId xmlns:p14="http://schemas.microsoft.com/office/powerpoint/2010/main" val="2641288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6093B7-B8C1-4599-B782-3219E336D164}" type="slidenum">
              <a:rPr lang="zh-CN" altLang="en-US" smtClean="0"/>
              <a:t>18</a:t>
            </a:fld>
            <a:endParaRPr lang="zh-CN" altLang="en-US"/>
          </a:p>
        </p:txBody>
      </p:sp>
    </p:spTree>
    <p:extLst>
      <p:ext uri="{BB962C8B-B14F-4D97-AF65-F5344CB8AC3E}">
        <p14:creationId xmlns:p14="http://schemas.microsoft.com/office/powerpoint/2010/main" val="2044155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A3F28-513F-C985-E175-C9D96C5D30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6F109C-22C0-3FE8-18AD-DAE6B31348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FD70A8-0B96-9480-FE28-CF8A775798B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A8670FC-D17C-FCFF-FBA4-254B8E38E457}"/>
              </a:ext>
            </a:extLst>
          </p:cNvPr>
          <p:cNvSpPr>
            <a:spLocks noGrp="1"/>
          </p:cNvSpPr>
          <p:nvPr>
            <p:ph type="sldNum" sz="quarter" idx="5"/>
          </p:nvPr>
        </p:nvSpPr>
        <p:spPr/>
        <p:txBody>
          <a:bodyPr/>
          <a:lstStyle/>
          <a:p>
            <a:fld id="{646093B7-B8C1-4599-B782-3219E336D164}" type="slidenum">
              <a:rPr lang="zh-CN" altLang="en-US" smtClean="0"/>
              <a:t>19</a:t>
            </a:fld>
            <a:endParaRPr lang="zh-CN" altLang="en-US"/>
          </a:p>
        </p:txBody>
      </p:sp>
    </p:spTree>
    <p:extLst>
      <p:ext uri="{BB962C8B-B14F-4D97-AF65-F5344CB8AC3E}">
        <p14:creationId xmlns:p14="http://schemas.microsoft.com/office/powerpoint/2010/main" val="77246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B8B4C-35B8-42C0-0F0A-0A7495894C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E62653-7156-F48F-BA16-96118051EB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6D77D3-AE28-E207-CE95-CEE2583DCA0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6EC5F9F-ED4E-0293-8048-8EBE0FF3650D}"/>
              </a:ext>
            </a:extLst>
          </p:cNvPr>
          <p:cNvSpPr>
            <a:spLocks noGrp="1"/>
          </p:cNvSpPr>
          <p:nvPr>
            <p:ph type="sldNum" sz="quarter" idx="5"/>
          </p:nvPr>
        </p:nvSpPr>
        <p:spPr/>
        <p:txBody>
          <a:bodyPr/>
          <a:lstStyle/>
          <a:p>
            <a:fld id="{646093B7-B8C1-4599-B782-3219E336D164}" type="slidenum">
              <a:rPr lang="zh-CN" altLang="en-US" smtClean="0"/>
              <a:t>20</a:t>
            </a:fld>
            <a:endParaRPr lang="zh-CN" altLang="en-US"/>
          </a:p>
        </p:txBody>
      </p:sp>
    </p:spTree>
    <p:extLst>
      <p:ext uri="{BB962C8B-B14F-4D97-AF65-F5344CB8AC3E}">
        <p14:creationId xmlns:p14="http://schemas.microsoft.com/office/powerpoint/2010/main" val="2240263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在当今社会，人们对家庭和健康日益重视，在这种价值观的影响下，在家做饭已成为人们眼中家庭生活中非常重要的环节。 </a:t>
            </a:r>
            <a:endParaRPr lang="en-US" altLang="zh-CN"/>
          </a:p>
          <a:p>
            <a:r>
              <a:rPr lang="zh-CN" altLang="en-US"/>
              <a:t>家里人在一起吃饭，更加注重的是一种家庭氛围的营造。</a:t>
            </a:r>
            <a:endParaRPr lang="en-US" altLang="zh-CN"/>
          </a:p>
          <a:p>
            <a:r>
              <a:rPr lang="zh-CN" altLang="en-US"/>
              <a:t>同时，在家做饭宴请成为重要的情感纽带，关系越亲的人越愿意在家招待。</a:t>
            </a:r>
          </a:p>
        </p:txBody>
      </p:sp>
      <p:sp>
        <p:nvSpPr>
          <p:cNvPr id="4" name="灯片编号占位符 3"/>
          <p:cNvSpPr>
            <a:spLocks noGrp="1"/>
          </p:cNvSpPr>
          <p:nvPr>
            <p:ph type="sldNum" sz="quarter" idx="5"/>
          </p:nvPr>
        </p:nvSpPr>
        <p:spPr/>
        <p:txBody>
          <a:bodyPr/>
          <a:lstStyle/>
          <a:p>
            <a:fld id="{646093B7-B8C1-4599-B782-3219E336D164}" type="slidenum">
              <a:rPr lang="zh-CN" altLang="en-US" smtClean="0"/>
              <a:t>3</a:t>
            </a:fld>
            <a:endParaRPr lang="zh-CN" altLang="en-US"/>
          </a:p>
        </p:txBody>
      </p:sp>
    </p:spTree>
    <p:extLst>
      <p:ext uri="{BB962C8B-B14F-4D97-AF65-F5344CB8AC3E}">
        <p14:creationId xmlns:p14="http://schemas.microsoft.com/office/powerpoint/2010/main" val="2347543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A9E3F-FD94-0459-150F-821BD6B77F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078155-7C95-8A48-6870-7BE8337A83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201863-4730-2DDB-24E5-20B0B6EC7B6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30769BA-CEFE-E38A-24A6-62D875C34833}"/>
              </a:ext>
            </a:extLst>
          </p:cNvPr>
          <p:cNvSpPr>
            <a:spLocks noGrp="1"/>
          </p:cNvSpPr>
          <p:nvPr>
            <p:ph type="sldNum" sz="quarter" idx="5"/>
          </p:nvPr>
        </p:nvSpPr>
        <p:spPr/>
        <p:txBody>
          <a:bodyPr/>
          <a:lstStyle/>
          <a:p>
            <a:fld id="{646093B7-B8C1-4599-B782-3219E336D164}" type="slidenum">
              <a:rPr lang="zh-CN" altLang="en-US" smtClean="0"/>
              <a:t>21</a:t>
            </a:fld>
            <a:endParaRPr lang="zh-CN" altLang="en-US"/>
          </a:p>
        </p:txBody>
      </p:sp>
    </p:spTree>
    <p:extLst>
      <p:ext uri="{BB962C8B-B14F-4D97-AF65-F5344CB8AC3E}">
        <p14:creationId xmlns:p14="http://schemas.microsoft.com/office/powerpoint/2010/main" val="671258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A53B9-4823-758C-EC76-DC09934D1C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6F1221-1279-4438-F5AC-E8F6923320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867E46-0369-8879-AA70-98B7DD3DB3B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ADD1FDB-DDD9-D0E4-7A77-06F796B06BCC}"/>
              </a:ext>
            </a:extLst>
          </p:cNvPr>
          <p:cNvSpPr>
            <a:spLocks noGrp="1"/>
          </p:cNvSpPr>
          <p:nvPr>
            <p:ph type="sldNum" sz="quarter" idx="5"/>
          </p:nvPr>
        </p:nvSpPr>
        <p:spPr/>
        <p:txBody>
          <a:bodyPr/>
          <a:lstStyle/>
          <a:p>
            <a:fld id="{646093B7-B8C1-4599-B782-3219E336D164}" type="slidenum">
              <a:rPr lang="zh-CN" altLang="en-US" smtClean="0"/>
              <a:t>22</a:t>
            </a:fld>
            <a:endParaRPr lang="zh-CN" altLang="en-US"/>
          </a:p>
        </p:txBody>
      </p:sp>
    </p:spTree>
    <p:extLst>
      <p:ext uri="{BB962C8B-B14F-4D97-AF65-F5344CB8AC3E}">
        <p14:creationId xmlns:p14="http://schemas.microsoft.com/office/powerpoint/2010/main" val="693359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C7E4-0E2C-AA1C-A538-BA8C108C1D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9E554D-C7F4-D502-FE72-12F7D82CA8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44961A-07CC-F4AB-2D86-CAF158361F8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113BAB3-7989-C058-E3BD-63FBE2990710}"/>
              </a:ext>
            </a:extLst>
          </p:cNvPr>
          <p:cNvSpPr>
            <a:spLocks noGrp="1"/>
          </p:cNvSpPr>
          <p:nvPr>
            <p:ph type="sldNum" sz="quarter" idx="5"/>
          </p:nvPr>
        </p:nvSpPr>
        <p:spPr/>
        <p:txBody>
          <a:bodyPr/>
          <a:lstStyle/>
          <a:p>
            <a:fld id="{646093B7-B8C1-4599-B782-3219E336D164}" type="slidenum">
              <a:rPr lang="zh-CN" altLang="en-US" smtClean="0"/>
              <a:t>23</a:t>
            </a:fld>
            <a:endParaRPr lang="zh-CN" altLang="en-US"/>
          </a:p>
        </p:txBody>
      </p:sp>
    </p:spTree>
    <p:extLst>
      <p:ext uri="{BB962C8B-B14F-4D97-AF65-F5344CB8AC3E}">
        <p14:creationId xmlns:p14="http://schemas.microsoft.com/office/powerpoint/2010/main" val="1403973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17AD4-FF19-AE7D-EB28-61459242ED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DF6EF1-01B9-2731-C2C2-E75784D0C1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BB2F7C6-DEC9-067B-E25E-520FF6E2D6F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34DB10D-2D97-6205-DA60-04D54F45DD98}"/>
              </a:ext>
            </a:extLst>
          </p:cNvPr>
          <p:cNvSpPr>
            <a:spLocks noGrp="1"/>
          </p:cNvSpPr>
          <p:nvPr>
            <p:ph type="sldNum" sz="quarter" idx="5"/>
          </p:nvPr>
        </p:nvSpPr>
        <p:spPr/>
        <p:txBody>
          <a:bodyPr/>
          <a:lstStyle/>
          <a:p>
            <a:fld id="{646093B7-B8C1-4599-B782-3219E336D164}" type="slidenum">
              <a:rPr lang="zh-CN" altLang="en-US" smtClean="0"/>
              <a:t>24</a:t>
            </a:fld>
            <a:endParaRPr lang="zh-CN" altLang="en-US"/>
          </a:p>
        </p:txBody>
      </p:sp>
    </p:spTree>
    <p:extLst>
      <p:ext uri="{BB962C8B-B14F-4D97-AF65-F5344CB8AC3E}">
        <p14:creationId xmlns:p14="http://schemas.microsoft.com/office/powerpoint/2010/main" val="3163120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FEDC0-239E-4B7F-CE38-A06E9B425D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7C3348-62BE-0F3D-C2AD-5DBA825FEC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2D9F9B-FF2F-20F1-E91E-4B5077623FAB}"/>
              </a:ext>
            </a:extLst>
          </p:cNvPr>
          <p:cNvSpPr>
            <a:spLocks noGrp="1"/>
          </p:cNvSpPr>
          <p:nvPr>
            <p:ph type="body" idx="1"/>
          </p:nvPr>
        </p:nvSpPr>
        <p:spPr/>
        <p:txBody>
          <a:bodyPr/>
          <a:lstStyle/>
          <a:p>
            <a:r>
              <a:rPr lang="zh-CN" altLang="en-US" dirty="0"/>
              <a:t>为了更好地解决问题，我们进行了原理剖析</a:t>
            </a:r>
            <a:endParaRPr lang="en-US" altLang="zh-CN" dirty="0"/>
          </a:p>
          <a:p>
            <a:r>
              <a:rPr lang="zh-CN" altLang="en-US"/>
              <a:t>在之前我们将问题聚焦在了垃圾的储存和倾倒阶段，其中主要问题表现在异味，吸引蚊虫，处理频率高和倾倒不便四个方面</a:t>
            </a:r>
            <a:endParaRPr lang="en-US" altLang="zh-CN"/>
          </a:p>
          <a:p>
            <a:r>
              <a:rPr lang="zh-CN" altLang="en-US"/>
              <a:t>下面，我们将从这四个方面展开更加深入的分析，探索更深层次的原因</a:t>
            </a:r>
          </a:p>
        </p:txBody>
      </p:sp>
      <p:sp>
        <p:nvSpPr>
          <p:cNvPr id="4" name="灯片编号占位符 3">
            <a:extLst>
              <a:ext uri="{FF2B5EF4-FFF2-40B4-BE49-F238E27FC236}">
                <a16:creationId xmlns:a16="http://schemas.microsoft.com/office/drawing/2014/main" id="{17249080-6B9E-815B-6EB6-21040E5FD8F8}"/>
              </a:ext>
            </a:extLst>
          </p:cNvPr>
          <p:cNvSpPr>
            <a:spLocks noGrp="1"/>
          </p:cNvSpPr>
          <p:nvPr>
            <p:ph type="sldNum" sz="quarter" idx="5"/>
          </p:nvPr>
        </p:nvSpPr>
        <p:spPr/>
        <p:txBody>
          <a:bodyPr/>
          <a:lstStyle/>
          <a:p>
            <a:fld id="{646093B7-B8C1-4599-B782-3219E336D164}" type="slidenum">
              <a:rPr lang="zh-CN" altLang="en-US" smtClean="0"/>
              <a:t>25</a:t>
            </a:fld>
            <a:endParaRPr lang="zh-CN" altLang="en-US"/>
          </a:p>
        </p:txBody>
      </p:sp>
    </p:spTree>
    <p:extLst>
      <p:ext uri="{BB962C8B-B14F-4D97-AF65-F5344CB8AC3E}">
        <p14:creationId xmlns:p14="http://schemas.microsoft.com/office/powerpoint/2010/main" val="2691544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B4F4B-9C10-9E62-1BDD-E734FE6366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578982-334A-C114-5F1D-F54841DF12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9C9A00-919C-CEAE-A2BC-2A938908109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5C5D0D6-2F55-24B5-62D8-094B6CB74040}"/>
              </a:ext>
            </a:extLst>
          </p:cNvPr>
          <p:cNvSpPr>
            <a:spLocks noGrp="1"/>
          </p:cNvSpPr>
          <p:nvPr>
            <p:ph type="sldNum" sz="quarter" idx="5"/>
          </p:nvPr>
        </p:nvSpPr>
        <p:spPr/>
        <p:txBody>
          <a:bodyPr/>
          <a:lstStyle/>
          <a:p>
            <a:fld id="{646093B7-B8C1-4599-B782-3219E336D164}" type="slidenum">
              <a:rPr lang="zh-CN" altLang="en-US" smtClean="0"/>
              <a:t>26</a:t>
            </a:fld>
            <a:endParaRPr lang="zh-CN" altLang="en-US"/>
          </a:p>
        </p:txBody>
      </p:sp>
    </p:spTree>
    <p:extLst>
      <p:ext uri="{BB962C8B-B14F-4D97-AF65-F5344CB8AC3E}">
        <p14:creationId xmlns:p14="http://schemas.microsoft.com/office/powerpoint/2010/main" val="2793347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1031E-F460-1FF7-1558-F2A80F3AFB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3C8270-4A5B-FC24-CC47-6396A6451B0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E72102-A15D-F9F4-B664-A85BB85FCC6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E9591D-3E4B-F3FB-F236-1FB21610AE5E}"/>
              </a:ext>
            </a:extLst>
          </p:cNvPr>
          <p:cNvSpPr>
            <a:spLocks noGrp="1"/>
          </p:cNvSpPr>
          <p:nvPr>
            <p:ph type="sldNum" sz="quarter" idx="5"/>
          </p:nvPr>
        </p:nvSpPr>
        <p:spPr/>
        <p:txBody>
          <a:bodyPr/>
          <a:lstStyle/>
          <a:p>
            <a:fld id="{646093B7-B8C1-4599-B782-3219E336D164}" type="slidenum">
              <a:rPr lang="zh-CN" altLang="en-US" smtClean="0"/>
              <a:t>27</a:t>
            </a:fld>
            <a:endParaRPr lang="zh-CN" altLang="en-US"/>
          </a:p>
        </p:txBody>
      </p:sp>
    </p:spTree>
    <p:extLst>
      <p:ext uri="{BB962C8B-B14F-4D97-AF65-F5344CB8AC3E}">
        <p14:creationId xmlns:p14="http://schemas.microsoft.com/office/powerpoint/2010/main" val="3458750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CA246-F19C-D728-735A-9B6A54F742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6DE362-DDF2-3290-7952-9EFEC83A55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CD44E9-7200-A139-4F89-66A4F5AC25B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AEDD205-4462-F922-94B8-DEC7DCEF07D8}"/>
              </a:ext>
            </a:extLst>
          </p:cNvPr>
          <p:cNvSpPr>
            <a:spLocks noGrp="1"/>
          </p:cNvSpPr>
          <p:nvPr>
            <p:ph type="sldNum" sz="quarter" idx="5"/>
          </p:nvPr>
        </p:nvSpPr>
        <p:spPr/>
        <p:txBody>
          <a:bodyPr/>
          <a:lstStyle/>
          <a:p>
            <a:fld id="{646093B7-B8C1-4599-B782-3219E336D164}" type="slidenum">
              <a:rPr lang="zh-CN" altLang="en-US" smtClean="0"/>
              <a:t>28</a:t>
            </a:fld>
            <a:endParaRPr lang="zh-CN" altLang="en-US"/>
          </a:p>
        </p:txBody>
      </p:sp>
    </p:spTree>
    <p:extLst>
      <p:ext uri="{BB962C8B-B14F-4D97-AF65-F5344CB8AC3E}">
        <p14:creationId xmlns:p14="http://schemas.microsoft.com/office/powerpoint/2010/main" val="4212926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总体来说，我们的方案是</a:t>
            </a:r>
            <a:endParaRPr lang="en-US" altLang="zh-CN" dirty="0"/>
          </a:p>
          <a:p>
            <a:r>
              <a:rPr lang="zh-CN" altLang="en-US" dirty="0"/>
              <a:t>将固液混合的厨余垃圾初步过滤得到湿垃圾，然后通过烘干搅碎，杀菌除臭得到生成物，然后由用户选择处理方式</a:t>
            </a:r>
          </a:p>
        </p:txBody>
      </p:sp>
      <p:sp>
        <p:nvSpPr>
          <p:cNvPr id="4" name="灯片编号占位符 3"/>
          <p:cNvSpPr>
            <a:spLocks noGrp="1"/>
          </p:cNvSpPr>
          <p:nvPr>
            <p:ph type="sldNum" sz="quarter" idx="5"/>
          </p:nvPr>
        </p:nvSpPr>
        <p:spPr/>
        <p:txBody>
          <a:bodyPr/>
          <a:lstStyle/>
          <a:p>
            <a:fld id="{646093B7-B8C1-4599-B782-3219E336D164}" type="slidenum">
              <a:rPr lang="zh-CN" altLang="en-US" smtClean="0"/>
              <a:t>29</a:t>
            </a:fld>
            <a:endParaRPr lang="zh-CN" altLang="en-US"/>
          </a:p>
        </p:txBody>
      </p:sp>
    </p:spTree>
    <p:extLst>
      <p:ext uri="{BB962C8B-B14F-4D97-AF65-F5344CB8AC3E}">
        <p14:creationId xmlns:p14="http://schemas.microsoft.com/office/powerpoint/2010/main" val="3252529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3EEB8-ADEF-A034-83A0-74F8E1B745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CF81A7-F2C5-82BE-3C35-1E09A4BEF21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032796-8E78-BD2A-E174-FF951FBC3C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92898B4-90E0-3CBB-CE6F-20CE1BD5D4BC}"/>
              </a:ext>
            </a:extLst>
          </p:cNvPr>
          <p:cNvSpPr>
            <a:spLocks noGrp="1"/>
          </p:cNvSpPr>
          <p:nvPr>
            <p:ph type="sldNum" sz="quarter" idx="5"/>
          </p:nvPr>
        </p:nvSpPr>
        <p:spPr/>
        <p:txBody>
          <a:bodyPr/>
          <a:lstStyle/>
          <a:p>
            <a:fld id="{646093B7-B8C1-4599-B782-3219E336D164}" type="slidenum">
              <a:rPr lang="zh-CN" altLang="en-US" smtClean="0"/>
              <a:t>30</a:t>
            </a:fld>
            <a:endParaRPr lang="zh-CN" altLang="en-US"/>
          </a:p>
        </p:txBody>
      </p:sp>
    </p:spTree>
    <p:extLst>
      <p:ext uri="{BB962C8B-B14F-4D97-AF65-F5344CB8AC3E}">
        <p14:creationId xmlns:p14="http://schemas.microsoft.com/office/powerpoint/2010/main" val="228653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473B5-E311-FDCB-2346-62551C12E59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6D78C8-FD89-1CD3-DC0E-C3376CEE11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BBCDE2-70A9-9368-441D-2E786A18ECF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6011907-046A-74C2-D73C-04C50EAC136D}"/>
              </a:ext>
            </a:extLst>
          </p:cNvPr>
          <p:cNvSpPr>
            <a:spLocks noGrp="1"/>
          </p:cNvSpPr>
          <p:nvPr>
            <p:ph type="sldNum" sz="quarter" idx="5"/>
          </p:nvPr>
        </p:nvSpPr>
        <p:spPr/>
        <p:txBody>
          <a:bodyPr/>
          <a:lstStyle/>
          <a:p>
            <a:fld id="{646093B7-B8C1-4599-B782-3219E336D164}" type="slidenum">
              <a:rPr lang="zh-CN" altLang="en-US" smtClean="0"/>
              <a:t>4</a:t>
            </a:fld>
            <a:endParaRPr lang="zh-CN" altLang="en-US"/>
          </a:p>
        </p:txBody>
      </p:sp>
    </p:spTree>
    <p:extLst>
      <p:ext uri="{BB962C8B-B14F-4D97-AF65-F5344CB8AC3E}">
        <p14:creationId xmlns:p14="http://schemas.microsoft.com/office/powerpoint/2010/main" val="2017554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79874-55E4-C612-8ACC-019F67AED1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B5F478-F1D1-871C-8857-0F586C4CA4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49A933-8A7B-406A-CF39-AC68367D867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342A85E-BC10-E63D-C82C-07551AB65E30}"/>
              </a:ext>
            </a:extLst>
          </p:cNvPr>
          <p:cNvSpPr>
            <a:spLocks noGrp="1"/>
          </p:cNvSpPr>
          <p:nvPr>
            <p:ph type="sldNum" sz="quarter" idx="5"/>
          </p:nvPr>
        </p:nvSpPr>
        <p:spPr/>
        <p:txBody>
          <a:bodyPr/>
          <a:lstStyle/>
          <a:p>
            <a:fld id="{646093B7-B8C1-4599-B782-3219E336D164}" type="slidenum">
              <a:rPr lang="zh-CN" altLang="en-US" smtClean="0"/>
              <a:t>41</a:t>
            </a:fld>
            <a:endParaRPr lang="zh-CN" altLang="en-US"/>
          </a:p>
        </p:txBody>
      </p:sp>
    </p:spTree>
    <p:extLst>
      <p:ext uri="{BB962C8B-B14F-4D97-AF65-F5344CB8AC3E}">
        <p14:creationId xmlns:p14="http://schemas.microsoft.com/office/powerpoint/2010/main" val="550476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216C-DABF-804D-B3D1-E856615C2B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37C44F-D519-03E7-4E7A-48D633FBE8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2E4801-877E-5AB1-70D7-59184955E5F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9A3ECE2-1DA2-FEFB-D740-B8CCA45168C2}"/>
              </a:ext>
            </a:extLst>
          </p:cNvPr>
          <p:cNvSpPr>
            <a:spLocks noGrp="1"/>
          </p:cNvSpPr>
          <p:nvPr>
            <p:ph type="sldNum" sz="quarter" idx="5"/>
          </p:nvPr>
        </p:nvSpPr>
        <p:spPr/>
        <p:txBody>
          <a:bodyPr/>
          <a:lstStyle/>
          <a:p>
            <a:fld id="{646093B7-B8C1-4599-B782-3219E336D164}" type="slidenum">
              <a:rPr lang="zh-CN" altLang="en-US" smtClean="0"/>
              <a:t>45</a:t>
            </a:fld>
            <a:endParaRPr lang="zh-CN" altLang="en-US"/>
          </a:p>
        </p:txBody>
      </p:sp>
    </p:spTree>
    <p:extLst>
      <p:ext uri="{BB962C8B-B14F-4D97-AF65-F5344CB8AC3E}">
        <p14:creationId xmlns:p14="http://schemas.microsoft.com/office/powerpoint/2010/main" val="497591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04E41-749D-17C0-5697-26225245DF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5186C0-106D-7C49-1313-5F407F248B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77EFC4-75CE-961A-A53D-BB57F5798BF4}"/>
              </a:ext>
            </a:extLst>
          </p:cNvPr>
          <p:cNvSpPr>
            <a:spLocks noGrp="1"/>
          </p:cNvSpPr>
          <p:nvPr>
            <p:ph type="body" idx="1"/>
          </p:nvPr>
        </p:nvSpPr>
        <p:spPr/>
        <p:txBody>
          <a:bodyPr/>
          <a:lstStyle/>
          <a:p>
            <a:r>
              <a:rPr lang="zh-CN" altLang="en-US"/>
              <a:t>异味产生的原因是微生物发酵，不同种类的厨余垃圾经过微生物发酵产生刺激性气味气体，如氨气，硫化氢等</a:t>
            </a:r>
          </a:p>
        </p:txBody>
      </p:sp>
      <p:sp>
        <p:nvSpPr>
          <p:cNvPr id="4" name="灯片编号占位符 3">
            <a:extLst>
              <a:ext uri="{FF2B5EF4-FFF2-40B4-BE49-F238E27FC236}">
                <a16:creationId xmlns:a16="http://schemas.microsoft.com/office/drawing/2014/main" id="{45251515-907A-1AED-48DC-1749F553706C}"/>
              </a:ext>
            </a:extLst>
          </p:cNvPr>
          <p:cNvSpPr>
            <a:spLocks noGrp="1"/>
          </p:cNvSpPr>
          <p:nvPr>
            <p:ph type="sldNum" sz="quarter" idx="5"/>
          </p:nvPr>
        </p:nvSpPr>
        <p:spPr/>
        <p:txBody>
          <a:bodyPr/>
          <a:lstStyle/>
          <a:p>
            <a:fld id="{646093B7-B8C1-4599-B782-3219E336D164}" type="slidenum">
              <a:rPr lang="zh-CN" altLang="en-US" smtClean="0"/>
              <a:t>47</a:t>
            </a:fld>
            <a:endParaRPr lang="zh-CN" altLang="en-US"/>
          </a:p>
        </p:txBody>
      </p:sp>
    </p:spTree>
    <p:extLst>
      <p:ext uri="{BB962C8B-B14F-4D97-AF65-F5344CB8AC3E}">
        <p14:creationId xmlns:p14="http://schemas.microsoft.com/office/powerpoint/2010/main" val="2712266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7FEC0-8DBA-7EAC-9EA9-8ECF2E47E1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82F7E6-21DA-3C09-311F-E583CAB453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AF2142-D060-AA24-2A76-7D419348CC1C}"/>
              </a:ext>
            </a:extLst>
          </p:cNvPr>
          <p:cNvSpPr>
            <a:spLocks noGrp="1"/>
          </p:cNvSpPr>
          <p:nvPr>
            <p:ph type="body" idx="1"/>
          </p:nvPr>
        </p:nvSpPr>
        <p:spPr/>
        <p:txBody>
          <a:bodyPr/>
          <a:lstStyle/>
          <a:p>
            <a:r>
              <a:rPr lang="zh-CN" altLang="en-US"/>
              <a:t>其中，微生物发酵主要受</a:t>
            </a:r>
            <a:r>
              <a:rPr lang="zh-CN" altLang="en-US">
                <a:solidFill>
                  <a:schemeClr val="tx2">
                    <a:lumMod val="10000"/>
                  </a:schemeClr>
                </a:solidFill>
              </a:rPr>
              <a:t>温度、含水量、含氧量、</a:t>
            </a:r>
            <a:r>
              <a:rPr lang="en-US" altLang="zh-CN">
                <a:solidFill>
                  <a:schemeClr val="tx2">
                    <a:lumMod val="10000"/>
                  </a:schemeClr>
                </a:solidFill>
              </a:rPr>
              <a:t>pH</a:t>
            </a:r>
            <a:r>
              <a:rPr lang="zh-CN" altLang="en-US">
                <a:solidFill>
                  <a:schemeClr val="tx2">
                    <a:lumMod val="10000"/>
                  </a:schemeClr>
                </a:solidFill>
              </a:rPr>
              <a:t>值这四个因素的影响</a:t>
            </a:r>
            <a:endParaRPr lang="en-US" altLang="zh-CN">
              <a:solidFill>
                <a:schemeClr val="tx2">
                  <a:lumMod val="10000"/>
                </a:schemeClr>
              </a:solidFill>
            </a:endParaRPr>
          </a:p>
          <a:p>
            <a:r>
              <a:rPr lang="zh-CN" altLang="en-US">
                <a:solidFill>
                  <a:schemeClr val="tx2">
                    <a:lumMod val="10000"/>
                  </a:schemeClr>
                </a:solidFill>
              </a:rPr>
              <a:t>对于含氧量和</a:t>
            </a:r>
            <a:r>
              <a:rPr lang="en-US" altLang="zh-CN">
                <a:solidFill>
                  <a:schemeClr val="tx2">
                    <a:lumMod val="10000"/>
                  </a:schemeClr>
                </a:solidFill>
              </a:rPr>
              <a:t>pH</a:t>
            </a:r>
            <a:r>
              <a:rPr lang="zh-CN" altLang="en-US">
                <a:solidFill>
                  <a:schemeClr val="tx2">
                    <a:lumMod val="10000"/>
                  </a:schemeClr>
                </a:solidFill>
              </a:rPr>
              <a:t>来说，无论变化如何，只会影响发酵的类型，并不会对发酵这个过程本身产生影响</a:t>
            </a:r>
            <a:endParaRPr lang="en-US" altLang="zh-CN">
              <a:solidFill>
                <a:schemeClr val="tx2">
                  <a:lumMod val="10000"/>
                </a:schemeClr>
              </a:solidFill>
            </a:endParaRPr>
          </a:p>
          <a:p>
            <a:r>
              <a:rPr lang="zh-CN" altLang="en-US">
                <a:solidFill>
                  <a:schemeClr val="tx2">
                    <a:lumMod val="10000"/>
                  </a:schemeClr>
                </a:solidFill>
              </a:rPr>
              <a:t>但是，对于温度和含水量来说，都存在明显的阶段可以抑制微生物的发酵</a:t>
            </a:r>
            <a:endParaRPr lang="en-US" altLang="zh-CN">
              <a:solidFill>
                <a:schemeClr val="tx2">
                  <a:lumMod val="10000"/>
                </a:schemeClr>
              </a:solidFill>
            </a:endParaRPr>
          </a:p>
          <a:p>
            <a:r>
              <a:rPr lang="zh-CN" altLang="en-US">
                <a:solidFill>
                  <a:schemeClr val="tx2">
                    <a:lumMod val="10000"/>
                  </a:schemeClr>
                </a:solidFill>
              </a:rPr>
              <a:t>因此，温度和含水量对微生物的发酵影响更大</a:t>
            </a:r>
            <a:endParaRPr lang="zh-CN" altLang="en-US"/>
          </a:p>
        </p:txBody>
      </p:sp>
      <p:sp>
        <p:nvSpPr>
          <p:cNvPr id="4" name="灯片编号占位符 3">
            <a:extLst>
              <a:ext uri="{FF2B5EF4-FFF2-40B4-BE49-F238E27FC236}">
                <a16:creationId xmlns:a16="http://schemas.microsoft.com/office/drawing/2014/main" id="{883EE213-D0B7-28CE-89B0-3439853A2705}"/>
              </a:ext>
            </a:extLst>
          </p:cNvPr>
          <p:cNvSpPr>
            <a:spLocks noGrp="1"/>
          </p:cNvSpPr>
          <p:nvPr>
            <p:ph type="sldNum" sz="quarter" idx="5"/>
          </p:nvPr>
        </p:nvSpPr>
        <p:spPr/>
        <p:txBody>
          <a:bodyPr/>
          <a:lstStyle/>
          <a:p>
            <a:fld id="{646093B7-B8C1-4599-B782-3219E336D164}" type="slidenum">
              <a:rPr lang="zh-CN" altLang="en-US" smtClean="0"/>
              <a:t>48</a:t>
            </a:fld>
            <a:endParaRPr lang="zh-CN" altLang="en-US"/>
          </a:p>
        </p:txBody>
      </p:sp>
    </p:spTree>
    <p:extLst>
      <p:ext uri="{BB962C8B-B14F-4D97-AF65-F5344CB8AC3E}">
        <p14:creationId xmlns:p14="http://schemas.microsoft.com/office/powerpoint/2010/main" val="148500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E8AF3-840E-FA85-0B0D-2651308A2F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E1D72F-420C-CC74-B563-410E3A8A1F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60330B-16FF-58CE-4437-EFD86D3640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10000"/>
                  </a:schemeClr>
                </a:solidFill>
                <a:latin typeface="+mn-lt"/>
                <a:ea typeface="+mn-ea"/>
                <a:cs typeface="+mn-cs"/>
              </a:rPr>
              <a:t>害虫主要受到气味、温度、湿度和营养物质的吸引</a:t>
            </a:r>
            <a:endParaRPr lang="zh-CN" altLang="en-US">
              <a:solidFill>
                <a:schemeClr val="tx2">
                  <a:lumMod val="10000"/>
                </a:schemeClr>
              </a:solidFill>
            </a:endParaRPr>
          </a:p>
          <a:p>
            <a:r>
              <a:rPr lang="zh-CN" altLang="en-US"/>
              <a:t>同时，微生物发酵会产生异味，产热，产水提高湿度，这些过程会加剧对蚊虫的吸引</a:t>
            </a:r>
            <a:endParaRPr lang="en-US" altLang="zh-CN"/>
          </a:p>
          <a:p>
            <a:r>
              <a:rPr lang="zh-CN" altLang="en-US"/>
              <a:t>所以，本质上来说是受到微生物发酵的影响</a:t>
            </a:r>
          </a:p>
        </p:txBody>
      </p:sp>
      <p:sp>
        <p:nvSpPr>
          <p:cNvPr id="4" name="灯片编号占位符 3">
            <a:extLst>
              <a:ext uri="{FF2B5EF4-FFF2-40B4-BE49-F238E27FC236}">
                <a16:creationId xmlns:a16="http://schemas.microsoft.com/office/drawing/2014/main" id="{B1060688-2764-3E00-9DD5-EFD09245E579}"/>
              </a:ext>
            </a:extLst>
          </p:cNvPr>
          <p:cNvSpPr>
            <a:spLocks noGrp="1"/>
          </p:cNvSpPr>
          <p:nvPr>
            <p:ph type="sldNum" sz="quarter" idx="5"/>
          </p:nvPr>
        </p:nvSpPr>
        <p:spPr/>
        <p:txBody>
          <a:bodyPr/>
          <a:lstStyle/>
          <a:p>
            <a:fld id="{646093B7-B8C1-4599-B782-3219E336D164}" type="slidenum">
              <a:rPr lang="zh-CN" altLang="en-US" smtClean="0"/>
              <a:t>49</a:t>
            </a:fld>
            <a:endParaRPr lang="zh-CN" altLang="en-US"/>
          </a:p>
        </p:txBody>
      </p:sp>
    </p:spTree>
    <p:extLst>
      <p:ext uri="{BB962C8B-B14F-4D97-AF65-F5344CB8AC3E}">
        <p14:creationId xmlns:p14="http://schemas.microsoft.com/office/powerpoint/2010/main" val="901838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9E9D0-719D-AD09-B059-0EE4FB51D4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66DB6C-DD3F-9334-5D1B-D3540A9425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90934A-8BA0-E7BF-B7C8-094CB7DBED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solidFill>
                  <a:schemeClr val="tx2">
                    <a:lumMod val="10000"/>
                  </a:schemeClr>
                </a:solidFill>
              </a:rPr>
              <a:t>除了异味和</a:t>
            </a:r>
            <a:r>
              <a:rPr lang="zh-CN" altLang="en-US" sz="1200" kern="1200">
                <a:solidFill>
                  <a:schemeClr val="tx2">
                    <a:lumMod val="10000"/>
                  </a:schemeClr>
                </a:solidFill>
                <a:latin typeface="+mn-lt"/>
                <a:ea typeface="+mn-ea"/>
                <a:cs typeface="+mn-cs"/>
              </a:rPr>
              <a:t>蚊虫以外，垃圾桶被塞满也</a:t>
            </a:r>
            <a:r>
              <a:rPr lang="zh-CN" altLang="en-US">
                <a:solidFill>
                  <a:schemeClr val="tx2">
                    <a:lumMod val="10000"/>
                  </a:schemeClr>
                </a:solidFill>
              </a:rPr>
              <a:t>是导致频繁处理厨余垃圾的一个重要原因</a:t>
            </a:r>
            <a:endParaRPr lang="en-US" altLang="zh-CN">
              <a:solidFill>
                <a:schemeClr val="tx2">
                  <a:lumMod val="1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10000"/>
                  </a:schemeClr>
                </a:solidFill>
                <a:latin typeface="+mn-lt"/>
                <a:ea typeface="+mn-ea"/>
                <a:cs typeface="+mn-cs"/>
              </a:rPr>
              <a:t>其中垃圾数量多、固体垃圾有间隙和大体积物品都会导致垃圾桶很快被塞满</a:t>
            </a:r>
          </a:p>
          <a:p>
            <a:endParaRPr lang="zh-CN" altLang="en-US"/>
          </a:p>
        </p:txBody>
      </p:sp>
      <p:sp>
        <p:nvSpPr>
          <p:cNvPr id="4" name="灯片编号占位符 3">
            <a:extLst>
              <a:ext uri="{FF2B5EF4-FFF2-40B4-BE49-F238E27FC236}">
                <a16:creationId xmlns:a16="http://schemas.microsoft.com/office/drawing/2014/main" id="{F7E13236-C35A-3C1B-2E94-CBC91B24F783}"/>
              </a:ext>
            </a:extLst>
          </p:cNvPr>
          <p:cNvSpPr>
            <a:spLocks noGrp="1"/>
          </p:cNvSpPr>
          <p:nvPr>
            <p:ph type="sldNum" sz="quarter" idx="5"/>
          </p:nvPr>
        </p:nvSpPr>
        <p:spPr/>
        <p:txBody>
          <a:bodyPr/>
          <a:lstStyle/>
          <a:p>
            <a:fld id="{646093B7-B8C1-4599-B782-3219E336D164}" type="slidenum">
              <a:rPr lang="zh-CN" altLang="en-US" smtClean="0"/>
              <a:t>50</a:t>
            </a:fld>
            <a:endParaRPr lang="zh-CN" altLang="en-US"/>
          </a:p>
        </p:txBody>
      </p:sp>
    </p:spTree>
    <p:extLst>
      <p:ext uri="{BB962C8B-B14F-4D97-AF65-F5344CB8AC3E}">
        <p14:creationId xmlns:p14="http://schemas.microsoft.com/office/powerpoint/2010/main" val="29710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C5C75-65DE-FBFE-29B0-14FF2821B4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FB8F55-A010-2D0E-BDC5-03BB1AFF10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639E5D-9F64-18FC-855D-29D6A47C08CA}"/>
              </a:ext>
            </a:extLst>
          </p:cNvPr>
          <p:cNvSpPr>
            <a:spLocks noGrp="1"/>
          </p:cNvSpPr>
          <p:nvPr>
            <p:ph type="body" idx="1"/>
          </p:nvPr>
        </p:nvSpPr>
        <p:spPr/>
        <p:txBody>
          <a:bodyPr/>
          <a:lstStyle/>
          <a:p>
            <a:r>
              <a:rPr lang="zh-CN" altLang="en-US"/>
              <a:t>考虑完垃圾在存储阶段的问题后，我们现在来到倾倒垃圾阶段</a:t>
            </a:r>
            <a:endParaRPr lang="en-US" altLang="zh-CN"/>
          </a:p>
          <a:p>
            <a:r>
              <a:rPr lang="zh-CN" altLang="en-US"/>
              <a:t>相比与距离远的客观因素，垃圾的汤水渗漏造成的不便更为突出</a:t>
            </a:r>
          </a:p>
        </p:txBody>
      </p:sp>
      <p:sp>
        <p:nvSpPr>
          <p:cNvPr id="4" name="灯片编号占位符 3">
            <a:extLst>
              <a:ext uri="{FF2B5EF4-FFF2-40B4-BE49-F238E27FC236}">
                <a16:creationId xmlns:a16="http://schemas.microsoft.com/office/drawing/2014/main" id="{9D901336-174A-2DCB-E1E9-3B23B4C1B564}"/>
              </a:ext>
            </a:extLst>
          </p:cNvPr>
          <p:cNvSpPr>
            <a:spLocks noGrp="1"/>
          </p:cNvSpPr>
          <p:nvPr>
            <p:ph type="sldNum" sz="quarter" idx="5"/>
          </p:nvPr>
        </p:nvSpPr>
        <p:spPr/>
        <p:txBody>
          <a:bodyPr/>
          <a:lstStyle/>
          <a:p>
            <a:fld id="{646093B7-B8C1-4599-B782-3219E336D164}" type="slidenum">
              <a:rPr lang="zh-CN" altLang="en-US" smtClean="0"/>
              <a:t>51</a:t>
            </a:fld>
            <a:endParaRPr lang="zh-CN" altLang="en-US"/>
          </a:p>
        </p:txBody>
      </p:sp>
    </p:spTree>
    <p:extLst>
      <p:ext uri="{BB962C8B-B14F-4D97-AF65-F5344CB8AC3E}">
        <p14:creationId xmlns:p14="http://schemas.microsoft.com/office/powerpoint/2010/main" val="771667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同时我们也能在社交平台看到一些用户的反馈，大家都在抱怨厨余垃圾的处理问题</a:t>
            </a:r>
            <a:endParaRPr lang="en-US" altLang="zh-CN"/>
          </a:p>
          <a:p>
            <a:r>
              <a:rPr lang="zh-CN" altLang="en-US"/>
              <a:t>垃圾很快就变质发臭了，放楼道的垃圾发臭招引蚊虫等等</a:t>
            </a:r>
            <a:endParaRPr lang="en-US" altLang="zh-CN"/>
          </a:p>
          <a:p>
            <a:r>
              <a:rPr lang="zh-CN" altLang="en-US"/>
              <a:t>同时我们查找了关于中国厨余垃圾产生量的数据</a:t>
            </a:r>
            <a:endParaRPr lang="en-US" altLang="zh-CN"/>
          </a:p>
          <a:p>
            <a:r>
              <a:rPr lang="zh-CN" altLang="en-US"/>
              <a:t>中国年厨余垃圾产生量多达</a:t>
            </a:r>
            <a:r>
              <a:rPr lang="en-US" altLang="zh-CN"/>
              <a:t>9000</a:t>
            </a:r>
            <a:r>
              <a:rPr lang="zh-CN" altLang="en-US"/>
              <a:t>万吨，其中发达城市的厨余垃圾产生量尤为严重</a:t>
            </a:r>
            <a:endParaRPr lang="en-US" altLang="zh-CN"/>
          </a:p>
          <a:p>
            <a:r>
              <a:rPr lang="zh-CN" altLang="en-US"/>
              <a:t>由此可见，厨余垃圾的处理问题比较突出</a:t>
            </a:r>
            <a:endParaRPr lang="en-US" altLang="zh-CN"/>
          </a:p>
        </p:txBody>
      </p:sp>
      <p:sp>
        <p:nvSpPr>
          <p:cNvPr id="4" name="灯片编号占位符 3"/>
          <p:cNvSpPr>
            <a:spLocks noGrp="1"/>
          </p:cNvSpPr>
          <p:nvPr>
            <p:ph type="sldNum" sz="quarter" idx="5"/>
          </p:nvPr>
        </p:nvSpPr>
        <p:spPr/>
        <p:txBody>
          <a:bodyPr/>
          <a:lstStyle/>
          <a:p>
            <a:fld id="{646093B7-B8C1-4599-B782-3219E336D164}" type="slidenum">
              <a:rPr lang="zh-CN" altLang="en-US" smtClean="0"/>
              <a:t>5</a:t>
            </a:fld>
            <a:endParaRPr lang="zh-CN" altLang="en-US"/>
          </a:p>
        </p:txBody>
      </p:sp>
    </p:spTree>
    <p:extLst>
      <p:ext uri="{BB962C8B-B14F-4D97-AF65-F5344CB8AC3E}">
        <p14:creationId xmlns:p14="http://schemas.microsoft.com/office/powerpoint/2010/main" val="772060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为了更加深入地了解垃圾处理问题，我们对问题进行了进一步的聚焦</a:t>
            </a:r>
            <a:endParaRPr lang="en-US" altLang="zh-CN"/>
          </a:p>
          <a:p>
            <a:r>
              <a:rPr lang="zh-CN" altLang="en-US"/>
              <a:t>从收集，储存和处理三个方面着手开始分析</a:t>
            </a:r>
          </a:p>
        </p:txBody>
      </p:sp>
      <p:sp>
        <p:nvSpPr>
          <p:cNvPr id="4" name="灯片编号占位符 3"/>
          <p:cNvSpPr>
            <a:spLocks noGrp="1"/>
          </p:cNvSpPr>
          <p:nvPr>
            <p:ph type="sldNum" sz="quarter" idx="5"/>
          </p:nvPr>
        </p:nvSpPr>
        <p:spPr/>
        <p:txBody>
          <a:bodyPr/>
          <a:lstStyle/>
          <a:p>
            <a:fld id="{646093B7-B8C1-4599-B782-3219E336D164}" type="slidenum">
              <a:rPr lang="zh-CN" altLang="en-US" smtClean="0"/>
              <a:t>6</a:t>
            </a:fld>
            <a:endParaRPr lang="zh-CN" altLang="en-US"/>
          </a:p>
        </p:txBody>
      </p:sp>
    </p:spTree>
    <p:extLst>
      <p:ext uri="{BB962C8B-B14F-4D97-AF65-F5344CB8AC3E}">
        <p14:creationId xmlns:p14="http://schemas.microsoft.com/office/powerpoint/2010/main" val="3375357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在备菜的时候产生的厨余垃圾，主要需要清理理菜时候掉落在地面的各种残渣，在砧板等桌面的碎屑，以及水槽残留的碎屑</a:t>
            </a:r>
            <a:endParaRPr lang="en-US" altLang="zh-CN"/>
          </a:p>
          <a:p>
            <a:r>
              <a:rPr lang="zh-CN" altLang="en-US"/>
              <a:t>在餐桌产生的厨余垃圾，主要需要清理骨头等大型垃圾，鱼刺肉皮菜梗等小型垃圾，以及纸巾这些不属于厨余垃圾的其他垃圾</a:t>
            </a:r>
            <a:endParaRPr lang="en-US" altLang="zh-CN"/>
          </a:p>
          <a:p>
            <a:r>
              <a:rPr lang="zh-CN" altLang="en-US"/>
              <a:t>在餐后收拾产生的厨余垃圾，有固体，液体，以及固液混合体，需要做固液分离处理</a:t>
            </a:r>
            <a:endParaRPr lang="zh-CN" altLang="en-US" dirty="0"/>
          </a:p>
        </p:txBody>
      </p:sp>
      <p:sp>
        <p:nvSpPr>
          <p:cNvPr id="4" name="灯片编号占位符 3"/>
          <p:cNvSpPr>
            <a:spLocks noGrp="1"/>
          </p:cNvSpPr>
          <p:nvPr>
            <p:ph type="sldNum" sz="quarter" idx="5"/>
          </p:nvPr>
        </p:nvSpPr>
        <p:spPr/>
        <p:txBody>
          <a:bodyPr/>
          <a:lstStyle/>
          <a:p>
            <a:fld id="{646093B7-B8C1-4599-B782-3219E336D164}" type="slidenum">
              <a:rPr lang="zh-CN" altLang="en-US" smtClean="0"/>
              <a:t>7</a:t>
            </a:fld>
            <a:endParaRPr lang="zh-CN" altLang="en-US"/>
          </a:p>
        </p:txBody>
      </p:sp>
    </p:spTree>
    <p:extLst>
      <p:ext uri="{BB962C8B-B14F-4D97-AF65-F5344CB8AC3E}">
        <p14:creationId xmlns:p14="http://schemas.microsoft.com/office/powerpoint/2010/main" val="245959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存放阶段，主要存在厨余垃圾容易变质，产生异味以致于招引蚊虫，同时还存在垃圾桶容量不够，垃圾装满溢出的问题</a:t>
            </a:r>
          </a:p>
        </p:txBody>
      </p:sp>
      <p:sp>
        <p:nvSpPr>
          <p:cNvPr id="4" name="灯片编号占位符 3"/>
          <p:cNvSpPr>
            <a:spLocks noGrp="1"/>
          </p:cNvSpPr>
          <p:nvPr>
            <p:ph type="sldNum" sz="quarter" idx="5"/>
          </p:nvPr>
        </p:nvSpPr>
        <p:spPr/>
        <p:txBody>
          <a:bodyPr/>
          <a:lstStyle/>
          <a:p>
            <a:fld id="{646093B7-B8C1-4599-B782-3219E336D164}" type="slidenum">
              <a:rPr lang="zh-CN" altLang="en-US" smtClean="0"/>
              <a:t>8</a:t>
            </a:fld>
            <a:endParaRPr lang="zh-CN" altLang="en-US"/>
          </a:p>
        </p:txBody>
      </p:sp>
    </p:spTree>
    <p:extLst>
      <p:ext uri="{BB962C8B-B14F-4D97-AF65-F5344CB8AC3E}">
        <p14:creationId xmlns:p14="http://schemas.microsoft.com/office/powerpoint/2010/main" val="2120081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a:t>
            </a:r>
            <a:r>
              <a:rPr lang="zh-CN" altLang="en-US" dirty="0"/>
              <a:t>倾倒</a:t>
            </a:r>
            <a:r>
              <a:rPr lang="zh-CN" altLang="en-US"/>
              <a:t>阶段，打包厨余垃圾可能存在垃圾袋被锋利垃圾刺穿进而导致液体渗漏的问题</a:t>
            </a:r>
            <a:endParaRPr lang="en-US" altLang="zh-CN"/>
          </a:p>
          <a:p>
            <a:r>
              <a:rPr lang="zh-CN" altLang="en-US"/>
              <a:t>以及人们距离垃圾回收点远，一天会倒好几次垃圾的问题</a:t>
            </a:r>
          </a:p>
        </p:txBody>
      </p:sp>
      <p:sp>
        <p:nvSpPr>
          <p:cNvPr id="4" name="灯片编号占位符 3"/>
          <p:cNvSpPr>
            <a:spLocks noGrp="1"/>
          </p:cNvSpPr>
          <p:nvPr>
            <p:ph type="sldNum" sz="quarter" idx="5"/>
          </p:nvPr>
        </p:nvSpPr>
        <p:spPr/>
        <p:txBody>
          <a:bodyPr/>
          <a:lstStyle/>
          <a:p>
            <a:fld id="{646093B7-B8C1-4599-B782-3219E336D164}" type="slidenum">
              <a:rPr lang="zh-CN" altLang="en-US" smtClean="0"/>
              <a:t>9</a:t>
            </a:fld>
            <a:endParaRPr lang="zh-CN" altLang="en-US"/>
          </a:p>
        </p:txBody>
      </p:sp>
    </p:spTree>
    <p:extLst>
      <p:ext uri="{BB962C8B-B14F-4D97-AF65-F5344CB8AC3E}">
        <p14:creationId xmlns:p14="http://schemas.microsoft.com/office/powerpoint/2010/main" val="298394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B8EFD-1E90-CF58-19F2-2004AC5A22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854196-EFE7-4826-93BC-61C7D8E407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D6E22F-90B9-D67B-0B80-C3CFC8095F1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12294ED-6D2F-E735-FFA7-BD8EEA3678F7}"/>
              </a:ext>
            </a:extLst>
          </p:cNvPr>
          <p:cNvSpPr>
            <a:spLocks noGrp="1"/>
          </p:cNvSpPr>
          <p:nvPr>
            <p:ph type="sldNum" sz="quarter" idx="5"/>
          </p:nvPr>
        </p:nvSpPr>
        <p:spPr/>
        <p:txBody>
          <a:bodyPr/>
          <a:lstStyle/>
          <a:p>
            <a:fld id="{646093B7-B8C1-4599-B782-3219E336D164}" type="slidenum">
              <a:rPr lang="zh-CN" altLang="en-US" smtClean="0"/>
              <a:t>10</a:t>
            </a:fld>
            <a:endParaRPr lang="zh-CN" altLang="en-US"/>
          </a:p>
        </p:txBody>
      </p:sp>
    </p:spTree>
    <p:extLst>
      <p:ext uri="{BB962C8B-B14F-4D97-AF65-F5344CB8AC3E}">
        <p14:creationId xmlns:p14="http://schemas.microsoft.com/office/powerpoint/2010/main" val="68806241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10.jpeg"/><Relationship Id="rId5" Type="http://schemas.microsoft.com/office/2007/relationships/hdphoto" Target="../media/hdphoto3.wdp"/><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jpe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tif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3000"/>
                    </a14:imgEffect>
                  </a14:imgLayer>
                </a14:imgProps>
              </a:ext>
            </a:extLst>
          </a:blip>
          <a:srcRect l="1" r="-44"/>
          <a:stretch>
            <a:fillRect/>
          </a:stretch>
        </p:blipFill>
        <p:spPr>
          <a:xfrm>
            <a:off x="1985395" y="0"/>
            <a:ext cx="10294558" cy="6858000"/>
          </a:xfrm>
          <a:custGeom>
            <a:avLst/>
            <a:gdLst>
              <a:gd name="connsiteX0" fmla="*/ 0 w 8727015"/>
              <a:gd name="connsiteY0" fmla="*/ 0 h 6858000"/>
              <a:gd name="connsiteX1" fmla="*/ 8727015 w 8727015"/>
              <a:gd name="connsiteY1" fmla="*/ 0 h 6858000"/>
              <a:gd name="connsiteX2" fmla="*/ 8727015 w 8727015"/>
              <a:gd name="connsiteY2" fmla="*/ 6858000 h 6858000"/>
              <a:gd name="connsiteX3" fmla="*/ 0 w 87270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727015" h="6858000">
                <a:moveTo>
                  <a:pt x="0" y="0"/>
                </a:moveTo>
                <a:lnTo>
                  <a:pt x="8727015" y="0"/>
                </a:lnTo>
                <a:lnTo>
                  <a:pt x="8727015" y="6858000"/>
                </a:lnTo>
                <a:lnTo>
                  <a:pt x="0" y="6858000"/>
                </a:lnTo>
                <a:close/>
              </a:path>
            </a:pathLst>
          </a:custGeom>
        </p:spPr>
      </p:pic>
      <p:sp>
        <p:nvSpPr>
          <p:cNvPr id="8" name="椭圆 7"/>
          <p:cNvSpPr/>
          <p:nvPr userDrawn="1"/>
        </p:nvSpPr>
        <p:spPr>
          <a:xfrm rot="4103866">
            <a:off x="9606739" y="-1230627"/>
            <a:ext cx="2622954" cy="2801228"/>
          </a:xfrm>
          <a:prstGeom prst="ellipse">
            <a:avLst/>
          </a:prstGeom>
          <a:gradFill flip="none" rotWithShape="1">
            <a:gsLst>
              <a:gs pos="100000">
                <a:srgbClr val="FFF3D3">
                  <a:alpha val="0"/>
                  <a:lumMod val="57000"/>
                  <a:lumOff val="43000"/>
                </a:srgbClr>
              </a:gs>
              <a:gs pos="66000">
                <a:schemeClr val="tx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34917" y="0"/>
            <a:ext cx="12326605" cy="6858000"/>
          </a:xfrm>
          <a:prstGeom prst="rect">
            <a:avLst/>
          </a:prstGeom>
          <a:gradFill>
            <a:gsLst>
              <a:gs pos="75000">
                <a:schemeClr val="accent2">
                  <a:lumMod val="60000"/>
                  <a:lumOff val="40000"/>
                  <a:alpha val="0"/>
                </a:schemeClr>
              </a:gs>
              <a:gs pos="2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空心弧 17"/>
          <p:cNvSpPr/>
          <p:nvPr userDrawn="1"/>
        </p:nvSpPr>
        <p:spPr>
          <a:xfrm rot="206300">
            <a:off x="-2991253" y="4940454"/>
            <a:ext cx="5144152" cy="5144152"/>
          </a:xfrm>
          <a:prstGeom prst="blockArc">
            <a:avLst>
              <a:gd name="adj1" fmla="val 8263675"/>
              <a:gd name="adj2" fmla="val 7224607"/>
              <a:gd name="adj3" fmla="val 1108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占位符 18">
            <a:extLst>
              <a:ext uri="{FF2B5EF4-FFF2-40B4-BE49-F238E27FC236}">
                <a16:creationId xmlns:a16="http://schemas.microsoft.com/office/drawing/2014/main" id="{3AF2D97B-0BE0-4CAF-82B6-BCE301A9B469}"/>
              </a:ext>
            </a:extLst>
          </p:cNvPr>
          <p:cNvSpPr>
            <a:spLocks noGrp="1"/>
          </p:cNvSpPr>
          <p:nvPr>
            <p:ph type="body" sz="quarter" idx="11" hasCustomPrompt="1"/>
          </p:nvPr>
        </p:nvSpPr>
        <p:spPr>
          <a:xfrm>
            <a:off x="642426" y="913646"/>
            <a:ext cx="6750317" cy="2000179"/>
          </a:xfrm>
          <a:prstGeom prst="rect">
            <a:avLst/>
          </a:prstGeom>
        </p:spPr>
        <p:txBody>
          <a:bodyPr>
            <a:noAutofit/>
          </a:bodyPr>
          <a:lstStyle>
            <a:lvl1pPr marL="0" indent="0" algn="l" defTabSz="914400" rtl="0" eaLnBrk="1" latinLnBrk="0" hangingPunct="1">
              <a:lnSpc>
                <a:spcPct val="100000"/>
              </a:lnSpc>
              <a:spcBef>
                <a:spcPts val="0"/>
              </a:spcBef>
              <a:buNone/>
              <a:defRPr kumimoji="0" lang="zh-CN" altLang="en-US" sz="6000" b="1" i="0" u="none" strike="noStrike" kern="1200" cap="none" spc="0" normalizeH="0" baseline="0" dirty="0">
                <a:ln>
                  <a:noFill/>
                </a:ln>
                <a:gradFill>
                  <a:gsLst>
                    <a:gs pos="55000">
                      <a:schemeClr val="tx1"/>
                    </a:gs>
                    <a:gs pos="100000">
                      <a:schemeClr val="accent1">
                        <a:lumMod val="20000"/>
                        <a:lumOff val="80000"/>
                      </a:schemeClr>
                    </a:gs>
                  </a:gsLst>
                  <a:lin ang="5400000" scaled="0"/>
                </a:gradFill>
                <a:uLnTx/>
                <a:uFillTx/>
                <a:latin typeface="+mj-ea"/>
                <a:ea typeface="+mj-ea"/>
                <a:cs typeface="OPPOSans H" pitchFamily="18" charset="-122"/>
              </a:defRPr>
            </a:lvl1pPr>
            <a:lvl2pPr marL="457200" indent="0">
              <a:buNone/>
              <a:defRPr/>
            </a:lvl2pPr>
          </a:lstStyle>
          <a:p>
            <a:pPr lvl="0"/>
            <a:r>
              <a:rPr lang="zh-CN" altLang="en-US"/>
              <a:t>简约绿色清新      餐饮企业介绍模板</a:t>
            </a:r>
          </a:p>
        </p:txBody>
      </p:sp>
      <p:sp>
        <p:nvSpPr>
          <p:cNvPr id="20" name="文本占位符 19">
            <a:extLst>
              <a:ext uri="{FF2B5EF4-FFF2-40B4-BE49-F238E27FC236}">
                <a16:creationId xmlns:a16="http://schemas.microsoft.com/office/drawing/2014/main" id="{ABB7E41D-9B82-4A38-9989-FA8A43BE3B9A}"/>
              </a:ext>
            </a:extLst>
          </p:cNvPr>
          <p:cNvSpPr>
            <a:spLocks noGrp="1"/>
          </p:cNvSpPr>
          <p:nvPr>
            <p:ph type="body" sz="quarter" idx="12" hasCustomPrompt="1"/>
          </p:nvPr>
        </p:nvSpPr>
        <p:spPr>
          <a:xfrm>
            <a:off x="642426" y="3027076"/>
            <a:ext cx="5453574" cy="809271"/>
          </a:xfrm>
          <a:prstGeom prst="rect">
            <a:avLst/>
          </a:prstGeom>
        </p:spPr>
        <p:txBody>
          <a:bodyPr>
            <a:noAutofit/>
          </a:bodyPr>
          <a:lstStyle>
            <a:lvl1pPr marL="0" indent="0" algn="l" defTabSz="914400" rtl="0" eaLnBrk="1" latinLnBrk="0" hangingPunct="1">
              <a:lnSpc>
                <a:spcPct val="100000"/>
              </a:lnSpc>
              <a:spcBef>
                <a:spcPts val="0"/>
              </a:spcBef>
              <a:buNone/>
              <a:defRPr kumimoji="0" lang="zh-CN" altLang="en-US" sz="2000" b="0" i="0" u="none" strike="noStrike" kern="1200" cap="none" spc="0" normalizeH="0" baseline="0" dirty="0">
                <a:ln>
                  <a:noFill/>
                </a:ln>
                <a:gradFill>
                  <a:gsLst>
                    <a:gs pos="55000">
                      <a:schemeClr val="tx1"/>
                    </a:gs>
                    <a:gs pos="100000">
                      <a:schemeClr val="accent1">
                        <a:lumMod val="20000"/>
                        <a:lumOff val="80000"/>
                      </a:schemeClr>
                    </a:gs>
                  </a:gsLst>
                  <a:lin ang="5400000" scaled="0"/>
                </a:gradFill>
                <a:uLnTx/>
                <a:uFillTx/>
                <a:latin typeface="+mj-ea"/>
                <a:ea typeface="+mj-ea"/>
                <a:cs typeface="OPPOSans H" pitchFamily="18" charset="-122"/>
              </a:defRPr>
            </a:lvl1pPr>
            <a:lvl2pPr marL="457200" indent="0">
              <a:buNone/>
              <a:defRPr/>
            </a:lvl2pPr>
          </a:lstStyle>
          <a:p>
            <a:pPr lvl="0"/>
            <a:r>
              <a:rPr lang="en-US" altLang="zh-CN"/>
              <a:t>Simple Fresh and green style              Catering enterprises Profile template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B9E58F2-3CA8-4935-A7D7-74BC76A401DF}" type="datetimeFigureOut">
              <a:rPr lang="zh-CN" altLang="en-US" smtClean="0"/>
              <a:t>2024/12/15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EEDA1E2-0C5F-4E6B-90D4-B625D92280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B9E58F2-3CA8-4935-A7D7-74BC76A401DF}" type="datetimeFigureOut">
              <a:rPr lang="zh-CN" altLang="en-US" smtClean="0"/>
              <a:t>2024/12/15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EEDA1E2-0C5F-4E6B-90D4-B625D92280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600"/>
            <a:r>
              <a:rPr lang="zh-CN" altLang="en-US" sz="1800">
                <a:solidFill>
                  <a:srgbClr val="FFFFFF"/>
                </a:solidFill>
                <a:latin typeface="Segoe UI Light"/>
                <a:ea typeface="微软雅黑" charset="-122"/>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600">
              <a:lnSpc>
                <a:spcPct val="130000"/>
              </a:lnSpc>
            </a:pPr>
            <a:r>
              <a:rPr lang="zh-CN" altLang="en-US" sz="1400">
                <a:solidFill>
                  <a:srgbClr val="FFFFFF"/>
                </a:solidFill>
                <a:latin typeface="Segoe UI Light"/>
                <a:ea typeface="微软雅黑" charset="-122"/>
                <a:cs typeface="Segoe UI Light"/>
              </a:rPr>
              <a:t>字体使用 </a:t>
            </a:r>
            <a:endParaRPr lang="en-US" altLang="zh-CN" sz="1400">
              <a:solidFill>
                <a:srgbClr val="FFFFFF"/>
              </a:solidFill>
              <a:latin typeface="Segoe UI Light"/>
              <a:ea typeface="微软雅黑" charset="-122"/>
              <a:cs typeface="Segoe UI Light"/>
            </a:endParaRPr>
          </a:p>
          <a:p>
            <a:pPr defTabSz="609600">
              <a:lnSpc>
                <a:spcPct val="130000"/>
              </a:lnSpc>
            </a:pPr>
            <a:endParaRPr lang="en-US" altLang="zh-CN" sz="1400">
              <a:solidFill>
                <a:srgbClr val="FFFFFF"/>
              </a:solidFill>
              <a:latin typeface="Segoe UI Light"/>
              <a:ea typeface="微软雅黑" charset="-122"/>
              <a:cs typeface="Segoe UI Light"/>
            </a:endParaRPr>
          </a:p>
          <a:p>
            <a:pPr defTabSz="609600">
              <a:lnSpc>
                <a:spcPct val="130000"/>
              </a:lnSpc>
            </a:pPr>
            <a:endParaRPr lang="en-US" altLang="zh-CN" sz="1400">
              <a:solidFill>
                <a:srgbClr val="FFFFFF"/>
              </a:solidFill>
              <a:latin typeface="Segoe UI Light"/>
              <a:ea typeface="微软雅黑" charset="-122"/>
              <a:cs typeface="Segoe UI Light"/>
            </a:endParaRPr>
          </a:p>
          <a:p>
            <a:pPr defTabSz="609600">
              <a:lnSpc>
                <a:spcPct val="130000"/>
              </a:lnSpc>
            </a:pPr>
            <a:endParaRPr lang="en-US" altLang="zh-CN" sz="1400">
              <a:solidFill>
                <a:srgbClr val="FFFFFF"/>
              </a:solidFill>
              <a:latin typeface="Segoe UI Light"/>
              <a:ea typeface="微软雅黑" charset="-122"/>
              <a:cs typeface="Segoe UI Light"/>
            </a:endParaRPr>
          </a:p>
          <a:p>
            <a:pPr defTabSz="609600">
              <a:lnSpc>
                <a:spcPct val="130000"/>
              </a:lnSpc>
            </a:pPr>
            <a:endParaRPr lang="en-US" altLang="zh-CN" sz="1400">
              <a:solidFill>
                <a:srgbClr val="FFFFFF"/>
              </a:solidFill>
              <a:latin typeface="Segoe UI Light"/>
              <a:ea typeface="微软雅黑" charset="-122"/>
              <a:cs typeface="Segoe UI Light"/>
            </a:endParaRPr>
          </a:p>
          <a:p>
            <a:pPr defTabSz="609600">
              <a:lnSpc>
                <a:spcPct val="130000"/>
              </a:lnSpc>
            </a:pPr>
            <a:r>
              <a:rPr lang="zh-CN" altLang="en-US" sz="1400">
                <a:solidFill>
                  <a:srgbClr val="FFFFFF"/>
                </a:solidFill>
                <a:latin typeface="Segoe UI Light"/>
                <a:ea typeface="微软雅黑" charset="-122"/>
                <a:cs typeface="Segoe UI Light"/>
              </a:rPr>
              <a:t>行距</a:t>
            </a:r>
            <a:endParaRPr lang="en-US" altLang="zh-CN" sz="1400">
              <a:solidFill>
                <a:srgbClr val="FFFFFF"/>
              </a:solidFill>
              <a:latin typeface="Segoe UI Light"/>
              <a:ea typeface="微软雅黑" charset="-122"/>
              <a:cs typeface="Segoe UI Light"/>
            </a:endParaRPr>
          </a:p>
          <a:p>
            <a:pPr defTabSz="609600">
              <a:lnSpc>
                <a:spcPct val="130000"/>
              </a:lnSpc>
            </a:pPr>
            <a:endParaRPr lang="en-US" altLang="zh-CN" sz="1400">
              <a:solidFill>
                <a:srgbClr val="FFFFFF"/>
              </a:solidFill>
              <a:latin typeface="Segoe UI Light"/>
              <a:ea typeface="微软雅黑" charset="-122"/>
              <a:cs typeface="Segoe UI Light"/>
            </a:endParaRPr>
          </a:p>
          <a:p>
            <a:pPr defTabSz="609600">
              <a:lnSpc>
                <a:spcPct val="130000"/>
              </a:lnSpc>
            </a:pPr>
            <a:endParaRPr lang="en-US" altLang="zh-CN" sz="1400">
              <a:solidFill>
                <a:srgbClr val="FFFFFF"/>
              </a:solidFill>
              <a:latin typeface="Segoe UI Light"/>
              <a:ea typeface="微软雅黑" charset="-122"/>
              <a:cs typeface="Segoe UI Light"/>
            </a:endParaRPr>
          </a:p>
          <a:p>
            <a:pPr defTabSz="609600">
              <a:lnSpc>
                <a:spcPct val="130000"/>
              </a:lnSpc>
            </a:pPr>
            <a:r>
              <a:rPr lang="zh-CN" altLang="en-US" sz="1400">
                <a:solidFill>
                  <a:srgbClr val="FFFFFF"/>
                </a:solidFill>
                <a:latin typeface="Segoe UI Light"/>
                <a:ea typeface="微软雅黑" charset="-122"/>
                <a:cs typeface="Segoe UI Light"/>
              </a:rPr>
              <a:t>背景图片出处</a:t>
            </a:r>
          </a:p>
          <a:p>
            <a:pPr defTabSz="609600">
              <a:lnSpc>
                <a:spcPct val="130000"/>
              </a:lnSpc>
            </a:pPr>
            <a:endParaRPr lang="zh-CN" altLang="en-US" sz="1400">
              <a:solidFill>
                <a:srgbClr val="FFFFFF"/>
              </a:solidFill>
              <a:latin typeface="Segoe UI Light"/>
              <a:ea typeface="微软雅黑" charset="-122"/>
              <a:cs typeface="Segoe UI Light"/>
            </a:endParaRPr>
          </a:p>
          <a:p>
            <a:pPr defTabSz="609600">
              <a:lnSpc>
                <a:spcPct val="130000"/>
              </a:lnSpc>
            </a:pPr>
            <a:endParaRPr lang="zh-CN" altLang="en-US" sz="1400">
              <a:solidFill>
                <a:srgbClr val="FFFFFF"/>
              </a:solidFill>
              <a:latin typeface="Segoe UI Light"/>
              <a:ea typeface="微软雅黑" charset="-122"/>
              <a:cs typeface="Segoe UI Light"/>
            </a:endParaRPr>
          </a:p>
          <a:p>
            <a:pPr defTabSz="609600">
              <a:lnSpc>
                <a:spcPct val="130000"/>
              </a:lnSpc>
            </a:pPr>
            <a:r>
              <a:rPr lang="zh-CN" altLang="en-US" sz="1400">
                <a:solidFill>
                  <a:srgbClr val="FFFFFF"/>
                </a:solidFill>
                <a:latin typeface="Segoe UI Light"/>
                <a:ea typeface="微软雅黑" charset="-122"/>
                <a:cs typeface="Segoe UI Light"/>
              </a:rPr>
              <a:t>声明</a:t>
            </a:r>
            <a:endParaRPr lang="en-US" altLang="zh-CN" sz="1400">
              <a:solidFill>
                <a:srgbClr val="FFFFFF"/>
              </a:solidFill>
              <a:latin typeface="Segoe UI Light"/>
              <a:ea typeface="微软雅黑" charset="-122"/>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defTabSz="609600">
              <a:lnSpc>
                <a:spcPct val="130000"/>
              </a:lnSpc>
            </a:pPr>
            <a:r>
              <a:rPr lang="zh-CN" altLang="en-US" sz="1400">
                <a:solidFill>
                  <a:srgbClr val="FFFFFF"/>
                </a:solidFill>
                <a:latin typeface="Segoe UI Light"/>
                <a:ea typeface="微软雅黑" charset="-122"/>
                <a:cs typeface="Segoe UI Light"/>
              </a:rPr>
              <a:t>英文 </a:t>
            </a:r>
            <a:r>
              <a:rPr lang="en-US" altLang="zh-CN" sz="1400">
                <a:solidFill>
                  <a:srgbClr val="FFFFFF"/>
                </a:solidFill>
                <a:latin typeface="Segoe UI Light"/>
                <a:ea typeface="微软雅黑" charset="-122"/>
                <a:cs typeface="Segoe UI Light"/>
              </a:rPr>
              <a:t>Arial</a:t>
            </a:r>
          </a:p>
          <a:p>
            <a:pPr defTabSz="609600">
              <a:lnSpc>
                <a:spcPct val="130000"/>
              </a:lnSpc>
            </a:pPr>
            <a:endParaRPr lang="en-US" altLang="zh-CN" sz="1400">
              <a:solidFill>
                <a:srgbClr val="FFFFFF"/>
              </a:solidFill>
              <a:latin typeface="Segoe UI Light"/>
              <a:ea typeface="微软雅黑" charset="-122"/>
              <a:cs typeface="Segoe UI Light"/>
            </a:endParaRPr>
          </a:p>
          <a:p>
            <a:pPr defTabSz="609600">
              <a:lnSpc>
                <a:spcPct val="130000"/>
              </a:lnSpc>
            </a:pPr>
            <a:r>
              <a:rPr lang="zh-CN" altLang="en-US" sz="1400">
                <a:solidFill>
                  <a:srgbClr val="FFFFFF"/>
                </a:solidFill>
                <a:latin typeface="Segoe UI Light"/>
                <a:ea typeface="微软雅黑" charset="-122"/>
                <a:cs typeface="Segoe UI Light"/>
              </a:rPr>
              <a:t>中文  旁门正道标题体（请自行下载）  微软雅黑</a:t>
            </a:r>
            <a:endParaRPr lang="en-US" altLang="zh-CN" sz="1400">
              <a:solidFill>
                <a:srgbClr val="FFFFFF"/>
              </a:solidFill>
              <a:latin typeface="Segoe UI Light"/>
              <a:ea typeface="微软雅黑" charset="-122"/>
              <a:cs typeface="Segoe UI Light"/>
            </a:endParaRPr>
          </a:p>
          <a:p>
            <a:pPr defTabSz="609600">
              <a:lnSpc>
                <a:spcPct val="130000"/>
              </a:lnSpc>
            </a:pPr>
            <a:endParaRPr lang="en-US" altLang="zh-CN" sz="1400">
              <a:solidFill>
                <a:srgbClr val="FFFFFF"/>
              </a:solidFill>
              <a:latin typeface="Segoe UI Light"/>
              <a:ea typeface="微软雅黑" charset="-122"/>
              <a:cs typeface="Segoe UI Light"/>
            </a:endParaRPr>
          </a:p>
          <a:p>
            <a:pPr defTabSz="609600">
              <a:lnSpc>
                <a:spcPct val="130000"/>
              </a:lnSpc>
            </a:pPr>
            <a:endParaRPr lang="en-US" altLang="zh-CN" sz="1400">
              <a:solidFill>
                <a:srgbClr val="FFFFFF"/>
              </a:solidFill>
              <a:latin typeface="Segoe UI Light"/>
              <a:ea typeface="微软雅黑" charset="-122"/>
              <a:cs typeface="Segoe UI Light"/>
            </a:endParaRPr>
          </a:p>
          <a:p>
            <a:pPr defTabSz="609600">
              <a:lnSpc>
                <a:spcPct val="130000"/>
              </a:lnSpc>
            </a:pPr>
            <a:r>
              <a:rPr lang="zh-CN" altLang="en-US" sz="1400">
                <a:solidFill>
                  <a:srgbClr val="FFFFFF"/>
                </a:solidFill>
                <a:latin typeface="Segoe UI Light"/>
                <a:ea typeface="微软雅黑" charset="-122"/>
                <a:cs typeface="Segoe UI Light"/>
              </a:rPr>
              <a:t>正文 </a:t>
            </a:r>
            <a:r>
              <a:rPr lang="en-US" altLang="zh-CN" sz="1400">
                <a:solidFill>
                  <a:srgbClr val="FFFFFF"/>
                </a:solidFill>
                <a:latin typeface="Segoe UI Light"/>
                <a:ea typeface="微软雅黑" charset="-122"/>
                <a:cs typeface="Segoe UI Light"/>
              </a:rPr>
              <a:t>1.3</a:t>
            </a:r>
          </a:p>
          <a:p>
            <a:pPr defTabSz="609600">
              <a:lnSpc>
                <a:spcPct val="130000"/>
              </a:lnSpc>
            </a:pPr>
            <a:endParaRPr lang="en-US" altLang="zh-CN" sz="1400">
              <a:solidFill>
                <a:srgbClr val="FFFFFF"/>
              </a:solidFill>
              <a:latin typeface="Segoe UI Light"/>
              <a:ea typeface="微软雅黑" charset="-122"/>
              <a:cs typeface="Segoe UI Light"/>
            </a:endParaRPr>
          </a:p>
          <a:p>
            <a:pPr defTabSz="609600">
              <a:lnSpc>
                <a:spcPct val="130000"/>
              </a:lnSpc>
            </a:pPr>
            <a:endParaRPr lang="en-US" altLang="zh-CN" sz="1400">
              <a:solidFill>
                <a:srgbClr val="FFFFFF"/>
              </a:solidFill>
              <a:latin typeface="Segoe UI Light"/>
              <a:ea typeface="微软雅黑" charset="-122"/>
              <a:cs typeface="Segoe UI Light"/>
            </a:endParaRPr>
          </a:p>
          <a:p>
            <a:pPr defTabSz="609600">
              <a:lnSpc>
                <a:spcPct val="130000"/>
              </a:lnSpc>
            </a:pPr>
            <a:r>
              <a:rPr lang="en-US" altLang="zh-CN" sz="1400">
                <a:solidFill>
                  <a:srgbClr val="FFFFFF"/>
                </a:solidFill>
                <a:latin typeface="Segoe UI Light"/>
                <a:ea typeface="微软雅黑" charset="-122"/>
                <a:cs typeface="Segoe UI Light"/>
              </a:rPr>
              <a:t>cn.bing.com</a:t>
            </a:r>
            <a:endParaRPr lang="zh-CN" altLang="en-US" sz="1400">
              <a:solidFill>
                <a:srgbClr val="FFFFFF"/>
              </a:solidFill>
              <a:latin typeface="Segoe UI Light"/>
              <a:ea typeface="微软雅黑" charset="-122"/>
              <a:cs typeface="Segoe UI Light"/>
            </a:endParaRPr>
          </a:p>
          <a:p>
            <a:pPr defTabSz="609600">
              <a:lnSpc>
                <a:spcPct val="130000"/>
              </a:lnSpc>
            </a:pPr>
            <a:endParaRPr lang="zh-CN" altLang="en-US" sz="1400">
              <a:solidFill>
                <a:srgbClr val="FFFFFF"/>
              </a:solidFill>
              <a:latin typeface="Segoe UI Light"/>
              <a:ea typeface="微软雅黑" charset="-122"/>
              <a:cs typeface="Segoe UI Light"/>
            </a:endParaRPr>
          </a:p>
          <a:p>
            <a:pPr defTabSz="609600">
              <a:lnSpc>
                <a:spcPct val="130000"/>
              </a:lnSpc>
            </a:pPr>
            <a:endParaRPr lang="zh-CN" altLang="en-US" sz="1400">
              <a:solidFill>
                <a:srgbClr val="FFFFFF"/>
              </a:solidFill>
              <a:latin typeface="Segoe UI Light"/>
              <a:ea typeface="微软雅黑" charset="-122"/>
              <a:cs typeface="Segoe UI Light"/>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a:ln>
                  <a:noFill/>
                </a:ln>
                <a:solidFill>
                  <a:prstClr val="white"/>
                </a:solidFill>
                <a:effectLst/>
                <a:uLnTx/>
                <a:uFillTx/>
                <a:latin typeface="Century Gothic"/>
                <a:ea typeface="微软雅黑" charset="-122"/>
                <a:cs typeface="+mn-cs"/>
              </a:rPr>
              <a:t>本网站所提供的任何信息内容（包括但不限于 </a:t>
            </a:r>
            <a:r>
              <a:rPr kumimoji="0" lang="en-US" altLang="zh-CN" sz="1335" b="0" i="0" u="none" strike="noStrike" kern="1200" cap="none" spc="0" normalizeH="0" baseline="0" noProof="0">
                <a:ln>
                  <a:noFill/>
                </a:ln>
                <a:solidFill>
                  <a:prstClr val="white"/>
                </a:solidFill>
                <a:effectLst/>
                <a:uLnTx/>
                <a:uFillTx/>
                <a:latin typeface="Segoe UI Light"/>
                <a:ea typeface="Segoe UI Light"/>
                <a:cs typeface="Segoe UI Light"/>
              </a:rPr>
              <a:t>PPT</a:t>
            </a:r>
            <a:r>
              <a:rPr kumimoji="0" lang="zh-CN" altLang="en-US" sz="1335" b="0" i="0" u="none" strike="noStrike" kern="1200" cap="none" spc="0" normalizeH="0" baseline="0" noProof="0">
                <a:ln>
                  <a:noFill/>
                </a:ln>
                <a:solidFill>
                  <a:prstClr val="white"/>
                </a:solidFill>
                <a:effectLst/>
                <a:uLnTx/>
                <a:uFillTx/>
                <a:latin typeface="Segoe UI Light"/>
                <a:ea typeface="Segoe UI Light"/>
                <a:cs typeface="Segoe UI Light"/>
              </a:rPr>
              <a:t> </a:t>
            </a:r>
            <a:r>
              <a:rPr kumimoji="0" lang="zh-CN" altLang="en-US" sz="1335" b="0" i="0" u="none" strike="noStrike" kern="1200" cap="none" spc="0" normalizeH="0" baseline="0" noProof="0">
                <a:ln>
                  <a:noFill/>
                </a:ln>
                <a:solidFill>
                  <a:prstClr val="white"/>
                </a:solidFill>
                <a:effectLst/>
                <a:uLnTx/>
                <a:uFillTx/>
                <a:latin typeface="Century Gothic"/>
                <a:ea typeface="微软雅黑" charset="-122"/>
                <a:cs typeface="+mn-cs"/>
              </a:rPr>
              <a:t>模板、</a:t>
            </a:r>
            <a:r>
              <a:rPr kumimoji="0" lang="en-US" altLang="zh-CN" sz="1335" b="0" i="0" u="none" strike="noStrike" kern="1200" cap="none" spc="0" normalizeH="0" baseline="0" noProof="0">
                <a:ln>
                  <a:noFill/>
                </a:ln>
                <a:solidFill>
                  <a:prstClr val="white"/>
                </a:solidFill>
                <a:effectLst/>
                <a:uLnTx/>
                <a:uFillTx/>
                <a:latin typeface="Segoe UI Light"/>
                <a:ea typeface="Segoe UI Light"/>
                <a:cs typeface="Segoe UI Light"/>
              </a:rPr>
              <a:t>Word</a:t>
            </a:r>
            <a:r>
              <a:rPr kumimoji="0" lang="zh-CN" altLang="en-US" sz="1335" b="0" i="0" u="none" strike="noStrike" kern="1200" cap="none" spc="0" normalizeH="0" baseline="0" noProof="0">
                <a:ln>
                  <a:noFill/>
                </a:ln>
                <a:solidFill>
                  <a:prstClr val="white"/>
                </a:solidFill>
                <a:effectLst/>
                <a:uLnTx/>
                <a:uFillTx/>
                <a:latin typeface="Segoe UI Light"/>
                <a:ea typeface="Segoe UI Light"/>
                <a:cs typeface="Segoe UI Light"/>
              </a:rPr>
              <a:t> </a:t>
            </a:r>
            <a:r>
              <a:rPr kumimoji="0" lang="zh-CN" altLang="en-US" sz="1335" b="0" i="0" u="none" strike="noStrike" kern="1200" cap="none" spc="0" normalizeH="0" baseline="0" noProof="0">
                <a:ln>
                  <a:noFill/>
                </a:ln>
                <a:solidFill>
                  <a:prstClr val="white"/>
                </a:solidFill>
                <a:effectLst/>
                <a:uLnTx/>
                <a:uFillTx/>
                <a:latin typeface="Century Gothic"/>
                <a:ea typeface="微软雅黑" charset="-122"/>
                <a:cs typeface="+mn-cs"/>
              </a:rPr>
              <a:t>文档、</a:t>
            </a:r>
            <a:r>
              <a:rPr kumimoji="0" lang="en-US" altLang="zh-CN" sz="1335" b="0" i="0" u="none" strike="noStrike" kern="1200" cap="none" spc="0" normalizeH="0" baseline="0" noProof="0">
                <a:ln>
                  <a:noFill/>
                </a:ln>
                <a:solidFill>
                  <a:prstClr val="white"/>
                </a:solidFill>
                <a:effectLst/>
                <a:uLnTx/>
                <a:uFillTx/>
                <a:latin typeface="Segoe UI Light"/>
                <a:ea typeface="Segoe UI Light"/>
                <a:cs typeface="Segoe UI Light"/>
              </a:rPr>
              <a:t>Excel</a:t>
            </a:r>
            <a:r>
              <a:rPr kumimoji="0" lang="zh-CN" altLang="en-US" sz="1335" b="0" i="0" u="none" strike="noStrike" kern="1200" cap="none" spc="0" normalizeH="0" baseline="0" noProof="0">
                <a:ln>
                  <a:noFill/>
                </a:ln>
                <a:solidFill>
                  <a:prstClr val="white"/>
                </a:solidFill>
                <a:effectLst/>
                <a:uLnTx/>
                <a:uFillTx/>
                <a:latin typeface="Segoe UI Light"/>
                <a:ea typeface="Segoe UI Light"/>
                <a:cs typeface="Segoe UI Light"/>
              </a:rPr>
              <a:t> </a:t>
            </a:r>
            <a:r>
              <a:rPr kumimoji="0" lang="zh-CN" altLang="en-US" sz="1335" b="0" i="0" u="none" strike="noStrike" kern="1200" cap="none" spc="0" normalizeH="0" baseline="0" noProof="0">
                <a:ln>
                  <a:noFill/>
                </a:ln>
                <a:solidFill>
                  <a:prstClr val="white"/>
                </a:solidFill>
                <a:effectLst/>
                <a:uLnTx/>
                <a:uFillTx/>
                <a:latin typeface="Century Gothic"/>
                <a:ea typeface="微软雅黑" charset="-122"/>
                <a:cs typeface="+mn-cs"/>
              </a:rPr>
              <a:t>图表、图片素材等）均受</a:t>
            </a:r>
            <a:r>
              <a:rPr kumimoji="0" lang="en-US" altLang="zh-CN" sz="1335" b="0" i="0" u="none" strike="noStrike" kern="1200" cap="none" spc="0" normalizeH="0" baseline="0" noProof="0">
                <a:ln>
                  <a:noFill/>
                </a:ln>
                <a:solidFill>
                  <a:prstClr val="white"/>
                </a:solidFill>
                <a:effectLst/>
                <a:uLnTx/>
                <a:uFillTx/>
                <a:latin typeface="Century Gothic"/>
                <a:ea typeface="微软雅黑" charset="-122"/>
                <a:cs typeface="+mn-cs"/>
              </a:rPr>
              <a:t>《</a:t>
            </a:r>
            <a:r>
              <a:rPr kumimoji="0" lang="zh-CN" altLang="en-US" sz="1335" b="0" i="0" u="none" strike="noStrike" kern="1200" cap="none" spc="0" normalizeH="0" baseline="0" noProof="0">
                <a:ln>
                  <a:noFill/>
                </a:ln>
                <a:solidFill>
                  <a:prstClr val="white"/>
                </a:solidFill>
                <a:effectLst/>
                <a:uLnTx/>
                <a:uFillTx/>
                <a:latin typeface="Century Gothic"/>
                <a:ea typeface="微软雅黑" charset="-122"/>
                <a:cs typeface="+mn-cs"/>
              </a:rPr>
              <a:t>中华人民共和国著作权法</a:t>
            </a:r>
            <a:r>
              <a:rPr kumimoji="0" lang="en-US" altLang="zh-CN" sz="1335" b="0" i="0" u="none" strike="noStrike" kern="1200" cap="none" spc="0" normalizeH="0" baseline="0" noProof="0">
                <a:ln>
                  <a:noFill/>
                </a:ln>
                <a:solidFill>
                  <a:prstClr val="white"/>
                </a:solidFill>
                <a:effectLst/>
                <a:uLnTx/>
                <a:uFillTx/>
                <a:latin typeface="Century Gothic"/>
                <a:ea typeface="微软雅黑" charset="-122"/>
                <a:cs typeface="+mn-cs"/>
              </a:rPr>
              <a:t>》</a:t>
            </a:r>
            <a:r>
              <a:rPr kumimoji="0" lang="zh-CN" altLang="en-US" sz="1335" b="0" i="0" u="none" strike="noStrike" kern="1200" cap="none" spc="0" normalizeH="0" baseline="0" noProof="0">
                <a:ln>
                  <a:noFill/>
                </a:ln>
                <a:solidFill>
                  <a:prstClr val="white"/>
                </a:solidFill>
                <a:effectLst/>
                <a:uLnTx/>
                <a:uFillTx/>
                <a:latin typeface="Century Gothic"/>
                <a:ea typeface="微软雅黑" charset="-122"/>
                <a:cs typeface="+mn-cs"/>
              </a:rPr>
              <a:t>、</a:t>
            </a:r>
            <a:r>
              <a:rPr kumimoji="0" lang="en-US" altLang="zh-CN" sz="1335" b="0" i="0" u="none" strike="noStrike" kern="1200" cap="none" spc="0" normalizeH="0" baseline="0" noProof="0">
                <a:ln>
                  <a:noFill/>
                </a:ln>
                <a:solidFill>
                  <a:prstClr val="white"/>
                </a:solidFill>
                <a:effectLst/>
                <a:uLnTx/>
                <a:uFillTx/>
                <a:latin typeface="Century Gothic"/>
                <a:ea typeface="微软雅黑" charset="-122"/>
                <a:cs typeface="+mn-cs"/>
              </a:rPr>
              <a:t>《</a:t>
            </a:r>
            <a:r>
              <a:rPr kumimoji="0" lang="zh-CN" altLang="en-US" sz="1335" b="0" i="0" u="none" strike="noStrike" kern="1200" cap="none" spc="0" normalizeH="0" baseline="0" noProof="0">
                <a:ln>
                  <a:noFill/>
                </a:ln>
                <a:solidFill>
                  <a:prstClr val="white"/>
                </a:solidFill>
                <a:effectLst/>
                <a:uLnTx/>
                <a:uFillTx/>
                <a:latin typeface="Century Gothic"/>
                <a:ea typeface="微软雅黑" charset="-122"/>
                <a:cs typeface="+mn-cs"/>
              </a:rPr>
              <a:t>信息网络传播权保护条例</a:t>
            </a:r>
            <a:r>
              <a:rPr kumimoji="0" lang="en-US" altLang="zh-CN" sz="1335" b="0" i="0" u="none" strike="noStrike" kern="1200" cap="none" spc="0" normalizeH="0" baseline="0" noProof="0">
                <a:ln>
                  <a:noFill/>
                </a:ln>
                <a:solidFill>
                  <a:prstClr val="white"/>
                </a:solidFill>
                <a:effectLst/>
                <a:uLnTx/>
                <a:uFillTx/>
                <a:latin typeface="Century Gothic"/>
                <a:ea typeface="微软雅黑" charset="-122"/>
                <a:cs typeface="+mn-cs"/>
              </a:rPr>
              <a:t>》</a:t>
            </a:r>
            <a:r>
              <a:rPr kumimoji="0" lang="zh-CN" altLang="en-US" sz="1335" b="0" i="0" u="none" strike="noStrike" kern="1200" cap="none" spc="0" normalizeH="0" baseline="0" noProof="0">
                <a:ln>
                  <a:noFill/>
                </a:ln>
                <a:solidFill>
                  <a:prstClr val="white"/>
                </a:solidFill>
                <a:effectLst/>
                <a:uLnTx/>
                <a:uFillTx/>
                <a:latin typeface="Century Gothic"/>
                <a:ea typeface="微软雅黑" charset="-122"/>
                <a:cs typeface="+mn-cs"/>
              </a:rPr>
              <a:t>及其他适用的法律法规的保护，未经权利人书面明确授权，信息内容的任何部分</a:t>
            </a:r>
            <a:r>
              <a:rPr kumimoji="0" lang="en-US" altLang="zh-CN" sz="1335" b="0" i="0" u="none" strike="noStrike" kern="1200" cap="none" spc="0" normalizeH="0" baseline="0" noProof="0">
                <a:ln>
                  <a:noFill/>
                </a:ln>
                <a:solidFill>
                  <a:prstClr val="white"/>
                </a:solidFill>
                <a:effectLst/>
                <a:uLnTx/>
                <a:uFillTx/>
                <a:latin typeface="Century Gothic"/>
                <a:ea typeface="微软雅黑" charset="-122"/>
                <a:cs typeface="+mn-cs"/>
              </a:rPr>
              <a:t>(</a:t>
            </a:r>
            <a:r>
              <a:rPr kumimoji="0" lang="zh-CN" altLang="en-US" sz="1335" b="0" i="0" u="none" strike="noStrike" kern="1200" cap="none" spc="0" normalizeH="0" baseline="0" noProof="0">
                <a:ln>
                  <a:noFill/>
                </a:ln>
                <a:solidFill>
                  <a:prstClr val="white"/>
                </a:solidFill>
                <a:effectLst/>
                <a:uLnTx/>
                <a:uFillTx/>
                <a:latin typeface="Century Gothic"/>
                <a:ea typeface="微软雅黑" charset="-122"/>
                <a:cs typeface="+mn-cs"/>
              </a:rPr>
              <a:t>包括图片或图表</a:t>
            </a:r>
            <a:r>
              <a:rPr kumimoji="0" lang="en-US" altLang="zh-CN" sz="1335" b="0" i="0" u="none" strike="noStrike" kern="1200" cap="none" spc="0" normalizeH="0" baseline="0" noProof="0">
                <a:ln>
                  <a:noFill/>
                </a:ln>
                <a:solidFill>
                  <a:prstClr val="white"/>
                </a:solidFill>
                <a:effectLst/>
                <a:uLnTx/>
                <a:uFillTx/>
                <a:latin typeface="Century Gothic"/>
                <a:ea typeface="微软雅黑" charset="-122"/>
                <a:cs typeface="+mn-cs"/>
              </a:rPr>
              <a:t>)</a:t>
            </a:r>
            <a:r>
              <a:rPr kumimoji="0" lang="zh-CN" altLang="en-US" sz="1335" b="0" i="0" u="none" strike="noStrike" kern="1200" cap="none" spc="0" normalizeH="0" baseline="0" noProof="0">
                <a:ln>
                  <a:noFill/>
                </a:ln>
                <a:solidFill>
                  <a:prstClr val="white"/>
                </a:solidFill>
                <a:effectLst/>
                <a:uLnTx/>
                <a:uFillTx/>
                <a:latin typeface="Century Gothic"/>
                <a:ea typeface="微软雅黑"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600"/>
            <a:r>
              <a:rPr kumimoji="1" lang="en-US" altLang="zh-CN" sz="1000">
                <a:solidFill>
                  <a:prstClr val="white"/>
                </a:solidFill>
                <a:latin typeface="Segoe UI Light"/>
                <a:ea typeface="微软雅黑" charset="-122"/>
                <a:cs typeface="Segoe UI Light"/>
              </a:rPr>
              <a:t>OfficePLUS</a:t>
            </a:r>
            <a:endParaRPr lang="zh-CN" altLang="en-US" sz="1000">
              <a:solidFill>
                <a:prstClr val="white"/>
              </a:solidFill>
              <a:latin typeface="Segoe UI Light"/>
              <a:ea typeface="微软雅黑" charset="-122"/>
              <a:cs typeface="Segoe UI Light"/>
            </a:endParaRPr>
          </a:p>
        </p:txBody>
      </p:sp>
      <p:sp>
        <p:nvSpPr>
          <p:cNvPr id="7" name="矩形 6"/>
          <p:cNvSpPr/>
          <p:nvPr userDrawn="1"/>
        </p:nvSpPr>
        <p:spPr>
          <a:xfrm>
            <a:off x="0" y="0"/>
            <a:ext cx="12192000"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a:off x="626964" y="568470"/>
            <a:ext cx="662361" cy="379656"/>
          </a:xfrm>
          <a:prstGeom prst="rect">
            <a:avLst/>
          </a:prstGeom>
        </p:spPr>
        <p:txBody>
          <a:bodyPr wrap="none">
            <a:spAutoFit/>
          </a:bodyPr>
          <a:lstStyle/>
          <a:p>
            <a:pPr defTabSz="609600"/>
            <a:r>
              <a:rPr lang="zh-CN" altLang="en-US" sz="1800">
                <a:solidFill>
                  <a:schemeClr val="bg1"/>
                </a:solidFill>
                <a:latin typeface="微软雅黑" charset="-122"/>
                <a:ea typeface="微软雅黑" charset="-122"/>
                <a:cs typeface="Segoe UI Light"/>
              </a:rPr>
              <a:t>标注</a:t>
            </a:r>
          </a:p>
        </p:txBody>
      </p:sp>
      <p:sp>
        <p:nvSpPr>
          <p:cNvPr id="9" name="矩形 8"/>
          <p:cNvSpPr/>
          <p:nvPr userDrawn="1"/>
        </p:nvSpPr>
        <p:spPr>
          <a:xfrm>
            <a:off x="2450801" y="595724"/>
            <a:ext cx="1402001" cy="5666551"/>
          </a:xfrm>
          <a:prstGeom prst="rect">
            <a:avLst/>
          </a:prstGeom>
        </p:spPr>
        <p:txBody>
          <a:bodyPr wrap="square">
            <a:spAutoFit/>
          </a:bodyPr>
          <a:lstStyle/>
          <a:p>
            <a:pPr defTabSz="609600">
              <a:lnSpc>
                <a:spcPct val="130000"/>
              </a:lnSpc>
            </a:pPr>
            <a:r>
              <a:rPr lang="zh-CN" altLang="en-US" sz="1400">
                <a:solidFill>
                  <a:schemeClr val="bg1"/>
                </a:solidFill>
                <a:latin typeface="微软雅黑" charset="-122"/>
                <a:ea typeface="微软雅黑" charset="-122"/>
                <a:cs typeface="Segoe UI Light"/>
              </a:rPr>
              <a:t>字体使用 </a:t>
            </a: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r>
              <a:rPr lang="zh-CN" altLang="en-US" sz="1400">
                <a:solidFill>
                  <a:schemeClr val="bg1"/>
                </a:solidFill>
                <a:latin typeface="微软雅黑" charset="-122"/>
                <a:ea typeface="微软雅黑" charset="-122"/>
                <a:cs typeface="Segoe UI Light"/>
              </a:rPr>
              <a:t>行距</a:t>
            </a: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r>
              <a:rPr lang="zh-CN" altLang="en-US" sz="1400">
                <a:solidFill>
                  <a:schemeClr val="bg1"/>
                </a:solidFill>
                <a:latin typeface="微软雅黑" charset="-122"/>
                <a:ea typeface="微软雅黑" charset="-122"/>
                <a:cs typeface="Segoe UI Light"/>
              </a:rPr>
              <a:t>图片出处</a:t>
            </a:r>
          </a:p>
          <a:p>
            <a:pPr defTabSz="609600">
              <a:lnSpc>
                <a:spcPct val="130000"/>
              </a:lnSpc>
            </a:pPr>
            <a:endParaRPr lang="zh-CN" altLang="en-US" sz="1400">
              <a:solidFill>
                <a:schemeClr val="bg1"/>
              </a:solidFill>
              <a:latin typeface="微软雅黑" charset="-122"/>
              <a:ea typeface="微软雅黑" charset="-122"/>
              <a:cs typeface="Segoe UI Light"/>
            </a:endParaRPr>
          </a:p>
          <a:p>
            <a:pPr defTabSz="609600">
              <a:lnSpc>
                <a:spcPct val="130000"/>
              </a:lnSpc>
            </a:pPr>
            <a:endParaRPr lang="zh-CN" altLang="en-US" sz="1400">
              <a:solidFill>
                <a:schemeClr val="bg1"/>
              </a:solidFill>
              <a:latin typeface="微软雅黑" charset="-122"/>
              <a:ea typeface="微软雅黑" charset="-122"/>
              <a:cs typeface="Segoe UI Light"/>
            </a:endParaRPr>
          </a:p>
          <a:p>
            <a:pPr defTabSz="609600">
              <a:lnSpc>
                <a:spcPct val="130000"/>
              </a:lnSpc>
            </a:pPr>
            <a:r>
              <a:rPr lang="zh-CN" altLang="en-US" sz="1400">
                <a:solidFill>
                  <a:schemeClr val="bg1"/>
                </a:solidFill>
                <a:latin typeface="微软雅黑" charset="-122"/>
                <a:ea typeface="微软雅黑" charset="-122"/>
                <a:cs typeface="Segoe UI Light"/>
              </a:rPr>
              <a:t>声明</a:t>
            </a: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r>
              <a:rPr lang="zh-CN" altLang="en-US" sz="1400">
                <a:solidFill>
                  <a:schemeClr val="bg1"/>
                </a:solidFill>
                <a:latin typeface="微软雅黑" charset="-122"/>
                <a:ea typeface="微软雅黑" charset="-122"/>
                <a:cs typeface="Segoe UI Light"/>
              </a:rPr>
              <a:t>来源</a:t>
            </a: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r>
              <a:rPr lang="zh-CN" altLang="en-US" sz="1400">
                <a:solidFill>
                  <a:schemeClr val="bg1"/>
                </a:solidFill>
                <a:latin typeface="微软雅黑" charset="-122"/>
                <a:ea typeface="微软雅黑" charset="-122"/>
                <a:cs typeface="Segoe UI Light"/>
              </a:rPr>
              <a:t>作者</a:t>
            </a:r>
            <a:endParaRPr lang="en-US" altLang="zh-CN" sz="1400">
              <a:solidFill>
                <a:schemeClr val="bg1"/>
              </a:solidFill>
              <a:latin typeface="微软雅黑" charset="-122"/>
              <a:ea typeface="微软雅黑" charset="-122"/>
              <a:cs typeface="Segoe UI Light"/>
            </a:endParaRPr>
          </a:p>
        </p:txBody>
      </p:sp>
      <p:sp>
        <p:nvSpPr>
          <p:cNvPr id="10" name="矩形 9"/>
          <p:cNvSpPr/>
          <p:nvPr userDrawn="1"/>
        </p:nvSpPr>
        <p:spPr>
          <a:xfrm>
            <a:off x="4159510" y="595724"/>
            <a:ext cx="7074345" cy="5666551"/>
          </a:xfrm>
          <a:prstGeom prst="rect">
            <a:avLst/>
          </a:prstGeom>
        </p:spPr>
        <p:txBody>
          <a:bodyPr wrap="square">
            <a:spAutoFit/>
          </a:bodyPr>
          <a:lstStyle/>
          <a:p>
            <a:pPr defTabSz="609600">
              <a:lnSpc>
                <a:spcPct val="130000"/>
              </a:lnSpc>
            </a:pPr>
            <a:r>
              <a:rPr lang="zh-CN" altLang="en-US" sz="1400">
                <a:solidFill>
                  <a:schemeClr val="bg1"/>
                </a:solidFill>
                <a:latin typeface="微软雅黑" charset="-122"/>
                <a:ea typeface="微软雅黑" charset="-122"/>
                <a:cs typeface="Segoe UI Light"/>
              </a:rPr>
              <a:t>英文 微软雅黑（可商用字体）</a:t>
            </a:r>
            <a:endParaRPr lang="en-US" altLang="zh-CN" sz="1400">
              <a:solidFill>
                <a:schemeClr val="bg1"/>
              </a:solidFill>
              <a:latin typeface="微软雅黑" charset="-122"/>
              <a:ea typeface="微软雅黑" charset="-122"/>
              <a:cs typeface="Segoe UI Light"/>
            </a:endParaRPr>
          </a:p>
          <a:p>
            <a:pPr marL="0" marR="0" lvl="0" indent="0" algn="l" defTabSz="609600" rtl="0" eaLnBrk="1" fontAlgn="auto" latinLnBrk="0" hangingPunct="1">
              <a:lnSpc>
                <a:spcPct val="130000"/>
              </a:lnSpc>
              <a:spcBef>
                <a:spcPts val="0"/>
              </a:spcBef>
              <a:spcAft>
                <a:spcPts val="0"/>
              </a:spcAft>
              <a:buClrTx/>
              <a:buSzTx/>
              <a:buFontTx/>
              <a:buNone/>
              <a:tabLst/>
              <a:defRPr/>
            </a:pPr>
            <a:r>
              <a:rPr lang="zh-CN" altLang="en-US" sz="1400">
                <a:solidFill>
                  <a:schemeClr val="bg1"/>
                </a:solidFill>
                <a:latin typeface="微软雅黑" charset="-122"/>
                <a:ea typeface="微软雅黑" charset="-122"/>
                <a:cs typeface="Segoe UI Light"/>
              </a:rPr>
              <a:t>中文 微软雅黑（可商用字体）</a:t>
            </a: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r>
              <a:rPr lang="zh-CN" altLang="en-US" sz="1400">
                <a:solidFill>
                  <a:schemeClr val="bg1"/>
                </a:solidFill>
                <a:latin typeface="微软雅黑" charset="-122"/>
                <a:ea typeface="微软雅黑" charset="-122"/>
                <a:cs typeface="Segoe UI Light"/>
              </a:rPr>
              <a:t>正文 </a:t>
            </a:r>
            <a:r>
              <a:rPr lang="en-US" altLang="zh-CN" sz="1400">
                <a:solidFill>
                  <a:schemeClr val="bg1"/>
                </a:solidFill>
                <a:latin typeface="微软雅黑" charset="-122"/>
                <a:ea typeface="微软雅黑" charset="-122"/>
                <a:cs typeface="Segoe UI Light"/>
              </a:rPr>
              <a:t>1.5</a:t>
            </a: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endParaRPr lang="en-US" altLang="zh-CN" sz="1400">
              <a:solidFill>
                <a:schemeClr val="bg1"/>
              </a:solidFill>
              <a:latin typeface="微软雅黑" charset="-122"/>
              <a:ea typeface="微软雅黑" charset="-122"/>
              <a:cs typeface="Segoe UI Light"/>
            </a:endParaRPr>
          </a:p>
          <a:p>
            <a:pPr defTabSz="609600">
              <a:lnSpc>
                <a:spcPct val="130000"/>
              </a:lnSpc>
            </a:pPr>
            <a:r>
              <a:rPr lang="en-US" altLang="zh-CN" sz="1400">
                <a:solidFill>
                  <a:schemeClr val="bg1"/>
                </a:solidFill>
                <a:latin typeface="微软雅黑" charset="-122"/>
                <a:ea typeface="微软雅黑" charset="-122"/>
                <a:cs typeface="Segoe UI Light"/>
              </a:rPr>
              <a:t>pexels.com</a:t>
            </a:r>
            <a:r>
              <a:rPr lang="zh-CN" altLang="en-US" sz="1400">
                <a:solidFill>
                  <a:schemeClr val="bg1"/>
                </a:solidFill>
                <a:latin typeface="微软雅黑" charset="-122"/>
                <a:ea typeface="微软雅黑" charset="-122"/>
                <a:cs typeface="Segoe UI Light"/>
              </a:rPr>
              <a:t>；picjumbo.com</a:t>
            </a:r>
          </a:p>
          <a:p>
            <a:pPr defTabSz="609600">
              <a:lnSpc>
                <a:spcPct val="130000"/>
              </a:lnSpc>
            </a:pPr>
            <a:endParaRPr lang="zh-CN" altLang="en-US" sz="1400">
              <a:solidFill>
                <a:schemeClr val="bg1"/>
              </a:solidFill>
              <a:latin typeface="微软雅黑" charset="-122"/>
              <a:ea typeface="微软雅黑" charset="-122"/>
              <a:cs typeface="Segoe UI Light"/>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rPr>
              <a:t>本网站所提供的任何信息内容（包括但不限于 </a:t>
            </a:r>
            <a:r>
              <a:rPr kumimoji="0" lang="en-US" altLang="zh-CN" sz="1400" b="0" i="0" u="none" strike="noStrike" kern="1200" cap="none" spc="0" normalizeH="0" baseline="0" noProof="0">
                <a:ln>
                  <a:noFill/>
                </a:ln>
                <a:solidFill>
                  <a:schemeClr val="bg1"/>
                </a:solidFill>
                <a:effectLst/>
                <a:uLnTx/>
                <a:uFillTx/>
                <a:latin typeface="微软雅黑" charset="-122"/>
                <a:ea typeface="微软雅黑" charset="-122"/>
                <a:cs typeface="Segoe UI Light"/>
              </a:rPr>
              <a:t>PPT</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cs typeface="Segoe UI Light"/>
              </a:rPr>
              <a:t> </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rPr>
              <a:t>模板、</a:t>
            </a:r>
            <a:r>
              <a:rPr kumimoji="0" lang="en-US" altLang="zh-CN" sz="1400" b="0" i="0" u="none" strike="noStrike" kern="1200" cap="none" spc="0" normalizeH="0" baseline="0" noProof="0">
                <a:ln>
                  <a:noFill/>
                </a:ln>
                <a:solidFill>
                  <a:schemeClr val="bg1"/>
                </a:solidFill>
                <a:effectLst/>
                <a:uLnTx/>
                <a:uFillTx/>
                <a:latin typeface="微软雅黑" charset="-122"/>
                <a:ea typeface="微软雅黑" charset="-122"/>
                <a:cs typeface="Segoe UI Light"/>
              </a:rPr>
              <a:t>Word</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cs typeface="Segoe UI Light"/>
              </a:rPr>
              <a:t> </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rPr>
              <a:t>文档、</a:t>
            </a:r>
            <a:r>
              <a:rPr kumimoji="0" lang="en-US" altLang="zh-CN" sz="1400" b="0" i="0" u="none" strike="noStrike" kern="1200" cap="none" spc="0" normalizeH="0" baseline="0" noProof="0">
                <a:ln>
                  <a:noFill/>
                </a:ln>
                <a:solidFill>
                  <a:schemeClr val="bg1"/>
                </a:solidFill>
                <a:effectLst/>
                <a:uLnTx/>
                <a:uFillTx/>
                <a:latin typeface="微软雅黑" charset="-122"/>
                <a:ea typeface="微软雅黑" charset="-122"/>
                <a:cs typeface="Segoe UI Light"/>
              </a:rPr>
              <a:t>Excel</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cs typeface="Segoe UI Light"/>
              </a:rPr>
              <a:t> </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rPr>
              <a:t>图表、图片素材等）均受</a:t>
            </a:r>
            <a:r>
              <a:rPr kumimoji="0" lang="en-US" altLang="zh-CN" sz="1400" b="0" i="0" u="none" strike="noStrike" kern="1200" cap="none" spc="0" normalizeH="0" baseline="0" noProof="0">
                <a:ln>
                  <a:noFill/>
                </a:ln>
                <a:solidFill>
                  <a:schemeClr val="bg1"/>
                </a:solidFill>
                <a:effectLst/>
                <a:uLnTx/>
                <a:uFillTx/>
                <a:latin typeface="微软雅黑" charset="-122"/>
                <a:ea typeface="微软雅黑" charset="-122"/>
              </a:rPr>
              <a:t>《</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rPr>
              <a:t>中华人民共和国著作权法</a:t>
            </a:r>
            <a:r>
              <a:rPr kumimoji="0" lang="en-US" altLang="zh-CN" sz="1400" b="0" i="0" u="none" strike="noStrike" kern="1200" cap="none" spc="0" normalizeH="0" baseline="0" noProof="0">
                <a:ln>
                  <a:noFill/>
                </a:ln>
                <a:solidFill>
                  <a:schemeClr val="bg1"/>
                </a:solidFill>
                <a:effectLst/>
                <a:uLnTx/>
                <a:uFillTx/>
                <a:latin typeface="微软雅黑" charset="-122"/>
                <a:ea typeface="微软雅黑" charset="-122"/>
              </a:rPr>
              <a:t>》</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rPr>
              <a:t>、</a:t>
            </a:r>
            <a:r>
              <a:rPr kumimoji="0" lang="en-US" altLang="zh-CN" sz="1400" b="0" i="0" u="none" strike="noStrike" kern="1200" cap="none" spc="0" normalizeH="0" baseline="0" noProof="0">
                <a:ln>
                  <a:noFill/>
                </a:ln>
                <a:solidFill>
                  <a:schemeClr val="bg1"/>
                </a:solidFill>
                <a:effectLst/>
                <a:uLnTx/>
                <a:uFillTx/>
                <a:latin typeface="微软雅黑" charset="-122"/>
                <a:ea typeface="微软雅黑" charset="-122"/>
              </a:rPr>
              <a:t>《</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rPr>
              <a:t>信息网络传播权保护条例</a:t>
            </a:r>
            <a:r>
              <a:rPr kumimoji="0" lang="en-US" altLang="zh-CN" sz="1400" b="0" i="0" u="none" strike="noStrike" kern="1200" cap="none" spc="0" normalizeH="0" baseline="0" noProof="0">
                <a:ln>
                  <a:noFill/>
                </a:ln>
                <a:solidFill>
                  <a:schemeClr val="bg1"/>
                </a:solidFill>
                <a:effectLst/>
                <a:uLnTx/>
                <a:uFillTx/>
                <a:latin typeface="微软雅黑" charset="-122"/>
                <a:ea typeface="微软雅黑" charset="-122"/>
              </a:rPr>
              <a:t>》</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rPr>
              <a:t>及其他适用的法律法规的保护，未经权利人书面明确授权，信息内容的任何部分</a:t>
            </a:r>
            <a:r>
              <a:rPr kumimoji="0" lang="en-US" altLang="zh-CN" sz="1400" b="0" i="0" u="none" strike="noStrike" kern="1200" cap="none" spc="0" normalizeH="0" baseline="0" noProof="0">
                <a:ln>
                  <a:noFill/>
                </a:ln>
                <a:solidFill>
                  <a:schemeClr val="bg1"/>
                </a:solidFill>
                <a:effectLst/>
                <a:uLnTx/>
                <a:uFillTx/>
                <a:latin typeface="微软雅黑" charset="-122"/>
                <a:ea typeface="微软雅黑" charset="-122"/>
              </a:rPr>
              <a:t>(</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rPr>
              <a:t>包括图片或图表</a:t>
            </a:r>
            <a:r>
              <a:rPr kumimoji="0" lang="en-US" altLang="zh-CN" sz="1400" b="0" i="0" u="none" strike="noStrike" kern="1200" cap="none" spc="0" normalizeH="0" baseline="0" noProof="0">
                <a:ln>
                  <a:noFill/>
                </a:ln>
                <a:solidFill>
                  <a:schemeClr val="bg1"/>
                </a:solidFill>
                <a:effectLst/>
                <a:uLnTx/>
                <a:uFillTx/>
                <a:latin typeface="微软雅黑" charset="-122"/>
                <a:ea typeface="微软雅黑" charset="-122"/>
              </a:rPr>
              <a:t>)</a:t>
            </a: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rPr>
              <a:t>不得被全部或部分的复制、传播、销售，否则将承担法律责任。</a:t>
            </a:r>
            <a:endParaRPr kumimoji="0" lang="en-US" altLang="zh-CN" sz="1400" b="0" i="0" u="none" strike="noStrike" kern="1200" cap="none" spc="0" normalizeH="0" baseline="0" noProof="0">
              <a:ln>
                <a:noFill/>
              </a:ln>
              <a:solidFill>
                <a:schemeClr val="bg1"/>
              </a:solidFill>
              <a:effectLst/>
              <a:uLnTx/>
              <a:uFillTx/>
              <a:latin typeface="微软雅黑" charset="-122"/>
              <a:ea typeface="微软雅黑" charset="-122"/>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bg1"/>
              </a:solidFill>
              <a:effectLst/>
              <a:uLnTx/>
              <a:uFillTx/>
              <a:latin typeface="微软雅黑" charset="-122"/>
              <a:ea typeface="微软雅黑" charset="-122"/>
            </a:endParaRPr>
          </a:p>
          <a:p>
            <a:pPr marL="0" marR="0" lvl="0" indent="0" algn="l" defTabSz="609600" rtl="0" eaLnBrk="1" fontAlgn="auto" latinLnBrk="0" hangingPunct="1">
              <a:lnSpc>
                <a:spcPct val="130000"/>
              </a:lnSpc>
              <a:spcBef>
                <a:spcPts val="0"/>
              </a:spcBef>
              <a:spcAft>
                <a:spcPts val="0"/>
              </a:spcAft>
              <a:buClrTx/>
              <a:buSzTx/>
              <a:buFontTx/>
              <a:buNone/>
              <a:defRPr/>
            </a:pPr>
            <a:endParaRPr lang="en-US" altLang="zh-CN" sz="1400">
              <a:solidFill>
                <a:schemeClr val="bg1"/>
              </a:solidFill>
              <a:latin typeface="微软雅黑" charset="-122"/>
              <a:ea typeface="微软雅黑" charset="-122"/>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a:ln>
                  <a:noFill/>
                </a:ln>
                <a:solidFill>
                  <a:schemeClr val="bg1"/>
                </a:solidFill>
                <a:effectLst/>
                <a:uLnTx/>
                <a:uFillTx/>
                <a:latin typeface="微软雅黑" charset="-122"/>
                <a:ea typeface="微软雅黑" charset="-122"/>
              </a:rPr>
              <a:t>原创</a:t>
            </a:r>
            <a:endParaRPr lang="en-US" altLang="zh-CN" sz="1400">
              <a:solidFill>
                <a:schemeClr val="bg1"/>
              </a:solidFill>
              <a:latin typeface="微软雅黑" charset="-122"/>
              <a:ea typeface="微软雅黑" charset="-122"/>
            </a:endParaRPr>
          </a:p>
          <a:p>
            <a:pPr marL="0" marR="0" lvl="0" indent="0" algn="l" defTabSz="609600" rtl="0" eaLnBrk="1" fontAlgn="auto" latinLnBrk="0" hangingPunct="1">
              <a:lnSpc>
                <a:spcPct val="130000"/>
              </a:lnSpc>
              <a:spcBef>
                <a:spcPts val="0"/>
              </a:spcBef>
              <a:spcAft>
                <a:spcPts val="0"/>
              </a:spcAft>
              <a:buClrTx/>
              <a:buSzTx/>
              <a:buFontTx/>
              <a:buNone/>
              <a:defRPr/>
            </a:pPr>
            <a:endParaRPr lang="en-US" altLang="zh-CN" sz="1400">
              <a:solidFill>
                <a:schemeClr val="bg1"/>
              </a:solidFill>
              <a:latin typeface="微软雅黑" charset="-122"/>
              <a:ea typeface="微软雅黑" charset="-122"/>
            </a:endParaRPr>
          </a:p>
          <a:p>
            <a:pPr marL="0" marR="0" lvl="0" indent="0" algn="l" defTabSz="609600" rtl="0" eaLnBrk="1" fontAlgn="auto" latinLnBrk="0" hangingPunct="1">
              <a:lnSpc>
                <a:spcPct val="130000"/>
              </a:lnSpc>
              <a:spcBef>
                <a:spcPts val="0"/>
              </a:spcBef>
              <a:spcAft>
                <a:spcPts val="0"/>
              </a:spcAft>
              <a:buClrTx/>
              <a:buSzTx/>
              <a:buFontTx/>
              <a:buNone/>
              <a:defRPr/>
            </a:pPr>
            <a:endParaRPr lang="en-US" altLang="zh-CN" sz="1400">
              <a:solidFill>
                <a:schemeClr val="bg1"/>
              </a:solidFill>
              <a:latin typeface="微软雅黑" charset="-122"/>
              <a:ea typeface="微软雅黑" charset="-122"/>
            </a:endParaRPr>
          </a:p>
          <a:p>
            <a:pPr marL="0" marR="0" lvl="0" indent="0" algn="l" defTabSz="609600" rtl="0" eaLnBrk="1" fontAlgn="auto" latinLnBrk="0" hangingPunct="1">
              <a:lnSpc>
                <a:spcPct val="130000"/>
              </a:lnSpc>
              <a:spcBef>
                <a:spcPts val="0"/>
              </a:spcBef>
              <a:spcAft>
                <a:spcPts val="0"/>
              </a:spcAft>
              <a:buClrTx/>
              <a:buSzTx/>
              <a:buFontTx/>
              <a:buNone/>
              <a:defRPr/>
            </a:pPr>
            <a:r>
              <a:rPr lang="zh-CN" altLang="en-US" sz="1400">
                <a:solidFill>
                  <a:schemeClr val="bg1"/>
                </a:solidFill>
                <a:latin typeface="微软雅黑" charset="-122"/>
                <a:ea typeface="微软雅黑" charset="-122"/>
              </a:rPr>
              <a:t>小曾（公众号：小曾</a:t>
            </a:r>
            <a:r>
              <a:rPr lang="en-US" altLang="zh-CN" sz="1400">
                <a:solidFill>
                  <a:schemeClr val="bg1"/>
                </a:solidFill>
                <a:latin typeface="微软雅黑" charset="-122"/>
                <a:ea typeface="微软雅黑" charset="-122"/>
              </a:rPr>
              <a:t>PPTer</a:t>
            </a:r>
            <a:r>
              <a:rPr lang="zh-CN" altLang="en-US" sz="1400">
                <a:solidFill>
                  <a:schemeClr val="bg1"/>
                </a:solidFill>
                <a:latin typeface="微软雅黑" charset="-122"/>
                <a:ea typeface="微软雅黑" charset="-122"/>
              </a:rPr>
              <a:t>）</a:t>
            </a:r>
            <a:endParaRPr lang="en-US" altLang="zh-CN" sz="1400">
              <a:solidFill>
                <a:schemeClr val="bg1"/>
              </a:solidFill>
              <a:latin typeface="微软雅黑" charset="-122"/>
              <a:ea typeface="微软雅黑" charset="-122"/>
            </a:endParaRPr>
          </a:p>
        </p:txBody>
      </p:sp>
      <p:pic>
        <p:nvPicPr>
          <p:cNvPr id="14" name="图片 13"/>
          <p:cNvPicPr>
            <a:picLocks noChangeAspect="1"/>
          </p:cNvPicPr>
          <p:nvPr userDrawn="1"/>
        </p:nvPicPr>
        <p:blipFill>
          <a:blip r:embed="rId2"/>
          <a:stretch>
            <a:fillRect/>
          </a:stretch>
        </p:blipFill>
        <p:spPr>
          <a:xfrm>
            <a:off x="10698462" y="83245"/>
            <a:ext cx="1402001" cy="62958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2">
                    <a:lumMod val="10000"/>
                  </a:schemeClr>
                </a:solidFill>
                <a:latin typeface="Segoe UI Light"/>
                <a:ea typeface="微软雅黑" charset="-122"/>
                <a:cs typeface="Segoe UI Light"/>
              </a:rPr>
              <a:t>模板使用技巧</a:t>
            </a:r>
            <a:r>
              <a:rPr lang="en-US" altLang="zh-CN" sz="1800">
                <a:solidFill>
                  <a:schemeClr val="tx2">
                    <a:lumMod val="10000"/>
                  </a:schemeClr>
                </a:solidFill>
                <a:latin typeface="Segoe UI Light"/>
                <a:ea typeface="微软雅黑" charset="-122"/>
                <a:cs typeface="Segoe UI Light"/>
              </a:rPr>
              <a:t> 2</a:t>
            </a:r>
            <a:endParaRPr lang="zh-CN" altLang="en-US" sz="1800">
              <a:solidFill>
                <a:schemeClr val="tx2">
                  <a:lumMod val="10000"/>
                </a:schemeClr>
              </a:solidFill>
              <a:latin typeface="Segoe UI Light"/>
              <a:ea typeface="微软雅黑" charset="-122"/>
              <a:cs typeface="Segoe UI Light"/>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a:solidFill>
                  <a:schemeClr val="tx2">
                    <a:lumMod val="10000"/>
                  </a:schemeClr>
                </a:solidFill>
                <a:latin typeface="Segoe UI Light"/>
                <a:ea typeface="微软雅黑" charset="-122"/>
                <a:cs typeface="Segoe UI Light"/>
              </a:rPr>
              <a:t>OfficePLUS</a:t>
            </a:r>
            <a:endParaRPr lang="zh-CN" altLang="en-US" sz="1000">
              <a:solidFill>
                <a:schemeClr val="tx2">
                  <a:lumMod val="10000"/>
                </a:schemeClr>
              </a:solidFill>
              <a:latin typeface="Segoe UI Light"/>
              <a:ea typeface="微软雅黑" charset="-122"/>
              <a:cs typeface="Segoe UI Light"/>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2">
                    <a:lumMod val="10000"/>
                  </a:schemeClr>
                </a:solidFill>
                <a:latin typeface="微软雅黑" charset="-122"/>
                <a:ea typeface="微软雅黑" charset="-122"/>
              </a:rPr>
              <a:t>随时添加模板样式</a:t>
            </a:r>
            <a:endParaRPr lang="en-US" sz="3200" b="1">
              <a:solidFill>
                <a:schemeClr val="tx2">
                  <a:lumMod val="10000"/>
                </a:schemeClr>
              </a:solidFill>
              <a:latin typeface="微软雅黑" charset="-122"/>
              <a:ea typeface="微软雅黑"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solidFill>
                  <a:schemeClr val="tx2">
                    <a:lumMod val="10000"/>
                  </a:schemeClr>
                </a:solidFill>
                <a:latin typeface="微软雅黑" charset="-122"/>
                <a:ea typeface="微软雅黑" charset="-122"/>
              </a:rPr>
              <a:t>1.</a:t>
            </a:r>
            <a:r>
              <a:rPr lang="zh-CN" altLang="en-US" sz="1200" spc="150">
                <a:solidFill>
                  <a:schemeClr val="tx2">
                    <a:lumMod val="10000"/>
                  </a:schemeClr>
                </a:solidFill>
                <a:latin typeface="微软雅黑" charset="-122"/>
                <a:ea typeface="微软雅黑" charset="-122"/>
              </a:rPr>
              <a:t> 选择“开始”</a:t>
            </a:r>
            <a:r>
              <a:rPr lang="en-US" altLang="zh-CN" sz="1200" spc="150">
                <a:solidFill>
                  <a:schemeClr val="tx2">
                    <a:lumMod val="10000"/>
                  </a:schemeClr>
                </a:solidFill>
                <a:latin typeface="微软雅黑" charset="-122"/>
                <a:ea typeface="微软雅黑" charset="-122"/>
              </a:rPr>
              <a:t>-</a:t>
            </a:r>
            <a:r>
              <a:rPr lang="zh-CN" altLang="en-US" sz="1200" spc="150">
                <a:solidFill>
                  <a:schemeClr val="tx2">
                    <a:lumMod val="10000"/>
                  </a:schemeClr>
                </a:solidFill>
                <a:latin typeface="微软雅黑" charset="-122"/>
                <a:ea typeface="微软雅黑" charset="-122"/>
              </a:rPr>
              <a:t>“新建幻灯片”；</a:t>
            </a:r>
            <a:endParaRPr lang="en-US" sz="1200" spc="150">
              <a:solidFill>
                <a:schemeClr val="tx2">
                  <a:lumMod val="10000"/>
                </a:schemeClr>
              </a:solidFill>
              <a:latin typeface="微软雅黑" charset="-122"/>
              <a:ea typeface="微软雅黑"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solidFill>
                  <a:schemeClr val="tx2">
                    <a:lumMod val="10000"/>
                  </a:schemeClr>
                </a:solidFill>
                <a:latin typeface="微软雅黑" charset="-122"/>
                <a:ea typeface="微软雅黑" charset="-122"/>
              </a:rPr>
              <a:t>2.</a:t>
            </a:r>
            <a:r>
              <a:rPr lang="zh-CN" altLang="en-US" sz="1200" spc="150">
                <a:solidFill>
                  <a:schemeClr val="tx2">
                    <a:lumMod val="10000"/>
                  </a:schemeClr>
                </a:solidFill>
                <a:latin typeface="微软雅黑" charset="-122"/>
                <a:ea typeface="微软雅黑" charset="-122"/>
              </a:rPr>
              <a:t> 选择你需要的页面，如封面页，目录页，副标题页，内容页等</a:t>
            </a:r>
            <a:r>
              <a:rPr lang="en-US" altLang="zh-CN" sz="1200" spc="150">
                <a:solidFill>
                  <a:schemeClr val="tx2">
                    <a:lumMod val="10000"/>
                  </a:schemeClr>
                </a:solidFill>
                <a:latin typeface="微软雅黑" charset="-122"/>
                <a:ea typeface="微软雅黑" charset="-122"/>
              </a:rPr>
              <a:t>…</a:t>
            </a:r>
            <a:endParaRPr lang="en-US" sz="1200" spc="150">
              <a:solidFill>
                <a:schemeClr val="tx2">
                  <a:lumMod val="10000"/>
                </a:schemeClr>
              </a:solidFill>
              <a:latin typeface="微软雅黑" charset="-122"/>
              <a:ea typeface="微软雅黑"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charset="-122"/>
              <a:ea typeface="微软雅黑"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charset="-122"/>
              <a:ea typeface="微软雅黑"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solidFill>
                  <a:schemeClr val="tx2">
                    <a:lumMod val="10000"/>
                  </a:schemeClr>
                </a:solidFill>
                <a:effectLst>
                  <a:outerShdw blurRad="38100" dist="38100" dir="2700000" algn="tl">
                    <a:srgbClr val="000000">
                      <a:alpha val="43137"/>
                    </a:srgbClr>
                  </a:outerShdw>
                </a:effectLst>
                <a:latin typeface="微软雅黑" charset="-122"/>
                <a:ea typeface="微软雅黑" charset="-122"/>
                <a:cs typeface="+mn-ea"/>
                <a:sym typeface="+mn-lt"/>
              </a:rPr>
              <a:t>免费下载更多</a:t>
            </a:r>
            <a:endParaRPr lang="en-US" altLang="zh-CN" sz="3600" b="1" kern="0">
              <a:solidFill>
                <a:schemeClr val="tx2">
                  <a:lumMod val="10000"/>
                </a:schemeClr>
              </a:solidFill>
              <a:effectLst>
                <a:outerShdw blurRad="38100" dist="38100" dir="2700000" algn="tl">
                  <a:srgbClr val="000000">
                    <a:alpha val="43137"/>
                  </a:srgbClr>
                </a:outerShdw>
              </a:effectLst>
              <a:latin typeface="微软雅黑" charset="-122"/>
              <a:ea typeface="微软雅黑" charset="-122"/>
              <a:cs typeface="+mn-ea"/>
              <a:sym typeface="+mn-lt"/>
            </a:endParaRPr>
          </a:p>
          <a:p>
            <a:pPr>
              <a:lnSpc>
                <a:spcPct val="150000"/>
              </a:lnSpc>
              <a:spcBef>
                <a:spcPts val="600"/>
              </a:spcBef>
            </a:pPr>
            <a:r>
              <a:rPr lang="zh-CN" altLang="en-US" sz="3600" b="1" kern="0">
                <a:solidFill>
                  <a:schemeClr val="tx2">
                    <a:lumMod val="10000"/>
                  </a:schemeClr>
                </a:solidFill>
                <a:effectLst>
                  <a:outerShdw blurRad="38100" dist="38100" dir="2700000" algn="tl">
                    <a:srgbClr val="000000">
                      <a:alpha val="43137"/>
                    </a:srgbClr>
                  </a:outerShdw>
                </a:effectLst>
                <a:latin typeface="微软雅黑" charset="-122"/>
                <a:ea typeface="微软雅黑" charset="-122"/>
                <a:cs typeface="+mn-ea"/>
                <a:sym typeface="+mn-lt"/>
              </a:rPr>
              <a:t>微软官方</a:t>
            </a:r>
            <a:r>
              <a:rPr lang="en-US" altLang="zh-CN" sz="3600" b="1" kern="0">
                <a:solidFill>
                  <a:schemeClr val="tx2">
                    <a:lumMod val="10000"/>
                  </a:schemeClr>
                </a:solidFill>
                <a:effectLst>
                  <a:outerShdw blurRad="38100" dist="38100" dir="2700000" algn="tl">
                    <a:srgbClr val="000000">
                      <a:alpha val="43137"/>
                    </a:srgbClr>
                  </a:outerShdw>
                </a:effectLst>
                <a:latin typeface="微软雅黑" charset="-122"/>
                <a:ea typeface="微软雅黑" charset="-122"/>
                <a:cs typeface="+mn-ea"/>
                <a:sym typeface="+mn-lt"/>
              </a:rPr>
              <a:t>PPT</a:t>
            </a:r>
            <a:r>
              <a:rPr lang="zh-CN" altLang="en-US" sz="3600" b="1" kern="0">
                <a:solidFill>
                  <a:schemeClr val="tx2">
                    <a:lumMod val="10000"/>
                  </a:schemeClr>
                </a:solidFill>
                <a:effectLst>
                  <a:outerShdw blurRad="38100" dist="38100" dir="2700000" algn="tl">
                    <a:srgbClr val="000000">
                      <a:alpha val="43137"/>
                    </a:srgbClr>
                  </a:outerShdw>
                </a:effectLst>
                <a:latin typeface="微软雅黑" charset="-122"/>
                <a:ea typeface="微软雅黑" charset="-122"/>
                <a:cs typeface="+mn-ea"/>
                <a:sym typeface="+mn-lt"/>
              </a:rPr>
              <a:t>模板</a:t>
            </a:r>
            <a:endParaRPr lang="en-US" altLang="zh-CN" sz="3600" b="1" kern="0">
              <a:solidFill>
                <a:schemeClr val="tx2">
                  <a:lumMod val="10000"/>
                </a:schemeClr>
              </a:solidFill>
              <a:effectLst>
                <a:outerShdw blurRad="38100" dist="38100" dir="2700000" algn="tl">
                  <a:srgbClr val="000000">
                    <a:alpha val="43137"/>
                  </a:srgbClr>
                </a:outerShdw>
              </a:effectLst>
              <a:latin typeface="微软雅黑" charset="-122"/>
              <a:ea typeface="微软雅黑"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charset="-122"/>
              <a:ea typeface="微软雅黑"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charset="-122"/>
              <a:ea typeface="微软雅黑"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charset="-122"/>
              <a:ea typeface="微软雅黑"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solidFill>
                  <a:schemeClr val="tx2">
                    <a:lumMod val="10000"/>
                  </a:schemeClr>
                </a:solidFill>
                <a:latin typeface="微软雅黑" charset="-122"/>
                <a:ea typeface="微软雅黑" charset="-122"/>
                <a:cs typeface="+mn-ea"/>
                <a:sym typeface="+mn-lt"/>
              </a:rPr>
              <a:t> 微信扫描小程序码，使用微软移动办公黑科技 </a:t>
            </a:r>
            <a:endParaRPr lang="en-US" sz="3200" b="1" kern="0">
              <a:solidFill>
                <a:schemeClr val="tx2">
                  <a:lumMod val="10000"/>
                </a:schemeClr>
              </a:solidFill>
              <a:latin typeface="微软雅黑" charset="-122"/>
              <a:ea typeface="微软雅黑"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charset="-122"/>
              <a:ea typeface="微软雅黑"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charset="-122"/>
                <a:ea typeface="微软雅黑"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charset="-122"/>
                <a:ea typeface="微软雅黑"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rPr>
              <a:t>文档 」</a:t>
            </a:r>
            <a:endParaRPr lang="en-US" sz="20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charset="-122"/>
                <a:ea typeface="微软雅黑"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charset="-122"/>
              <a:ea typeface="微软雅黑"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charset="-122"/>
                <a:ea typeface="微软雅黑"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charset="-122"/>
              <a:ea typeface="微软雅黑"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charset="-122"/>
                <a:ea typeface="微软雅黑" charset="-122"/>
                <a:cs typeface="+mn-ea"/>
                <a:sym typeface="+mn-lt"/>
              </a:rPr>
              <a:t>识图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A92F5-8B6C-43B4-A5A9-2516592D5E0E}" type="datetimeFigureOut">
              <a:rPr lang="zh-CN" altLang="en-US" smtClean="0"/>
              <a:t>2024/12/15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8D39D3-BA62-43BE-94EE-DE266CF1E776}" type="slidenum">
              <a:rPr lang="zh-CN" altLang="en-US" smtClean="0"/>
              <a:t>‹#›</a:t>
            </a:fld>
            <a:endParaRPr lang="zh-CN" altLang="en-US"/>
          </a:p>
        </p:txBody>
      </p:sp>
    </p:spTree>
    <p:extLst>
      <p:ext uri="{BB962C8B-B14F-4D97-AF65-F5344CB8AC3E}">
        <p14:creationId xmlns:p14="http://schemas.microsoft.com/office/powerpoint/2010/main" val="38144992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gradFill>
          <a:gsLst>
            <a:gs pos="100000">
              <a:schemeClr val="accent1"/>
            </a:gs>
            <a:gs pos="0">
              <a:schemeClr val="accent2"/>
            </a:gs>
          </a:gsLst>
          <a:lin ang="2700000" scaled="0"/>
        </a:gradFill>
        <a:effectLst/>
      </p:bgPr>
    </p:bg>
    <p:spTree>
      <p:nvGrpSpPr>
        <p:cNvPr id="1" name=""/>
        <p:cNvGrpSpPr/>
        <p:nvPr/>
      </p:nvGrpSpPr>
      <p:grpSpPr>
        <a:xfrm>
          <a:off x="0" y="0"/>
          <a:ext cx="0" cy="0"/>
          <a:chOff x="0" y="0"/>
          <a:chExt cx="0" cy="0"/>
        </a:xfrm>
      </p:grpSpPr>
      <p:pic>
        <p:nvPicPr>
          <p:cNvPr id="21" name="图片 20" descr="417c87b67f3b6bcc113683dfea0a6c0fb83732894fdb5-1arwFI"/>
          <p:cNvPicPr>
            <a:picLocks noGrp="1" noChangeAspect="1"/>
          </p:cNvPicPr>
          <p:nvPr isPhoto="1" userDrawn="1"/>
        </p:nvPicPr>
        <p:blipFill>
          <a:blip r:embed="rId2">
            <a:alphaModFix amt="56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0880" r="10880"/>
          <a:stretch>
            <a:fillRect/>
          </a:stretch>
        </p:blipFill>
        <p:spPr>
          <a:xfrm>
            <a:off x="0" y="0"/>
            <a:ext cx="12191995" cy="6909386"/>
          </a:xfrm>
          <a:prstGeom prst="rect">
            <a:avLst/>
          </a:prstGeom>
        </p:spPr>
      </p:pic>
      <p:sp>
        <p:nvSpPr>
          <p:cNvPr id="22" name="矩形 21"/>
          <p:cNvSpPr/>
          <p:nvPr userDrawn="1"/>
        </p:nvSpPr>
        <p:spPr>
          <a:xfrm>
            <a:off x="3715552" y="1828801"/>
            <a:ext cx="1516847" cy="76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solidFill>
            </a:endParaRPr>
          </a:p>
        </p:txBody>
      </p:sp>
      <p:sp>
        <p:nvSpPr>
          <p:cNvPr id="23" name="椭圆 22"/>
          <p:cNvSpPr/>
          <p:nvPr userDrawn="1"/>
        </p:nvSpPr>
        <p:spPr>
          <a:xfrm rot="4103866">
            <a:off x="7858855" y="1252384"/>
            <a:ext cx="1832245" cy="1832245"/>
          </a:xfrm>
          <a:prstGeom prst="ellipse">
            <a:avLst/>
          </a:prstGeom>
          <a:gradFill>
            <a:gsLst>
              <a:gs pos="100000">
                <a:schemeClr val="accent1">
                  <a:alpha val="0"/>
                </a:schemeClr>
              </a:gs>
              <a:gs pos="3000">
                <a:schemeClr val="tx1">
                  <a:alpha val="39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rot="1191573">
            <a:off x="414854" y="817967"/>
            <a:ext cx="741652" cy="741652"/>
          </a:xfrm>
          <a:prstGeom prst="ellipse">
            <a:avLst/>
          </a:prstGeom>
          <a:gradFill>
            <a:gsLst>
              <a:gs pos="100000">
                <a:schemeClr val="accent1">
                  <a:alpha val="0"/>
                </a:schemeClr>
              </a:gs>
              <a:gs pos="3000">
                <a:schemeClr val="tx1">
                  <a:alpha val="7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userDrawn="1"/>
        </p:nvSpPr>
        <p:spPr>
          <a:xfrm>
            <a:off x="575202" y="971052"/>
            <a:ext cx="6435198" cy="193899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6000" b="1">
                <a:gradFill>
                  <a:gsLst>
                    <a:gs pos="55000">
                      <a:schemeClr val="tx1"/>
                    </a:gs>
                    <a:gs pos="100000">
                      <a:schemeClr val="accent1">
                        <a:lumMod val="20000"/>
                        <a:lumOff val="80000"/>
                      </a:schemeClr>
                    </a:gs>
                  </a:gsLst>
                  <a:lin ang="5400000" scaled="0"/>
                </a:gradFill>
                <a:ea typeface="OPPOSans H" pitchFamily="18" charset="-122"/>
                <a:cs typeface="OPPOSans H" pitchFamily="18" charset="-122"/>
              </a:rPr>
              <a:t>简约</a:t>
            </a:r>
            <a:r>
              <a:rPr kumimoji="0" lang="zh-CN" altLang="en-US" sz="6000" b="1" i="0" u="none" strike="noStrike" kern="1200" cap="none" spc="0" normalizeH="0" baseline="0" noProof="0">
                <a:ln>
                  <a:noFill/>
                </a:ln>
                <a:gradFill>
                  <a:gsLst>
                    <a:gs pos="55000">
                      <a:schemeClr val="tx1"/>
                    </a:gs>
                    <a:gs pos="100000">
                      <a:schemeClr val="accent1">
                        <a:lumMod val="20000"/>
                        <a:lumOff val="80000"/>
                      </a:schemeClr>
                    </a:gs>
                  </a:gsLst>
                  <a:lin ang="5400000" scaled="0"/>
                </a:gradFill>
                <a:uLnTx/>
                <a:uFillTx/>
                <a:ea typeface="OPPOSans H" pitchFamily="18" charset="-122"/>
                <a:cs typeface="OPPOSans H" pitchFamily="18" charset="-122"/>
              </a:rPr>
              <a:t>绿色</a:t>
            </a:r>
            <a:r>
              <a:rPr lang="zh-CN" altLang="en-US" sz="6000" b="1">
                <a:gradFill>
                  <a:gsLst>
                    <a:gs pos="55000">
                      <a:schemeClr val="tx1"/>
                    </a:gs>
                    <a:gs pos="100000">
                      <a:schemeClr val="accent1">
                        <a:lumMod val="20000"/>
                        <a:lumOff val="80000"/>
                      </a:schemeClr>
                    </a:gs>
                  </a:gsLst>
                  <a:lin ang="5400000" scaled="0"/>
                </a:gradFill>
                <a:ea typeface="OPPOSans H" pitchFamily="18" charset="-122"/>
                <a:cs typeface="OPPOSans H" pitchFamily="18" charset="-122"/>
              </a:rPr>
              <a:t>清新</a:t>
            </a:r>
            <a:endParaRPr kumimoji="0" lang="en-US" altLang="zh-CN" sz="6000" b="1" i="0" u="none" strike="noStrike" kern="1200" cap="none" spc="0" normalizeH="0" baseline="0" noProof="0">
              <a:ln>
                <a:noFill/>
              </a:ln>
              <a:gradFill>
                <a:gsLst>
                  <a:gs pos="55000">
                    <a:schemeClr val="tx1"/>
                  </a:gs>
                  <a:gs pos="100000">
                    <a:schemeClr val="accent1">
                      <a:lumMod val="20000"/>
                      <a:lumOff val="80000"/>
                    </a:schemeClr>
                  </a:gs>
                </a:gsLst>
                <a:lin ang="5400000" scaled="0"/>
              </a:gradFill>
              <a:uLnTx/>
              <a:uFillTx/>
              <a:ea typeface="OPPOSans H" pitchFamily="18" charset="-122"/>
              <a:cs typeface="OPPOSans H" pitchFamily="18" charset="-122"/>
            </a:endParaRPr>
          </a:p>
          <a:p>
            <a:pPr marL="0" marR="0" lvl="0" indent="0" defTabSz="914400" rtl="0" eaLnBrk="1" fontAlgn="auto" latinLnBrk="0" hangingPunct="1">
              <a:lnSpc>
                <a:spcPct val="100000"/>
              </a:lnSpc>
              <a:spcBef>
                <a:spcPts val="0"/>
              </a:spcBef>
              <a:spcAft>
                <a:spcPts val="0"/>
              </a:spcAft>
              <a:buClrTx/>
              <a:buSzTx/>
              <a:buFontTx/>
              <a:buNone/>
              <a:defRPr/>
            </a:pPr>
            <a:r>
              <a:rPr lang="zh-CN" altLang="en-US" sz="6000" b="1">
                <a:gradFill>
                  <a:gsLst>
                    <a:gs pos="55000">
                      <a:schemeClr val="tx1"/>
                    </a:gs>
                    <a:gs pos="100000">
                      <a:schemeClr val="accent1">
                        <a:lumMod val="20000"/>
                        <a:lumOff val="80000"/>
                      </a:schemeClr>
                    </a:gs>
                  </a:gsLst>
                  <a:lin ang="5400000" scaled="0"/>
                </a:gradFill>
                <a:ea typeface="OPPOSans H" pitchFamily="18" charset="-122"/>
                <a:cs typeface="OPPOSans H" pitchFamily="18" charset="-122"/>
              </a:rPr>
              <a:t>餐饮</a:t>
            </a:r>
            <a:r>
              <a:rPr kumimoji="0" lang="zh-CN" altLang="en-US" sz="6000" b="1" i="0" u="none" strike="noStrike" kern="1200" cap="none" spc="0" normalizeH="0" baseline="0" noProof="0">
                <a:ln>
                  <a:noFill/>
                </a:ln>
                <a:gradFill>
                  <a:gsLst>
                    <a:gs pos="55000">
                      <a:schemeClr val="tx1"/>
                    </a:gs>
                    <a:gs pos="100000">
                      <a:schemeClr val="accent1">
                        <a:lumMod val="20000"/>
                        <a:lumOff val="80000"/>
                      </a:schemeClr>
                    </a:gs>
                  </a:gsLst>
                  <a:lin ang="5400000" scaled="0"/>
                </a:gradFill>
                <a:uLnTx/>
                <a:uFillTx/>
                <a:ea typeface="OPPOSans H" pitchFamily="18" charset="-122"/>
                <a:cs typeface="OPPOSans H" pitchFamily="18" charset="-122"/>
              </a:rPr>
              <a:t>企业介绍模板</a:t>
            </a:r>
          </a:p>
        </p:txBody>
      </p:sp>
      <p:sp>
        <p:nvSpPr>
          <p:cNvPr id="26" name="文本框 25"/>
          <p:cNvSpPr txBox="1"/>
          <p:nvPr userDrawn="1"/>
        </p:nvSpPr>
        <p:spPr>
          <a:xfrm>
            <a:off x="439203" y="4444414"/>
            <a:ext cx="2209800" cy="369332"/>
          </a:xfrm>
          <a:prstGeom prst="rect">
            <a:avLst/>
          </a:prstGeom>
          <a:noFill/>
        </p:spPr>
        <p:txBody>
          <a:bodyPr wrap="square" rtlCol="0">
            <a:spAutoFit/>
          </a:bodyPr>
          <a:lstStyle>
            <a:defPPr>
              <a:defRPr lang="zh-CN"/>
            </a:defPPr>
            <a:lvl1pPr algn="ctr">
              <a:defRPr sz="7200">
                <a:gradFill>
                  <a:gsLst>
                    <a:gs pos="0">
                      <a:schemeClr val="bg1"/>
                    </a:gs>
                    <a:gs pos="100000">
                      <a:srgbClr val="8AFEDD"/>
                    </a:gs>
                  </a:gsLst>
                  <a:lin ang="5400000" scaled="1"/>
                </a:gradFill>
                <a:effectLst>
                  <a:outerShdw blurRad="190500" dist="127000" dir="5400000" algn="t" rotWithShape="0">
                    <a:srgbClr val="004632">
                      <a:alpha val="51000"/>
                    </a:srgbClr>
                  </a:outerShdw>
                </a:effectLst>
                <a:latin typeface="OPPOSans H" pitchFamily="18" charset="-122"/>
                <a:ea typeface="OPPOSans H" pitchFamily="18" charset="-122"/>
                <a:cs typeface="OPPOSans H"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err="1">
                <a:ln>
                  <a:noFill/>
                </a:ln>
                <a:gradFill>
                  <a:gsLst>
                    <a:gs pos="0">
                      <a:prstClr val="white"/>
                    </a:gs>
                    <a:gs pos="100000">
                      <a:srgbClr val="8AFEDD"/>
                    </a:gs>
                  </a:gsLst>
                  <a:lin ang="5400000" scaled="1"/>
                </a:gradFill>
                <a:effectLst>
                  <a:outerShdw blurRad="190500" dist="127000" dir="5400000" algn="t" rotWithShape="0">
                    <a:srgbClr val="004632">
                      <a:alpha val="51000"/>
                    </a:srgbClr>
                  </a:outerShdw>
                </a:effectLst>
                <a:uLnTx/>
                <a:uFillTx/>
                <a:latin typeface="+mj-ea"/>
                <a:ea typeface="+mj-ea"/>
                <a:cs typeface="OPPOSans H" pitchFamily="18" charset="-122"/>
              </a:rPr>
              <a:t>OfficePlus</a:t>
            </a:r>
            <a:endParaRPr kumimoji="0" lang="en-US" altLang="zh-CN" sz="1800" b="0" i="0" u="none" strike="noStrike" kern="1200" cap="none" spc="0" normalizeH="0" baseline="0" noProof="0">
              <a:ln>
                <a:noFill/>
              </a:ln>
              <a:gradFill>
                <a:gsLst>
                  <a:gs pos="0">
                    <a:prstClr val="white"/>
                  </a:gs>
                  <a:gs pos="100000">
                    <a:srgbClr val="8AFEDD"/>
                  </a:gs>
                </a:gsLst>
                <a:lin ang="5400000" scaled="1"/>
              </a:gradFill>
              <a:effectLst>
                <a:outerShdw blurRad="190500" dist="127000" dir="5400000" algn="t" rotWithShape="0">
                  <a:srgbClr val="004632">
                    <a:alpha val="51000"/>
                  </a:srgbClr>
                </a:outerShdw>
              </a:effectLst>
              <a:uLnTx/>
              <a:uFillTx/>
              <a:latin typeface="+mj-ea"/>
              <a:ea typeface="+mj-ea"/>
              <a:cs typeface="OPPOSans H" pitchFamily="18" charset="-122"/>
            </a:endParaRPr>
          </a:p>
        </p:txBody>
      </p:sp>
      <p:sp>
        <p:nvSpPr>
          <p:cNvPr id="27" name="空心弧 26"/>
          <p:cNvSpPr/>
          <p:nvPr userDrawn="1"/>
        </p:nvSpPr>
        <p:spPr>
          <a:xfrm rot="206300">
            <a:off x="-2991253" y="4940454"/>
            <a:ext cx="5144152" cy="5144152"/>
          </a:xfrm>
          <a:prstGeom prst="blockArc">
            <a:avLst>
              <a:gd name="adj1" fmla="val 8263675"/>
              <a:gd name="adj2" fmla="val 7224607"/>
              <a:gd name="adj3" fmla="val 1108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p:cNvSpPr txBox="1"/>
          <p:nvPr userDrawn="1"/>
        </p:nvSpPr>
        <p:spPr>
          <a:xfrm>
            <a:off x="671454" y="2864530"/>
            <a:ext cx="5077669"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gradFill>
                  <a:gsLst>
                    <a:gs pos="55000">
                      <a:schemeClr val="tx1"/>
                    </a:gs>
                    <a:gs pos="100000">
                      <a:schemeClr val="accent1">
                        <a:lumMod val="20000"/>
                        <a:lumOff val="80000"/>
                      </a:schemeClr>
                    </a:gs>
                  </a:gsLst>
                  <a:lin ang="5400000" scaled="0"/>
                </a:gradFill>
                <a:uLnTx/>
                <a:uFillTx/>
                <a:latin typeface="+mn-ea"/>
                <a:cs typeface="OPPOSans H" pitchFamily="18" charset="-122"/>
              </a:rPr>
              <a:t>Simple Fresh and green style</a:t>
            </a:r>
          </a:p>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gradFill>
                  <a:gsLst>
                    <a:gs pos="55000">
                      <a:schemeClr val="tx1"/>
                    </a:gs>
                    <a:gs pos="100000">
                      <a:schemeClr val="accent1">
                        <a:lumMod val="20000"/>
                        <a:lumOff val="80000"/>
                      </a:schemeClr>
                    </a:gs>
                  </a:gsLst>
                  <a:lin ang="5400000" scaled="0"/>
                </a:gradFill>
                <a:uLnTx/>
                <a:uFillTx/>
                <a:latin typeface="+mn-ea"/>
                <a:cs typeface="OPPOSans H" pitchFamily="18" charset="-122"/>
              </a:rPr>
              <a:t>Catering enterprises Profile</a:t>
            </a:r>
            <a:r>
              <a:rPr lang="en-US" altLang="zh-CN" sz="2000" b="1">
                <a:gradFill>
                  <a:gsLst>
                    <a:gs pos="55000">
                      <a:schemeClr val="tx1"/>
                    </a:gs>
                    <a:gs pos="100000">
                      <a:schemeClr val="accent1">
                        <a:lumMod val="20000"/>
                        <a:lumOff val="80000"/>
                      </a:schemeClr>
                    </a:gs>
                  </a:gsLst>
                  <a:lin ang="5400000" scaled="0"/>
                </a:gradFill>
                <a:latin typeface="+mn-ea"/>
                <a:cs typeface="OPPOSans H" pitchFamily="18" charset="-122"/>
              </a:rPr>
              <a:t> template</a:t>
            </a:r>
            <a:endParaRPr kumimoji="0" lang="zh-CN" altLang="en-US" sz="2000" b="1" i="0" u="none" strike="noStrike" kern="1200" cap="none" spc="0" normalizeH="0" baseline="0" noProof="0">
              <a:ln>
                <a:noFill/>
              </a:ln>
              <a:gradFill>
                <a:gsLst>
                  <a:gs pos="55000">
                    <a:schemeClr val="tx1"/>
                  </a:gs>
                  <a:gs pos="100000">
                    <a:schemeClr val="accent1">
                      <a:lumMod val="20000"/>
                      <a:lumOff val="80000"/>
                    </a:schemeClr>
                  </a:gs>
                </a:gsLst>
                <a:lin ang="5400000" scaled="0"/>
              </a:gradFill>
              <a:uLnTx/>
              <a:uFillTx/>
              <a:latin typeface="+mn-ea"/>
              <a:cs typeface="OPPOSans H" pitchFamily="18" charset="-122"/>
            </a:endParaRPr>
          </a:p>
        </p:txBody>
      </p:sp>
      <p:grpSp>
        <p:nvGrpSpPr>
          <p:cNvPr id="29" name="组合 28"/>
          <p:cNvGrpSpPr/>
          <p:nvPr userDrawn="1"/>
        </p:nvGrpSpPr>
        <p:grpSpPr>
          <a:xfrm rot="13620290">
            <a:off x="8190436" y="2971888"/>
            <a:ext cx="5338469" cy="5177996"/>
            <a:chOff x="7395104" y="-1417525"/>
            <a:chExt cx="5338469" cy="5177996"/>
          </a:xfrm>
        </p:grpSpPr>
        <p:sp>
          <p:nvSpPr>
            <p:cNvPr id="30" name="空心弧 29"/>
            <p:cNvSpPr/>
            <p:nvPr/>
          </p:nvSpPr>
          <p:spPr>
            <a:xfrm rot="8168657">
              <a:off x="7733851" y="-1417525"/>
              <a:ext cx="4999722" cy="4999722"/>
            </a:xfrm>
            <a:prstGeom prst="blockArc">
              <a:avLst>
                <a:gd name="adj1" fmla="val 7323469"/>
                <a:gd name="adj2" fmla="val 7269574"/>
                <a:gd name="adj3" fmla="val 159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103" y="-1325879"/>
              <a:ext cx="5124450" cy="5086350"/>
            </a:xfrm>
            <a:prstGeom prst="rect">
              <a:avLst/>
            </a:prstGeom>
          </p:spPr>
        </p:pic>
      </p:grpSp>
      <p:sp>
        <p:nvSpPr>
          <p:cNvPr id="32" name="矩形 31"/>
          <p:cNvSpPr/>
          <p:nvPr userDrawn="1"/>
        </p:nvSpPr>
        <p:spPr>
          <a:xfrm>
            <a:off x="785680" y="4693538"/>
            <a:ext cx="1516847" cy="76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accent4"/>
              </a:solidFill>
            </a:endParaRPr>
          </a:p>
        </p:txBody>
      </p:sp>
      <p:sp>
        <p:nvSpPr>
          <p:cNvPr id="33" name="文本框 32"/>
          <p:cNvSpPr txBox="1"/>
          <p:nvPr userDrawn="1"/>
        </p:nvSpPr>
        <p:spPr>
          <a:xfrm>
            <a:off x="2360085" y="4453696"/>
            <a:ext cx="2209800" cy="369332"/>
          </a:xfrm>
          <a:prstGeom prst="rect">
            <a:avLst/>
          </a:prstGeom>
          <a:noFill/>
        </p:spPr>
        <p:txBody>
          <a:bodyPr wrap="square" rtlCol="0">
            <a:spAutoFit/>
          </a:bodyPr>
          <a:lstStyle>
            <a:defPPr>
              <a:defRPr lang="zh-CN"/>
            </a:defPPr>
            <a:lvl1pPr algn="ctr">
              <a:defRPr sz="7200">
                <a:gradFill>
                  <a:gsLst>
                    <a:gs pos="0">
                      <a:schemeClr val="bg1"/>
                    </a:gs>
                    <a:gs pos="100000">
                      <a:srgbClr val="8AFEDD"/>
                    </a:gs>
                  </a:gsLst>
                  <a:lin ang="5400000" scaled="1"/>
                </a:gradFill>
                <a:effectLst>
                  <a:outerShdw blurRad="190500" dist="127000" dir="5400000" algn="t" rotWithShape="0">
                    <a:srgbClr val="004632">
                      <a:alpha val="51000"/>
                    </a:srgbClr>
                  </a:outerShdw>
                </a:effectLst>
                <a:latin typeface="OPPOSans H" pitchFamily="18" charset="-122"/>
                <a:ea typeface="OPPOSans H" pitchFamily="18" charset="-122"/>
                <a:cs typeface="OPPOSans H" pitchFamily="18" charset="-122"/>
              </a:defRPr>
            </a:lvl1pPr>
          </a:lstStyle>
          <a:p>
            <a:pPr>
              <a:defRPr/>
            </a:pPr>
            <a:r>
              <a:rPr lang="en-US" altLang="zh-CN" sz="1800">
                <a:gradFill>
                  <a:gsLst>
                    <a:gs pos="0">
                      <a:prstClr val="white"/>
                    </a:gs>
                    <a:gs pos="100000">
                      <a:srgbClr val="8AFEDD"/>
                    </a:gs>
                  </a:gsLst>
                  <a:lin ang="5400000" scaled="1"/>
                </a:gradFill>
                <a:latin typeface="+mj-ea"/>
                <a:ea typeface="+mj-ea"/>
              </a:rPr>
              <a:t>20XX.06.20</a:t>
            </a:r>
          </a:p>
        </p:txBody>
      </p:sp>
      <p:sp>
        <p:nvSpPr>
          <p:cNvPr id="34" name="矩形 33"/>
          <p:cNvSpPr/>
          <p:nvPr userDrawn="1"/>
        </p:nvSpPr>
        <p:spPr>
          <a:xfrm>
            <a:off x="2706562" y="4702820"/>
            <a:ext cx="1516847" cy="76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accent4"/>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0" y="-25703"/>
            <a:ext cx="12192000" cy="6916543"/>
            <a:chOff x="4827326" y="1951403"/>
            <a:chExt cx="12192000" cy="6916543"/>
          </a:xfrm>
        </p:grpSpPr>
        <p:grpSp>
          <p:nvGrpSpPr>
            <p:cNvPr id="8" name="组合 7"/>
            <p:cNvGrpSpPr/>
            <p:nvPr/>
          </p:nvGrpSpPr>
          <p:grpSpPr>
            <a:xfrm>
              <a:off x="4827326" y="1961947"/>
              <a:ext cx="12192000" cy="6895455"/>
              <a:chOff x="0" y="0"/>
              <a:chExt cx="12192000" cy="6895455"/>
            </a:xfrm>
          </p:grpSpPr>
          <p:cxnSp>
            <p:nvCxnSpPr>
              <p:cNvPr id="49" name="直接连接符 48"/>
              <p:cNvCxnSpPr/>
              <p:nvPr/>
            </p:nvCxnSpPr>
            <p:spPr>
              <a:xfrm>
                <a:off x="0" y="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0" y="3283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0" y="65671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0" y="98506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0" y="131342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0" y="164177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0" y="197013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0" y="229848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0" y="262684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0" y="295519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0" y="328355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0" y="361190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0" y="394026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0" y="426861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0" y="459697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0" y="492532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0" y="525368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0" y="558203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0" y="591039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0" y="623874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0" y="656710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0" y="68954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4848758" y="1951403"/>
              <a:ext cx="12149137" cy="6916543"/>
              <a:chOff x="-31216" y="-2877528"/>
              <a:chExt cx="12149137" cy="12192000"/>
            </a:xfrm>
          </p:grpSpPr>
          <p:grpSp>
            <p:nvGrpSpPr>
              <p:cNvPr id="10" name="组合 9"/>
              <p:cNvGrpSpPr/>
              <p:nvPr/>
            </p:nvGrpSpPr>
            <p:grpSpPr>
              <a:xfrm rot="5400000">
                <a:off x="-2679488" y="-229256"/>
                <a:ext cx="12192000" cy="6895455"/>
                <a:chOff x="0" y="0"/>
                <a:chExt cx="12192000" cy="6895455"/>
              </a:xfrm>
            </p:grpSpPr>
            <p:cxnSp>
              <p:nvCxnSpPr>
                <p:cNvPr id="27" name="直接连接符 26"/>
                <p:cNvCxnSpPr/>
                <p:nvPr/>
              </p:nvCxnSpPr>
              <p:spPr>
                <a:xfrm>
                  <a:off x="0" y="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3283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65671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98506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0" y="131342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0" y="164177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197013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0" y="229848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0" y="262684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0" y="295519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0" y="328355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0" y="361190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0" y="394026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0" y="426861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0" y="459697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0" y="492532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525368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0" y="558203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0" y="591039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0" y="623874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0" y="656710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0" y="68954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rot="5400000">
                <a:off x="602192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569356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536521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503685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470850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438014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405179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372343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339508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306672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273837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a:off x="241001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5400000">
                <a:off x="208166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a:off x="175330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a:off x="142495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a:off x="109659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grpSp>
      </p:grpSp>
      <p:sp>
        <p:nvSpPr>
          <p:cNvPr id="71" name="空心弧 70"/>
          <p:cNvSpPr/>
          <p:nvPr userDrawn="1"/>
        </p:nvSpPr>
        <p:spPr>
          <a:xfrm rot="20390681">
            <a:off x="-2134288" y="4621701"/>
            <a:ext cx="5144152" cy="5144152"/>
          </a:xfrm>
          <a:prstGeom prst="blockArc">
            <a:avLst>
              <a:gd name="adj1" fmla="val 8263675"/>
              <a:gd name="adj2" fmla="val 7224607"/>
              <a:gd name="adj3" fmla="val 1108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空心弧 75"/>
          <p:cNvSpPr/>
          <p:nvPr userDrawn="1"/>
        </p:nvSpPr>
        <p:spPr>
          <a:xfrm rot="14296191">
            <a:off x="9864650" y="-2299845"/>
            <a:ext cx="5144152" cy="5144152"/>
          </a:xfrm>
          <a:prstGeom prst="blockArc">
            <a:avLst>
              <a:gd name="adj1" fmla="val 8263675"/>
              <a:gd name="adj2" fmla="val 7224607"/>
              <a:gd name="adj3" fmla="val 1108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椭圆 76"/>
          <p:cNvSpPr/>
          <p:nvPr userDrawn="1"/>
        </p:nvSpPr>
        <p:spPr>
          <a:xfrm>
            <a:off x="-2563168" y="4192821"/>
            <a:ext cx="6001912" cy="6001912"/>
          </a:xfrm>
          <a:prstGeom prst="ellipse">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userDrawn="1"/>
        </p:nvSpPr>
        <p:spPr>
          <a:xfrm>
            <a:off x="9264795" y="-2899700"/>
            <a:ext cx="6343862" cy="6343862"/>
          </a:xfrm>
          <a:prstGeom prst="ellipse">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占位符 155"/>
          <p:cNvSpPr>
            <a:spLocks noGrp="1"/>
          </p:cNvSpPr>
          <p:nvPr>
            <p:ph type="body" sz="quarter" idx="12" hasCustomPrompt="1"/>
          </p:nvPr>
        </p:nvSpPr>
        <p:spPr>
          <a:xfrm>
            <a:off x="1997460" y="1819421"/>
            <a:ext cx="2925428" cy="2360065"/>
          </a:xfrm>
          <a:prstGeom prst="rect">
            <a:avLst/>
          </a:prstGeom>
        </p:spPr>
        <p:txBody>
          <a:bodyPr>
            <a:noAutofit/>
          </a:bodyPr>
          <a:lstStyle>
            <a:lvl1pPr marL="0" indent="0" algn="l" defTabSz="914400" rtl="0" eaLnBrk="1" latinLnBrk="0" hangingPunct="1">
              <a:lnSpc>
                <a:spcPct val="100000"/>
              </a:lnSpc>
              <a:spcBef>
                <a:spcPts val="0"/>
              </a:spcBef>
              <a:buNone/>
              <a:defRPr lang="zh-CN" altLang="en-US" sz="16600" b="1" kern="1200" dirty="0" smtClean="0">
                <a:solidFill>
                  <a:schemeClr val="accent2"/>
                </a:solidFill>
                <a:latin typeface="+mj-ea"/>
                <a:ea typeface="+mj-ea"/>
                <a:cs typeface="+mn-cs"/>
              </a:defRPr>
            </a:lvl1pPr>
            <a:lvl2pPr marL="457200" indent="0">
              <a:buNone/>
              <a:defRPr/>
            </a:lvl2pPr>
          </a:lstStyle>
          <a:p>
            <a:pPr lvl="0"/>
            <a:r>
              <a:rPr lang="en-US" altLang="zh-CN"/>
              <a:t>01</a:t>
            </a:r>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绿色内容页">
    <p:bg>
      <p:bgPr>
        <a:gradFill>
          <a:gsLst>
            <a:gs pos="100000">
              <a:schemeClr val="accent1"/>
            </a:gs>
            <a:gs pos="47000">
              <a:schemeClr val="accent2"/>
            </a:gs>
          </a:gsLst>
          <a:lin ang="2700000" scaled="0"/>
        </a:gradFill>
        <a:effectLst/>
      </p:bgPr>
    </p:bg>
    <p:spTree>
      <p:nvGrpSpPr>
        <p:cNvPr id="1" name=""/>
        <p:cNvGrpSpPr/>
        <p:nvPr/>
      </p:nvGrpSpPr>
      <p:grpSpPr>
        <a:xfrm>
          <a:off x="0" y="0"/>
          <a:ext cx="0" cy="0"/>
          <a:chOff x="0" y="0"/>
          <a:chExt cx="0" cy="0"/>
        </a:xfrm>
      </p:grpSpPr>
      <p:grpSp>
        <p:nvGrpSpPr>
          <p:cNvPr id="139" name="组合 138"/>
          <p:cNvGrpSpPr/>
          <p:nvPr userDrawn="1"/>
        </p:nvGrpSpPr>
        <p:grpSpPr>
          <a:xfrm>
            <a:off x="0" y="-1700158"/>
            <a:ext cx="12192000" cy="8590998"/>
            <a:chOff x="4827326" y="276948"/>
            <a:chExt cx="12192000" cy="8590998"/>
          </a:xfrm>
        </p:grpSpPr>
        <p:grpSp>
          <p:nvGrpSpPr>
            <p:cNvPr id="140" name="组合 139"/>
            <p:cNvGrpSpPr/>
            <p:nvPr/>
          </p:nvGrpSpPr>
          <p:grpSpPr>
            <a:xfrm>
              <a:off x="4827326" y="1961947"/>
              <a:ext cx="12192000" cy="6895455"/>
              <a:chOff x="0" y="0"/>
              <a:chExt cx="12192000" cy="6895455"/>
            </a:xfrm>
          </p:grpSpPr>
          <p:cxnSp>
            <p:nvCxnSpPr>
              <p:cNvPr id="181" name="直接连接符 180"/>
              <p:cNvCxnSpPr/>
              <p:nvPr/>
            </p:nvCxnSpPr>
            <p:spPr>
              <a:xfrm>
                <a:off x="0" y="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0" y="32835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0" y="65671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0" y="98506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0" y="131342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0" y="164177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0" y="197013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0" y="229848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0" y="262684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0" y="295519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0" y="328355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0" y="361190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0" y="394026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0" y="426861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0" y="459697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0" y="492532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0" y="525368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0" y="558203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0" y="591039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0" y="623874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0" y="656710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0" y="689545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a:off x="4848758" y="276948"/>
              <a:ext cx="12149137" cy="8590998"/>
              <a:chOff x="-31216" y="-5829141"/>
              <a:chExt cx="12149137" cy="15143613"/>
            </a:xfrm>
          </p:grpSpPr>
          <p:grpSp>
            <p:nvGrpSpPr>
              <p:cNvPr id="142" name="组合 141"/>
              <p:cNvGrpSpPr/>
              <p:nvPr/>
            </p:nvGrpSpPr>
            <p:grpSpPr>
              <a:xfrm rot="5400000">
                <a:off x="-2679488" y="-229256"/>
                <a:ext cx="12192000" cy="6895455"/>
                <a:chOff x="0" y="0"/>
                <a:chExt cx="12192000" cy="6895455"/>
              </a:xfrm>
            </p:grpSpPr>
            <p:cxnSp>
              <p:nvCxnSpPr>
                <p:cNvPr id="159" name="直接连接符 158"/>
                <p:cNvCxnSpPr/>
                <p:nvPr/>
              </p:nvCxnSpPr>
              <p:spPr>
                <a:xfrm>
                  <a:off x="0" y="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0" y="32835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0" y="65671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0" y="98506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0" y="131342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0" y="164177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0" y="197013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0" y="229848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0" y="262684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0" y="295519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0" y="328355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0" y="361190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0" y="394026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0" y="426861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0" y="459697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0" y="492532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0" y="525368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0" y="558203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0" y="591039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0" y="623874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0" y="6567100"/>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0" y="6895455"/>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cxnSp>
            <p:nvCxnSpPr>
              <p:cNvPr id="143" name="直接连接符 142"/>
              <p:cNvCxnSpPr/>
              <p:nvPr/>
            </p:nvCxnSpPr>
            <p:spPr>
              <a:xfrm rot="5400000">
                <a:off x="6021921"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5400000">
                <a:off x="5884066" y="266859"/>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rot="5400000">
                <a:off x="5365211"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a:off x="5036856"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rot="5400000">
                <a:off x="4708501"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5400000">
                <a:off x="4380146"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a:off x="4051791"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rot="5400000">
                <a:off x="3723436"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rot="5400000">
                <a:off x="3395081"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rot="5400000">
                <a:off x="3066726"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rot="5400000">
                <a:off x="2738371"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rot="5400000">
                <a:off x="2410016"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rot="5400000">
                <a:off x="2081661"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rot="5400000">
                <a:off x="1753306"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rot="5400000">
                <a:off x="1424951"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rot="5400000">
                <a:off x="1096596" y="3218472"/>
                <a:ext cx="1219200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sp>
        <p:nvSpPr>
          <p:cNvPr id="206" name="矩形 205"/>
          <p:cNvSpPr/>
          <p:nvPr userDrawn="1"/>
        </p:nvSpPr>
        <p:spPr>
          <a:xfrm rot="5400000">
            <a:off x="271226" y="590713"/>
            <a:ext cx="493219" cy="688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BFD534"/>
              </a:solidFill>
              <a:effectLst/>
              <a:uLnTx/>
              <a:uFillTx/>
              <a:latin typeface="微软雅黑" charset="-122"/>
              <a:ea typeface="微软雅黑 Light" charset="-122"/>
              <a:cs typeface="+mn-cs"/>
            </a:endParaRPr>
          </a:p>
        </p:txBody>
      </p:sp>
      <p:sp>
        <p:nvSpPr>
          <p:cNvPr id="207" name="标题 206"/>
          <p:cNvSpPr>
            <a:spLocks noGrp="1"/>
          </p:cNvSpPr>
          <p:nvPr>
            <p:ph type="title"/>
          </p:nvPr>
        </p:nvSpPr>
        <p:spPr>
          <a:xfrm>
            <a:off x="510151" y="370560"/>
            <a:ext cx="4124921" cy="661055"/>
          </a:xfrm>
          <a:prstGeom prst="rect">
            <a:avLst/>
          </a:prstGeom>
        </p:spPr>
        <p:txBody>
          <a:bodyPr>
            <a:normAutofit/>
          </a:bodyPr>
          <a:lstStyle>
            <a:lvl1pPr marL="0" algn="l" defTabSz="914400" rtl="0" eaLnBrk="1" latinLnBrk="0" hangingPunct="1">
              <a:lnSpc>
                <a:spcPct val="90000"/>
              </a:lnSpc>
              <a:spcBef>
                <a:spcPct val="0"/>
              </a:spcBef>
              <a:buNone/>
              <a:defRPr lang="zh-CN" altLang="en-US" sz="3600" b="1" kern="1200" dirty="0">
                <a:gradFill>
                  <a:gsLst>
                    <a:gs pos="55000">
                      <a:schemeClr val="tx1"/>
                    </a:gs>
                    <a:gs pos="100000">
                      <a:schemeClr val="accent1">
                        <a:lumMod val="20000"/>
                        <a:lumOff val="80000"/>
                      </a:schemeClr>
                    </a:gs>
                  </a:gsLst>
                  <a:lin ang="5400000" scaled="0"/>
                </a:gradFill>
                <a:latin typeface="微软雅黑" charset="-122"/>
                <a:ea typeface="微软雅黑" charset="-122"/>
                <a:cs typeface="+mj-cs"/>
              </a:defRPr>
            </a:lvl1pPr>
          </a:lstStyle>
          <a:p>
            <a:r>
              <a:rPr lang="zh-CN" altLang="en-US"/>
              <a:t>单击此处输入标题</a:t>
            </a:r>
          </a:p>
        </p:txBody>
      </p:sp>
      <p:sp>
        <p:nvSpPr>
          <p:cNvPr id="69" name="任意多边形: 形状 68" descr="Beige rectangle"/>
          <p:cNvSpPr/>
          <p:nvPr userDrawn="1"/>
        </p:nvSpPr>
        <p:spPr>
          <a:xfrm>
            <a:off x="0" y="6706358"/>
            <a:ext cx="12192000" cy="151641"/>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bg1"/>
          </a:solidFill>
        </p:spPr>
        <p:txBody>
          <a:bodyPr wrap="square" lIns="0" tIns="0" rIns="0" bIns="0" rtlCol="0"/>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浅色内容页">
    <p:spTree>
      <p:nvGrpSpPr>
        <p:cNvPr id="1" name=""/>
        <p:cNvGrpSpPr/>
        <p:nvPr/>
      </p:nvGrpSpPr>
      <p:grpSpPr>
        <a:xfrm>
          <a:off x="0" y="0"/>
          <a:ext cx="0" cy="0"/>
          <a:chOff x="0" y="0"/>
          <a:chExt cx="0" cy="0"/>
        </a:xfrm>
      </p:grpSpPr>
      <p:grpSp>
        <p:nvGrpSpPr>
          <p:cNvPr id="5" name="组合 4"/>
          <p:cNvGrpSpPr/>
          <p:nvPr userDrawn="1"/>
        </p:nvGrpSpPr>
        <p:grpSpPr>
          <a:xfrm>
            <a:off x="0" y="-25703"/>
            <a:ext cx="12192000" cy="6916543"/>
            <a:chOff x="4827326" y="1951403"/>
            <a:chExt cx="12192000" cy="6916543"/>
          </a:xfrm>
        </p:grpSpPr>
        <p:grpSp>
          <p:nvGrpSpPr>
            <p:cNvPr id="6" name="组合 5"/>
            <p:cNvGrpSpPr/>
            <p:nvPr/>
          </p:nvGrpSpPr>
          <p:grpSpPr>
            <a:xfrm>
              <a:off x="4827326" y="1961947"/>
              <a:ext cx="12192000" cy="6895455"/>
              <a:chOff x="0" y="0"/>
              <a:chExt cx="12192000" cy="6895455"/>
            </a:xfrm>
          </p:grpSpPr>
          <p:cxnSp>
            <p:nvCxnSpPr>
              <p:cNvPr id="47" name="直接连接符 46"/>
              <p:cNvCxnSpPr/>
              <p:nvPr/>
            </p:nvCxnSpPr>
            <p:spPr>
              <a:xfrm>
                <a:off x="0" y="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0" y="3283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0" y="65671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0" y="98506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0" y="131342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0" y="164177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0" y="197013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0" y="229848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0" y="262684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0" y="295519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0" y="328355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0" y="361190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0" y="394026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0" y="426861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0" y="459697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0" y="492532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0" y="525368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0" y="558203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0" y="591039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0" y="623874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0" y="656710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0" y="68954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4848758" y="1951403"/>
              <a:ext cx="12149137" cy="6916543"/>
              <a:chOff x="-31216" y="-2877528"/>
              <a:chExt cx="12149137" cy="12192000"/>
            </a:xfrm>
          </p:grpSpPr>
          <p:grpSp>
            <p:nvGrpSpPr>
              <p:cNvPr id="8" name="组合 7"/>
              <p:cNvGrpSpPr/>
              <p:nvPr/>
            </p:nvGrpSpPr>
            <p:grpSpPr>
              <a:xfrm rot="5400000">
                <a:off x="-2679488" y="-229256"/>
                <a:ext cx="12192000" cy="6895455"/>
                <a:chOff x="0" y="0"/>
                <a:chExt cx="12192000" cy="6895455"/>
              </a:xfrm>
            </p:grpSpPr>
            <p:cxnSp>
              <p:nvCxnSpPr>
                <p:cNvPr id="25" name="直接连接符 24"/>
                <p:cNvCxnSpPr/>
                <p:nvPr/>
              </p:nvCxnSpPr>
              <p:spPr>
                <a:xfrm>
                  <a:off x="0" y="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0" y="3283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65671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98506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131342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164177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0" y="197013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0" y="229848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262684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0" y="295519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0" y="328355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0" y="361190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0" y="394026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0" y="426861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0" y="459697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0" y="492532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0" y="525368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0" y="558203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591039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0" y="623874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0" y="656710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0" y="68954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rot="5400000">
                <a:off x="602192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569356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a:off x="536521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503685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470850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438014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405179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372343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339508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306672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273837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241001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208166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a:off x="175330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5400000">
                <a:off x="142495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a:off x="109659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grpSp>
      </p:grpSp>
      <p:sp>
        <p:nvSpPr>
          <p:cNvPr id="69" name="任意多边形: 形状 68" descr="Beige rectangle"/>
          <p:cNvSpPr/>
          <p:nvPr userDrawn="1"/>
        </p:nvSpPr>
        <p:spPr>
          <a:xfrm>
            <a:off x="0" y="6706359"/>
            <a:ext cx="12192000" cy="151641"/>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2"/>
          </a:solidFill>
          <a:ln>
            <a:noFill/>
          </a:ln>
        </p:spPr>
        <p:txBody>
          <a:bodyPr wrap="square" lIns="0" tIns="0" rIns="0" bIns="0" rtlCol="0"/>
          <a:lstStyle/>
          <a:p>
            <a:endParaRPr lang="en-US"/>
          </a:p>
        </p:txBody>
      </p:sp>
      <p:sp>
        <p:nvSpPr>
          <p:cNvPr id="80" name="矩形 79"/>
          <p:cNvSpPr/>
          <p:nvPr userDrawn="1"/>
        </p:nvSpPr>
        <p:spPr>
          <a:xfrm rot="5400000">
            <a:off x="271226" y="590713"/>
            <a:ext cx="493219" cy="688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BFD534"/>
              </a:solidFill>
              <a:effectLst/>
              <a:uLnTx/>
              <a:uFillTx/>
              <a:latin typeface="微软雅黑" charset="-122"/>
              <a:ea typeface="微软雅黑 Light" charset="-122"/>
              <a:cs typeface="+mn-cs"/>
            </a:endParaRPr>
          </a:p>
        </p:txBody>
      </p:sp>
      <p:sp>
        <p:nvSpPr>
          <p:cNvPr id="85" name="标题 84"/>
          <p:cNvSpPr>
            <a:spLocks noGrp="1"/>
          </p:cNvSpPr>
          <p:nvPr>
            <p:ph type="title"/>
          </p:nvPr>
        </p:nvSpPr>
        <p:spPr>
          <a:xfrm>
            <a:off x="510151" y="303885"/>
            <a:ext cx="4124921" cy="661055"/>
          </a:xfrm>
          <a:prstGeom prst="rect">
            <a:avLst/>
          </a:prstGeom>
        </p:spPr>
        <p:txBody>
          <a:bodyPr>
            <a:normAutofit/>
          </a:bodyPr>
          <a:lstStyle>
            <a:lvl1pPr marL="0" algn="l" defTabSz="914400" rtl="0" eaLnBrk="1" latinLnBrk="0" hangingPunct="1">
              <a:lnSpc>
                <a:spcPct val="100000"/>
              </a:lnSpc>
              <a:spcBef>
                <a:spcPct val="0"/>
              </a:spcBef>
              <a:buNone/>
              <a:defRPr lang="zh-CN" altLang="en-US" sz="3600" b="1" kern="1200" dirty="0">
                <a:solidFill>
                  <a:schemeClr val="accent1"/>
                </a:solidFill>
                <a:latin typeface="+mj-ea"/>
                <a:ea typeface="+mj-ea"/>
                <a:cs typeface="+mj-cs"/>
              </a:defRPr>
            </a:lvl1pPr>
          </a:lstStyle>
          <a:p>
            <a:r>
              <a:rPr lang="zh-CN" altLang="en-US"/>
              <a:t>单击此处输入标题</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65D55A7-6637-4747-8F33-41CB1EC8F773}"/>
              </a:ext>
            </a:extLst>
          </p:cNvPr>
          <p:cNvGrpSpPr/>
          <p:nvPr userDrawn="1"/>
        </p:nvGrpSpPr>
        <p:grpSpPr>
          <a:xfrm>
            <a:off x="0" y="-25703"/>
            <a:ext cx="12192000" cy="6916543"/>
            <a:chOff x="4827326" y="1951403"/>
            <a:chExt cx="12192000" cy="6916543"/>
          </a:xfrm>
        </p:grpSpPr>
        <p:grpSp>
          <p:nvGrpSpPr>
            <p:cNvPr id="9" name="组合 8">
              <a:extLst>
                <a:ext uri="{FF2B5EF4-FFF2-40B4-BE49-F238E27FC236}">
                  <a16:creationId xmlns:a16="http://schemas.microsoft.com/office/drawing/2014/main" id="{FE3E8523-21ED-489A-984E-AD3C702B6D80}"/>
                </a:ext>
              </a:extLst>
            </p:cNvPr>
            <p:cNvGrpSpPr/>
            <p:nvPr/>
          </p:nvGrpSpPr>
          <p:grpSpPr>
            <a:xfrm>
              <a:off x="4827326" y="1961947"/>
              <a:ext cx="12192000" cy="6895455"/>
              <a:chOff x="0" y="0"/>
              <a:chExt cx="12192000" cy="6895455"/>
            </a:xfrm>
          </p:grpSpPr>
          <p:cxnSp>
            <p:nvCxnSpPr>
              <p:cNvPr id="50" name="直接连接符 49">
                <a:extLst>
                  <a:ext uri="{FF2B5EF4-FFF2-40B4-BE49-F238E27FC236}">
                    <a16:creationId xmlns:a16="http://schemas.microsoft.com/office/drawing/2014/main" id="{099A2C0F-1F21-40B0-9341-05B0E989F120}"/>
                  </a:ext>
                </a:extLst>
              </p:cNvPr>
              <p:cNvCxnSpPr/>
              <p:nvPr/>
            </p:nvCxnSpPr>
            <p:spPr>
              <a:xfrm>
                <a:off x="0" y="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BA6FB66-26C2-49A6-B920-C70DB574A408}"/>
                  </a:ext>
                </a:extLst>
              </p:cNvPr>
              <p:cNvCxnSpPr/>
              <p:nvPr/>
            </p:nvCxnSpPr>
            <p:spPr>
              <a:xfrm>
                <a:off x="0" y="3283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748AB52-A3A3-4C22-8E87-557F0A1BF5A2}"/>
                  </a:ext>
                </a:extLst>
              </p:cNvPr>
              <p:cNvCxnSpPr/>
              <p:nvPr/>
            </p:nvCxnSpPr>
            <p:spPr>
              <a:xfrm>
                <a:off x="0" y="65671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A6BD94B-D9A1-4B01-A331-A04A8A7022D4}"/>
                  </a:ext>
                </a:extLst>
              </p:cNvPr>
              <p:cNvCxnSpPr/>
              <p:nvPr/>
            </p:nvCxnSpPr>
            <p:spPr>
              <a:xfrm>
                <a:off x="0" y="98506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0F32796-6F32-40EC-8D9F-7150EB017CD4}"/>
                  </a:ext>
                </a:extLst>
              </p:cNvPr>
              <p:cNvCxnSpPr/>
              <p:nvPr/>
            </p:nvCxnSpPr>
            <p:spPr>
              <a:xfrm>
                <a:off x="0" y="131342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E39ED4E5-F4A5-44D6-AAAA-6271240A58F3}"/>
                  </a:ext>
                </a:extLst>
              </p:cNvPr>
              <p:cNvCxnSpPr/>
              <p:nvPr/>
            </p:nvCxnSpPr>
            <p:spPr>
              <a:xfrm>
                <a:off x="0" y="164177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5AF0C8C-59EA-4244-A3A6-4092BE69D6E4}"/>
                  </a:ext>
                </a:extLst>
              </p:cNvPr>
              <p:cNvCxnSpPr/>
              <p:nvPr/>
            </p:nvCxnSpPr>
            <p:spPr>
              <a:xfrm>
                <a:off x="0" y="197013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D649AAF-3EE2-4EA4-B0E8-D6EDE7E55D50}"/>
                  </a:ext>
                </a:extLst>
              </p:cNvPr>
              <p:cNvCxnSpPr/>
              <p:nvPr/>
            </p:nvCxnSpPr>
            <p:spPr>
              <a:xfrm>
                <a:off x="0" y="229848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ED7163C-315F-4733-A4A4-9FE518C1BB9A}"/>
                  </a:ext>
                </a:extLst>
              </p:cNvPr>
              <p:cNvCxnSpPr/>
              <p:nvPr/>
            </p:nvCxnSpPr>
            <p:spPr>
              <a:xfrm>
                <a:off x="0" y="262684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66A4EB2-4350-4C0A-B14D-3A96EAB0BEEB}"/>
                  </a:ext>
                </a:extLst>
              </p:cNvPr>
              <p:cNvCxnSpPr/>
              <p:nvPr/>
            </p:nvCxnSpPr>
            <p:spPr>
              <a:xfrm>
                <a:off x="0" y="295519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A04DD5B-E910-414B-A578-42129E5DF4D7}"/>
                  </a:ext>
                </a:extLst>
              </p:cNvPr>
              <p:cNvCxnSpPr/>
              <p:nvPr/>
            </p:nvCxnSpPr>
            <p:spPr>
              <a:xfrm>
                <a:off x="0" y="328355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0B7BBA2-F20C-4F65-8814-8C0C7A05EE90}"/>
                  </a:ext>
                </a:extLst>
              </p:cNvPr>
              <p:cNvCxnSpPr/>
              <p:nvPr/>
            </p:nvCxnSpPr>
            <p:spPr>
              <a:xfrm>
                <a:off x="0" y="361190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0897B74-D7C6-4E4D-B988-CCA5CF5CB20C}"/>
                  </a:ext>
                </a:extLst>
              </p:cNvPr>
              <p:cNvCxnSpPr/>
              <p:nvPr/>
            </p:nvCxnSpPr>
            <p:spPr>
              <a:xfrm>
                <a:off x="0" y="394026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B22700E-D6D1-4A8D-87E2-62A2BD309297}"/>
                  </a:ext>
                </a:extLst>
              </p:cNvPr>
              <p:cNvCxnSpPr/>
              <p:nvPr/>
            </p:nvCxnSpPr>
            <p:spPr>
              <a:xfrm>
                <a:off x="0" y="426861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A776EE2-A07B-40D7-A5BD-60CE5A7EBD3A}"/>
                  </a:ext>
                </a:extLst>
              </p:cNvPr>
              <p:cNvCxnSpPr/>
              <p:nvPr/>
            </p:nvCxnSpPr>
            <p:spPr>
              <a:xfrm>
                <a:off x="0" y="459697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CCB2CF04-42FB-4474-9685-35D7887C657B}"/>
                  </a:ext>
                </a:extLst>
              </p:cNvPr>
              <p:cNvCxnSpPr/>
              <p:nvPr/>
            </p:nvCxnSpPr>
            <p:spPr>
              <a:xfrm>
                <a:off x="0" y="492532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38CE4CA4-BEF1-477A-BF35-7FC6A8E91041}"/>
                  </a:ext>
                </a:extLst>
              </p:cNvPr>
              <p:cNvCxnSpPr/>
              <p:nvPr/>
            </p:nvCxnSpPr>
            <p:spPr>
              <a:xfrm>
                <a:off x="0" y="525368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15DA3086-49FA-424E-A07F-CE63A640A0B9}"/>
                  </a:ext>
                </a:extLst>
              </p:cNvPr>
              <p:cNvCxnSpPr/>
              <p:nvPr/>
            </p:nvCxnSpPr>
            <p:spPr>
              <a:xfrm>
                <a:off x="0" y="558203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98AA175-3BA0-42D3-AE11-0FC14E1117C7}"/>
                  </a:ext>
                </a:extLst>
              </p:cNvPr>
              <p:cNvCxnSpPr/>
              <p:nvPr/>
            </p:nvCxnSpPr>
            <p:spPr>
              <a:xfrm>
                <a:off x="0" y="591039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E887314-2211-4E8D-B02D-281212A6DE1D}"/>
                  </a:ext>
                </a:extLst>
              </p:cNvPr>
              <p:cNvCxnSpPr/>
              <p:nvPr/>
            </p:nvCxnSpPr>
            <p:spPr>
              <a:xfrm>
                <a:off x="0" y="623874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4A3F20F6-E447-43CB-98EB-7CC29D53E36C}"/>
                  </a:ext>
                </a:extLst>
              </p:cNvPr>
              <p:cNvCxnSpPr/>
              <p:nvPr/>
            </p:nvCxnSpPr>
            <p:spPr>
              <a:xfrm>
                <a:off x="0" y="656710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EE07EE7-032C-4D7A-B696-0819492F11A0}"/>
                  </a:ext>
                </a:extLst>
              </p:cNvPr>
              <p:cNvCxnSpPr/>
              <p:nvPr/>
            </p:nvCxnSpPr>
            <p:spPr>
              <a:xfrm>
                <a:off x="0" y="68954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B78B7FB4-51D6-40FD-9120-9399DB658A55}"/>
                </a:ext>
              </a:extLst>
            </p:cNvPr>
            <p:cNvGrpSpPr/>
            <p:nvPr/>
          </p:nvGrpSpPr>
          <p:grpSpPr>
            <a:xfrm>
              <a:off x="4848758" y="1951403"/>
              <a:ext cx="12149137" cy="6916543"/>
              <a:chOff x="-31216" y="-2877528"/>
              <a:chExt cx="12149137" cy="12192000"/>
            </a:xfrm>
          </p:grpSpPr>
          <p:grpSp>
            <p:nvGrpSpPr>
              <p:cNvPr id="11" name="组合 10">
                <a:extLst>
                  <a:ext uri="{FF2B5EF4-FFF2-40B4-BE49-F238E27FC236}">
                    <a16:creationId xmlns:a16="http://schemas.microsoft.com/office/drawing/2014/main" id="{AB7E43B5-0F78-486F-A58C-B98B5693B0B1}"/>
                  </a:ext>
                </a:extLst>
              </p:cNvPr>
              <p:cNvGrpSpPr/>
              <p:nvPr/>
            </p:nvGrpSpPr>
            <p:grpSpPr>
              <a:xfrm rot="5400000">
                <a:off x="-2679488" y="-229256"/>
                <a:ext cx="12192000" cy="6895455"/>
                <a:chOff x="0" y="0"/>
                <a:chExt cx="12192000" cy="6895455"/>
              </a:xfrm>
            </p:grpSpPr>
            <p:cxnSp>
              <p:nvCxnSpPr>
                <p:cNvPr id="28" name="直接连接符 27">
                  <a:extLst>
                    <a:ext uri="{FF2B5EF4-FFF2-40B4-BE49-F238E27FC236}">
                      <a16:creationId xmlns:a16="http://schemas.microsoft.com/office/drawing/2014/main" id="{1F7EDB03-BAB7-4311-81D9-21CC3516493A}"/>
                    </a:ext>
                  </a:extLst>
                </p:cNvPr>
                <p:cNvCxnSpPr/>
                <p:nvPr/>
              </p:nvCxnSpPr>
              <p:spPr>
                <a:xfrm>
                  <a:off x="0" y="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77F6335-5BCB-4BB2-9883-34832B667FB7}"/>
                    </a:ext>
                  </a:extLst>
                </p:cNvPr>
                <p:cNvCxnSpPr/>
                <p:nvPr/>
              </p:nvCxnSpPr>
              <p:spPr>
                <a:xfrm>
                  <a:off x="0" y="3283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3FB4669-FF1E-49C1-AD7C-5A547A90620F}"/>
                    </a:ext>
                  </a:extLst>
                </p:cNvPr>
                <p:cNvCxnSpPr/>
                <p:nvPr/>
              </p:nvCxnSpPr>
              <p:spPr>
                <a:xfrm>
                  <a:off x="0" y="65671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2DB6ED7-C881-4C2F-A509-A82697E52F36}"/>
                    </a:ext>
                  </a:extLst>
                </p:cNvPr>
                <p:cNvCxnSpPr/>
                <p:nvPr/>
              </p:nvCxnSpPr>
              <p:spPr>
                <a:xfrm>
                  <a:off x="0" y="98506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482C35A-B8EE-490E-9B27-6D95072E5C18}"/>
                    </a:ext>
                  </a:extLst>
                </p:cNvPr>
                <p:cNvCxnSpPr/>
                <p:nvPr/>
              </p:nvCxnSpPr>
              <p:spPr>
                <a:xfrm>
                  <a:off x="0" y="131342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8CCB0E7-AFE3-42BD-A554-00A0BD873FFF}"/>
                    </a:ext>
                  </a:extLst>
                </p:cNvPr>
                <p:cNvCxnSpPr/>
                <p:nvPr/>
              </p:nvCxnSpPr>
              <p:spPr>
                <a:xfrm>
                  <a:off x="0" y="164177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2880A2C-5B58-4F35-946E-C1DA5DA8CBA2}"/>
                    </a:ext>
                  </a:extLst>
                </p:cNvPr>
                <p:cNvCxnSpPr/>
                <p:nvPr/>
              </p:nvCxnSpPr>
              <p:spPr>
                <a:xfrm>
                  <a:off x="0" y="197013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4B54DE3-C95E-452A-A2EF-AFB1D41F55BB}"/>
                    </a:ext>
                  </a:extLst>
                </p:cNvPr>
                <p:cNvCxnSpPr/>
                <p:nvPr/>
              </p:nvCxnSpPr>
              <p:spPr>
                <a:xfrm>
                  <a:off x="0" y="229848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C0FD5E5-C558-4489-A0AF-F306F2C4E992}"/>
                    </a:ext>
                  </a:extLst>
                </p:cNvPr>
                <p:cNvCxnSpPr/>
                <p:nvPr/>
              </p:nvCxnSpPr>
              <p:spPr>
                <a:xfrm>
                  <a:off x="0" y="262684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80323B8-74B3-4E6F-854F-A616240690F7}"/>
                    </a:ext>
                  </a:extLst>
                </p:cNvPr>
                <p:cNvCxnSpPr/>
                <p:nvPr/>
              </p:nvCxnSpPr>
              <p:spPr>
                <a:xfrm>
                  <a:off x="0" y="295519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3273E89-7AC1-4A24-8C66-CEFB63333B64}"/>
                    </a:ext>
                  </a:extLst>
                </p:cNvPr>
                <p:cNvCxnSpPr/>
                <p:nvPr/>
              </p:nvCxnSpPr>
              <p:spPr>
                <a:xfrm>
                  <a:off x="0" y="328355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6C7050F-612E-46EB-A7CE-FB71B4C871AE}"/>
                    </a:ext>
                  </a:extLst>
                </p:cNvPr>
                <p:cNvCxnSpPr/>
                <p:nvPr/>
              </p:nvCxnSpPr>
              <p:spPr>
                <a:xfrm>
                  <a:off x="0" y="361190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87C5C2-4CA8-4B64-9A04-50782D10C9AB}"/>
                    </a:ext>
                  </a:extLst>
                </p:cNvPr>
                <p:cNvCxnSpPr/>
                <p:nvPr/>
              </p:nvCxnSpPr>
              <p:spPr>
                <a:xfrm>
                  <a:off x="0" y="394026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6F8071D-F366-40D5-BA19-04397030F6F5}"/>
                    </a:ext>
                  </a:extLst>
                </p:cNvPr>
                <p:cNvCxnSpPr/>
                <p:nvPr/>
              </p:nvCxnSpPr>
              <p:spPr>
                <a:xfrm>
                  <a:off x="0" y="426861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0BA7E05-033F-4633-B551-19F818FF4663}"/>
                    </a:ext>
                  </a:extLst>
                </p:cNvPr>
                <p:cNvCxnSpPr/>
                <p:nvPr/>
              </p:nvCxnSpPr>
              <p:spPr>
                <a:xfrm>
                  <a:off x="0" y="459697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1C7518FB-1B58-4B8C-BCEF-22EBB7736DE3}"/>
                    </a:ext>
                  </a:extLst>
                </p:cNvPr>
                <p:cNvCxnSpPr/>
                <p:nvPr/>
              </p:nvCxnSpPr>
              <p:spPr>
                <a:xfrm>
                  <a:off x="0" y="492532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BA3E799-71DA-46C0-82AE-55A17B31C9AA}"/>
                    </a:ext>
                  </a:extLst>
                </p:cNvPr>
                <p:cNvCxnSpPr/>
                <p:nvPr/>
              </p:nvCxnSpPr>
              <p:spPr>
                <a:xfrm>
                  <a:off x="0" y="525368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858A94F-E05D-47F2-8A44-770637FE3708}"/>
                    </a:ext>
                  </a:extLst>
                </p:cNvPr>
                <p:cNvCxnSpPr/>
                <p:nvPr/>
              </p:nvCxnSpPr>
              <p:spPr>
                <a:xfrm>
                  <a:off x="0" y="558203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6E8B3CB-9949-4B74-B6A0-9D70E607E4C6}"/>
                    </a:ext>
                  </a:extLst>
                </p:cNvPr>
                <p:cNvCxnSpPr/>
                <p:nvPr/>
              </p:nvCxnSpPr>
              <p:spPr>
                <a:xfrm>
                  <a:off x="0" y="591039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298FAA1-4F3D-41DC-BC84-3AE0C620509A}"/>
                    </a:ext>
                  </a:extLst>
                </p:cNvPr>
                <p:cNvCxnSpPr/>
                <p:nvPr/>
              </p:nvCxnSpPr>
              <p:spPr>
                <a:xfrm>
                  <a:off x="0" y="623874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9CB666B-97A6-4DF2-82FC-B1BF764B5F8E}"/>
                    </a:ext>
                  </a:extLst>
                </p:cNvPr>
                <p:cNvCxnSpPr/>
                <p:nvPr/>
              </p:nvCxnSpPr>
              <p:spPr>
                <a:xfrm>
                  <a:off x="0" y="6567100"/>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888A97D-E8AF-4982-A8DC-A881AA470A43}"/>
                    </a:ext>
                  </a:extLst>
                </p:cNvPr>
                <p:cNvCxnSpPr/>
                <p:nvPr/>
              </p:nvCxnSpPr>
              <p:spPr>
                <a:xfrm>
                  <a:off x="0" y="6895455"/>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a16="http://schemas.microsoft.com/office/drawing/2014/main" id="{24F3C5AC-6D27-40D4-8E09-8FAA6D854A49}"/>
                  </a:ext>
                </a:extLst>
              </p:cNvPr>
              <p:cNvCxnSpPr/>
              <p:nvPr/>
            </p:nvCxnSpPr>
            <p:spPr>
              <a:xfrm rot="5400000">
                <a:off x="602192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3E47467-24E9-48FF-8894-963241998C2D}"/>
                  </a:ext>
                </a:extLst>
              </p:cNvPr>
              <p:cNvCxnSpPr/>
              <p:nvPr/>
            </p:nvCxnSpPr>
            <p:spPr>
              <a:xfrm rot="5400000">
                <a:off x="569356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7D1E55E-55E1-4CD6-ACE2-99A9DA81F879}"/>
                  </a:ext>
                </a:extLst>
              </p:cNvPr>
              <p:cNvCxnSpPr/>
              <p:nvPr/>
            </p:nvCxnSpPr>
            <p:spPr>
              <a:xfrm rot="5400000">
                <a:off x="536521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567B248-40BC-40B4-A7FB-FF0F8F697BF6}"/>
                  </a:ext>
                </a:extLst>
              </p:cNvPr>
              <p:cNvCxnSpPr/>
              <p:nvPr/>
            </p:nvCxnSpPr>
            <p:spPr>
              <a:xfrm rot="5400000">
                <a:off x="503685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3549978-780C-48BC-A303-1859A8675823}"/>
                  </a:ext>
                </a:extLst>
              </p:cNvPr>
              <p:cNvCxnSpPr/>
              <p:nvPr/>
            </p:nvCxnSpPr>
            <p:spPr>
              <a:xfrm rot="5400000">
                <a:off x="470850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645902-66D9-4F2D-9280-DE263A2A3AC0}"/>
                  </a:ext>
                </a:extLst>
              </p:cNvPr>
              <p:cNvCxnSpPr/>
              <p:nvPr/>
            </p:nvCxnSpPr>
            <p:spPr>
              <a:xfrm rot="5400000">
                <a:off x="438014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2F86D46-C113-418A-8620-B300CAF82CC9}"/>
                  </a:ext>
                </a:extLst>
              </p:cNvPr>
              <p:cNvCxnSpPr/>
              <p:nvPr/>
            </p:nvCxnSpPr>
            <p:spPr>
              <a:xfrm rot="5400000">
                <a:off x="405179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D6DD8D8-BA82-47DD-AEE2-8CFFE533A629}"/>
                  </a:ext>
                </a:extLst>
              </p:cNvPr>
              <p:cNvCxnSpPr/>
              <p:nvPr/>
            </p:nvCxnSpPr>
            <p:spPr>
              <a:xfrm rot="5400000">
                <a:off x="372343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3984B96-4588-419E-8431-57953A2161E2}"/>
                  </a:ext>
                </a:extLst>
              </p:cNvPr>
              <p:cNvCxnSpPr/>
              <p:nvPr/>
            </p:nvCxnSpPr>
            <p:spPr>
              <a:xfrm rot="5400000">
                <a:off x="339508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BDCEA6D-30B9-4772-B787-C449E6509B7B}"/>
                  </a:ext>
                </a:extLst>
              </p:cNvPr>
              <p:cNvCxnSpPr/>
              <p:nvPr/>
            </p:nvCxnSpPr>
            <p:spPr>
              <a:xfrm rot="5400000">
                <a:off x="306672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4025644-BBB0-4369-AEB3-B9DF7999FC4A}"/>
                  </a:ext>
                </a:extLst>
              </p:cNvPr>
              <p:cNvCxnSpPr/>
              <p:nvPr/>
            </p:nvCxnSpPr>
            <p:spPr>
              <a:xfrm rot="5400000">
                <a:off x="273837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5362B79-20CB-492B-9300-432C9B964B47}"/>
                  </a:ext>
                </a:extLst>
              </p:cNvPr>
              <p:cNvCxnSpPr/>
              <p:nvPr/>
            </p:nvCxnSpPr>
            <p:spPr>
              <a:xfrm rot="5400000">
                <a:off x="241001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04D1FCC-8533-474B-835C-495B1C573C80}"/>
                  </a:ext>
                </a:extLst>
              </p:cNvPr>
              <p:cNvCxnSpPr/>
              <p:nvPr/>
            </p:nvCxnSpPr>
            <p:spPr>
              <a:xfrm rot="5400000">
                <a:off x="208166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0A779E0-2F56-4EAA-82A6-8F5BC4E963DC}"/>
                  </a:ext>
                </a:extLst>
              </p:cNvPr>
              <p:cNvCxnSpPr/>
              <p:nvPr/>
            </p:nvCxnSpPr>
            <p:spPr>
              <a:xfrm rot="5400000">
                <a:off x="175330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DBF2106-B34A-4978-8C86-1D8C61AD34EA}"/>
                  </a:ext>
                </a:extLst>
              </p:cNvPr>
              <p:cNvCxnSpPr/>
              <p:nvPr/>
            </p:nvCxnSpPr>
            <p:spPr>
              <a:xfrm rot="5400000">
                <a:off x="1424951"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AD350B9-43D4-43C0-8EE4-B09F53E9F360}"/>
                  </a:ext>
                </a:extLst>
              </p:cNvPr>
              <p:cNvCxnSpPr/>
              <p:nvPr/>
            </p:nvCxnSpPr>
            <p:spPr>
              <a:xfrm rot="5400000">
                <a:off x="1096596" y="3218472"/>
                <a:ext cx="12192000" cy="0"/>
              </a:xfrm>
              <a:prstGeom prst="line">
                <a:avLst/>
              </a:prstGeom>
              <a:ln>
                <a:solidFill>
                  <a:srgbClr val="41C491">
                    <a:alpha val="15000"/>
                  </a:srgbClr>
                </a:solidFill>
              </a:ln>
            </p:spPr>
            <p:style>
              <a:lnRef idx="1">
                <a:schemeClr val="accent1"/>
              </a:lnRef>
              <a:fillRef idx="0">
                <a:schemeClr val="accent1"/>
              </a:fillRef>
              <a:effectRef idx="0">
                <a:schemeClr val="accent1"/>
              </a:effectRef>
              <a:fontRef idx="minor">
                <a:schemeClr val="tx1"/>
              </a:fontRef>
            </p:style>
          </p:cxnSp>
        </p:grpSp>
      </p:grpSp>
      <p:sp>
        <p:nvSpPr>
          <p:cNvPr id="72" name="任意多边形: 形状 71" descr="Beige rectangle">
            <a:extLst>
              <a:ext uri="{FF2B5EF4-FFF2-40B4-BE49-F238E27FC236}">
                <a16:creationId xmlns:a16="http://schemas.microsoft.com/office/drawing/2014/main" id="{1EF4588E-FE26-4F8F-8AD9-FC5014D8401B}"/>
              </a:ext>
            </a:extLst>
          </p:cNvPr>
          <p:cNvSpPr/>
          <p:nvPr userDrawn="1"/>
        </p:nvSpPr>
        <p:spPr>
          <a:xfrm>
            <a:off x="0" y="6706359"/>
            <a:ext cx="12192000" cy="151641"/>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2"/>
          </a:solidFill>
          <a:ln>
            <a:noFill/>
          </a:ln>
        </p:spPr>
        <p:txBody>
          <a:bodyPr wrap="square" lIns="0" tIns="0" rIns="0" bIns="0" rtlCol="0"/>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B9E58F2-3CA8-4935-A7D7-74BC76A401DF}" type="datetimeFigureOut">
              <a:rPr lang="zh-CN" altLang="en-US" smtClean="0"/>
              <a:t>2024/12/15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8EEDA1E2-0C5F-4E6B-90D4-B625D92280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B9E58F2-3CA8-4935-A7D7-74BC76A401DF}" type="datetimeFigureOut">
              <a:rPr lang="zh-CN" altLang="en-US" smtClean="0"/>
              <a:t>2024/12/15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EEDA1E2-0C5F-4E6B-90D4-B625D92280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263DC0D-A399-4D4F-82C5-D92BA54514E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3000"/>
                    </a14:imgEffect>
                  </a14:imgLayer>
                </a14:imgProps>
              </a:ext>
            </a:extLst>
          </a:blip>
          <a:srcRect l="1" r="-44"/>
          <a:stretch>
            <a:fillRect/>
          </a:stretch>
        </p:blipFill>
        <p:spPr>
          <a:xfrm>
            <a:off x="1985395" y="0"/>
            <a:ext cx="10294558" cy="6858000"/>
          </a:xfrm>
          <a:custGeom>
            <a:avLst/>
            <a:gdLst>
              <a:gd name="connsiteX0" fmla="*/ 0 w 8727015"/>
              <a:gd name="connsiteY0" fmla="*/ 0 h 6858000"/>
              <a:gd name="connsiteX1" fmla="*/ 8727015 w 8727015"/>
              <a:gd name="connsiteY1" fmla="*/ 0 h 6858000"/>
              <a:gd name="connsiteX2" fmla="*/ 8727015 w 8727015"/>
              <a:gd name="connsiteY2" fmla="*/ 6858000 h 6858000"/>
              <a:gd name="connsiteX3" fmla="*/ 0 w 87270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727015" h="6858000">
                <a:moveTo>
                  <a:pt x="0" y="0"/>
                </a:moveTo>
                <a:lnTo>
                  <a:pt x="8727015" y="0"/>
                </a:lnTo>
                <a:lnTo>
                  <a:pt x="8727015" y="6858000"/>
                </a:lnTo>
                <a:lnTo>
                  <a:pt x="0" y="6858000"/>
                </a:lnTo>
                <a:close/>
              </a:path>
            </a:pathLst>
          </a:custGeom>
        </p:spPr>
      </p:pic>
      <p:sp>
        <p:nvSpPr>
          <p:cNvPr id="16" name="椭圆 15">
            <a:extLst>
              <a:ext uri="{FF2B5EF4-FFF2-40B4-BE49-F238E27FC236}">
                <a16:creationId xmlns:a16="http://schemas.microsoft.com/office/drawing/2014/main" id="{7E13379A-D2BD-40E3-8029-1A26B1C72EC1}"/>
              </a:ext>
            </a:extLst>
          </p:cNvPr>
          <p:cNvSpPr/>
          <p:nvPr userDrawn="1"/>
        </p:nvSpPr>
        <p:spPr>
          <a:xfrm rot="4103866">
            <a:off x="10072405" y="-904283"/>
            <a:ext cx="2622954" cy="2801228"/>
          </a:xfrm>
          <a:prstGeom prst="ellipse">
            <a:avLst/>
          </a:prstGeom>
          <a:gradFill flip="none" rotWithShape="1">
            <a:gsLst>
              <a:gs pos="100000">
                <a:srgbClr val="FFF3D3">
                  <a:alpha val="0"/>
                  <a:lumMod val="57000"/>
                  <a:lumOff val="43000"/>
                </a:srgbClr>
              </a:gs>
              <a:gs pos="66000">
                <a:schemeClr val="tx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F006D46-F2DA-40D3-BF0B-D2D98354BEE5}"/>
              </a:ext>
            </a:extLst>
          </p:cNvPr>
          <p:cNvSpPr/>
          <p:nvPr userDrawn="1"/>
        </p:nvSpPr>
        <p:spPr>
          <a:xfrm>
            <a:off x="-134917" y="0"/>
            <a:ext cx="12326605" cy="6858000"/>
          </a:xfrm>
          <a:prstGeom prst="rect">
            <a:avLst/>
          </a:prstGeom>
          <a:gradFill>
            <a:gsLst>
              <a:gs pos="75000">
                <a:schemeClr val="accent2">
                  <a:lumMod val="60000"/>
                  <a:lumOff val="40000"/>
                  <a:alpha val="0"/>
                </a:schemeClr>
              </a:gs>
              <a:gs pos="2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空心弧 21">
            <a:extLst>
              <a:ext uri="{FF2B5EF4-FFF2-40B4-BE49-F238E27FC236}">
                <a16:creationId xmlns:a16="http://schemas.microsoft.com/office/drawing/2014/main" id="{8C1DD4ED-5BC4-4D25-B80B-81EA769A7C72}"/>
              </a:ext>
            </a:extLst>
          </p:cNvPr>
          <p:cNvSpPr/>
          <p:nvPr userDrawn="1"/>
        </p:nvSpPr>
        <p:spPr>
          <a:xfrm rot="206300">
            <a:off x="-2991253" y="4940454"/>
            <a:ext cx="5144152" cy="5144152"/>
          </a:xfrm>
          <a:prstGeom prst="blockArc">
            <a:avLst>
              <a:gd name="adj1" fmla="val 8263675"/>
              <a:gd name="adj2" fmla="val 7224607"/>
              <a:gd name="adj3" fmla="val 1108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 id="2147483664" r:id="rId14"/>
    <p:sldLayoutId id="2147483665" r:id="rId15"/>
    <p:sldLayoutId id="2147483667" r:id="rId16"/>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chart" Target="../charts/chart6.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45.emf"/><Relationship Id="rId5" Type="http://schemas.openxmlformats.org/officeDocument/2006/relationships/package" Target="../embeddings/Microsoft_Excel_Worksheet6.xlsx"/><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14.png"/><Relationship Id="rId7"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9"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5.xml"/><Relationship Id="rId4" Type="http://schemas.openxmlformats.org/officeDocument/2006/relationships/image" Target="../media/image69.jpg"/></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7.jpe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gs>
            <a:gs pos="0">
              <a:schemeClr val="accent2"/>
            </a:gs>
          </a:gsLst>
          <a:lin ang="2700000" scaled="0"/>
        </a:gradFill>
        <a:effectLst/>
      </p:bgPr>
    </p:bg>
    <p:spTree>
      <p:nvGrpSpPr>
        <p:cNvPr id="1" name=""/>
        <p:cNvGrpSpPr/>
        <p:nvPr/>
      </p:nvGrpSpPr>
      <p:grpSpPr>
        <a:xfrm>
          <a:off x="0" y="0"/>
          <a:ext cx="0" cy="0"/>
          <a:chOff x="0" y="0"/>
          <a:chExt cx="0" cy="0"/>
        </a:xfrm>
      </p:grpSpPr>
      <p:sp>
        <p:nvSpPr>
          <p:cNvPr id="11" name="椭圆 10"/>
          <p:cNvSpPr/>
          <p:nvPr/>
        </p:nvSpPr>
        <p:spPr>
          <a:xfrm rot="1191573">
            <a:off x="449327" y="1685225"/>
            <a:ext cx="741652" cy="741652"/>
          </a:xfrm>
          <a:prstGeom prst="ellipse">
            <a:avLst/>
          </a:prstGeom>
          <a:gradFill>
            <a:gsLst>
              <a:gs pos="100000">
                <a:schemeClr val="accent1">
                  <a:alpha val="0"/>
                </a:schemeClr>
              </a:gs>
              <a:gs pos="3000">
                <a:schemeClr val="tx1">
                  <a:alpha val="7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2F2A5B82-1D4F-4098-A647-319C1CFA905B}"/>
              </a:ext>
            </a:extLst>
          </p:cNvPr>
          <p:cNvSpPr>
            <a:spLocks noGrp="1"/>
          </p:cNvSpPr>
          <p:nvPr>
            <p:ph type="body" sz="quarter" idx="11"/>
          </p:nvPr>
        </p:nvSpPr>
        <p:spPr>
          <a:xfrm>
            <a:off x="642426" y="1917173"/>
            <a:ext cx="5578070" cy="1015663"/>
          </a:xfrm>
        </p:spPr>
        <p:txBody>
          <a:bodyPr wrap="square">
            <a:spAutoFit/>
          </a:bodyPr>
          <a:lstStyle/>
          <a:p>
            <a:r>
              <a:rPr lang="zh-CN" altLang="en-US">
                <a:latin typeface="微软雅黑" panose="020B0503020204020204" pitchFamily="34" charset="-122"/>
                <a:ea typeface="微软雅黑" panose="020B0503020204020204" pitchFamily="34" charset="-122"/>
                <a:sym typeface="微软雅黑" panose="020B0503020204020204" pitchFamily="34" charset="-122"/>
              </a:rPr>
              <a:t>厨余垃圾处理器</a:t>
            </a:r>
          </a:p>
        </p:txBody>
      </p:sp>
      <p:sp>
        <p:nvSpPr>
          <p:cNvPr id="4" name="文本占位符 3">
            <a:extLst>
              <a:ext uri="{FF2B5EF4-FFF2-40B4-BE49-F238E27FC236}">
                <a16:creationId xmlns:a16="http://schemas.microsoft.com/office/drawing/2014/main" id="{5D39B9DE-1E60-4FCA-A022-B52AF87E5E43}"/>
              </a:ext>
            </a:extLst>
          </p:cNvPr>
          <p:cNvSpPr>
            <a:spLocks noGrp="1"/>
          </p:cNvSpPr>
          <p:nvPr>
            <p:ph type="body" sz="quarter" idx="12"/>
          </p:nvPr>
        </p:nvSpPr>
        <p:spPr>
          <a:xfrm>
            <a:off x="642426" y="2951294"/>
            <a:ext cx="5453574" cy="400110"/>
          </a:xfrm>
        </p:spPr>
        <p:txBody>
          <a:bodyPr>
            <a:spAutoFit/>
          </a:bodyPr>
          <a:lstStyle/>
          <a:p>
            <a:r>
              <a:rPr lang="en-US" altLang="zh-CN">
                <a:latin typeface="微软雅黑" panose="020B0503020204020204" pitchFamily="34" charset="-122"/>
                <a:ea typeface="微软雅黑" panose="020B0503020204020204" pitchFamily="34" charset="-122"/>
                <a:sym typeface="微软雅黑" panose="020B0503020204020204" pitchFamily="34" charset="-122"/>
              </a:rPr>
              <a:t>Home kitchen waste disposal</a:t>
            </a:r>
          </a:p>
        </p:txBody>
      </p:sp>
      <p:sp>
        <p:nvSpPr>
          <p:cNvPr id="8" name="文本框 7">
            <a:extLst>
              <a:ext uri="{FF2B5EF4-FFF2-40B4-BE49-F238E27FC236}">
                <a16:creationId xmlns:a16="http://schemas.microsoft.com/office/drawing/2014/main" id="{6D5EE484-5B60-0AFE-81E6-BA20839A922E}"/>
              </a:ext>
            </a:extLst>
          </p:cNvPr>
          <p:cNvSpPr txBox="1"/>
          <p:nvPr/>
        </p:nvSpPr>
        <p:spPr>
          <a:xfrm>
            <a:off x="642426" y="3771900"/>
            <a:ext cx="4291559" cy="369332"/>
          </a:xfrm>
          <a:prstGeom prst="rect">
            <a:avLst/>
          </a:prstGeom>
          <a:noFill/>
        </p:spPr>
        <p:txBody>
          <a:bodyPr wrap="none" rtlCol="0">
            <a:spAutoFit/>
          </a:bodyPr>
          <a:lstStyle/>
          <a:p>
            <a:r>
              <a:rPr lang="zh-CN" altLang="en-US" dirty="0"/>
              <a:t>汇报人：倪瑞辉  吕沐城  许晶华  闭凯翔</a:t>
            </a:r>
          </a:p>
        </p:txBody>
      </p:sp>
      <p:pic>
        <p:nvPicPr>
          <p:cNvPr id="5" name="图片 4">
            <a:extLst>
              <a:ext uri="{FF2B5EF4-FFF2-40B4-BE49-F238E27FC236}">
                <a16:creationId xmlns:a16="http://schemas.microsoft.com/office/drawing/2014/main" id="{623DC1B0-BAEC-5D76-0CAD-6A32D78649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25C88-DBE5-6337-572F-CC98ED763C03}"/>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E903976-CA22-7A58-BA9F-8ADBDDD6C452}"/>
              </a:ext>
            </a:extLst>
          </p:cNvPr>
          <p:cNvSpPr txBox="1"/>
          <p:nvPr/>
        </p:nvSpPr>
        <p:spPr>
          <a:xfrm>
            <a:off x="1419100" y="1634055"/>
            <a:ext cx="997529" cy="461665"/>
          </a:xfrm>
          <a:prstGeom prst="rect">
            <a:avLst/>
          </a:prstGeom>
          <a:noFill/>
        </p:spPr>
        <p:txBody>
          <a:bodyPr wrap="square" rtlCol="0">
            <a:spAutoFit/>
          </a:bodyPr>
          <a:lstStyle/>
          <a:p>
            <a:r>
              <a:rPr lang="zh-CN" altLang="en-US" sz="2400" b="1">
                <a:solidFill>
                  <a:srgbClr val="02A86E"/>
                </a:solidFill>
                <a:latin typeface="微软雅黑" panose="020B0503020204020204" pitchFamily="34" charset="-122"/>
                <a:ea typeface="微软雅黑" panose="020B0503020204020204" pitchFamily="34" charset="-122"/>
              </a:rPr>
              <a:t>收集</a:t>
            </a:r>
          </a:p>
        </p:txBody>
      </p:sp>
      <p:sp>
        <p:nvSpPr>
          <p:cNvPr id="7" name="文本框 6">
            <a:extLst>
              <a:ext uri="{FF2B5EF4-FFF2-40B4-BE49-F238E27FC236}">
                <a16:creationId xmlns:a16="http://schemas.microsoft.com/office/drawing/2014/main" id="{BC3CD802-7226-299A-55DF-D89386025280}"/>
              </a:ext>
            </a:extLst>
          </p:cNvPr>
          <p:cNvSpPr txBox="1"/>
          <p:nvPr/>
        </p:nvSpPr>
        <p:spPr>
          <a:xfrm>
            <a:off x="1419098" y="3230213"/>
            <a:ext cx="1022184" cy="584775"/>
          </a:xfrm>
          <a:prstGeom prst="rect">
            <a:avLst/>
          </a:prstGeom>
          <a:noFill/>
        </p:spPr>
        <p:txBody>
          <a:bodyPr wrap="square" rtlCol="0">
            <a:spAutoFit/>
          </a:bodyPr>
          <a:lstStyle/>
          <a:p>
            <a:r>
              <a:rPr lang="zh-CN" altLang="en-US" sz="3200" b="1">
                <a:solidFill>
                  <a:srgbClr val="02A86E"/>
                </a:solidFill>
                <a:latin typeface="微软雅黑" panose="020B0503020204020204" pitchFamily="34" charset="-122"/>
                <a:ea typeface="微软雅黑" panose="020B0503020204020204" pitchFamily="34" charset="-122"/>
              </a:rPr>
              <a:t>存放</a:t>
            </a:r>
          </a:p>
        </p:txBody>
      </p:sp>
      <p:sp>
        <p:nvSpPr>
          <p:cNvPr id="8" name="文本框 7">
            <a:extLst>
              <a:ext uri="{FF2B5EF4-FFF2-40B4-BE49-F238E27FC236}">
                <a16:creationId xmlns:a16="http://schemas.microsoft.com/office/drawing/2014/main" id="{DF2E4CCA-B308-38F0-DE1E-C4609D0E4627}"/>
              </a:ext>
            </a:extLst>
          </p:cNvPr>
          <p:cNvSpPr txBox="1"/>
          <p:nvPr/>
        </p:nvSpPr>
        <p:spPr>
          <a:xfrm>
            <a:off x="1419099" y="4791880"/>
            <a:ext cx="997529" cy="584775"/>
          </a:xfrm>
          <a:prstGeom prst="rect">
            <a:avLst/>
          </a:prstGeom>
          <a:noFill/>
        </p:spPr>
        <p:txBody>
          <a:bodyPr wrap="square" rtlCol="0">
            <a:spAutoFit/>
          </a:bodyPr>
          <a:lstStyle/>
          <a:p>
            <a:r>
              <a:rPr lang="zh-CN" altLang="en-US" sz="3200" b="1">
                <a:solidFill>
                  <a:srgbClr val="02A86E"/>
                </a:solidFill>
                <a:latin typeface="微软雅黑" panose="020B0503020204020204" pitchFamily="34" charset="-122"/>
                <a:ea typeface="微软雅黑" panose="020B0503020204020204" pitchFamily="34" charset="-122"/>
              </a:rPr>
              <a:t>倾倒</a:t>
            </a:r>
            <a:endParaRPr lang="zh-CN" altLang="en-US" sz="2800" b="1">
              <a:solidFill>
                <a:srgbClr val="02A86E"/>
              </a:solidFill>
              <a:latin typeface="微软雅黑" panose="020B0503020204020204" pitchFamily="34" charset="-122"/>
              <a:ea typeface="微软雅黑" panose="020B0503020204020204" pitchFamily="34" charset="-122"/>
            </a:endParaRPr>
          </a:p>
        </p:txBody>
      </p:sp>
      <p:sp>
        <p:nvSpPr>
          <p:cNvPr id="9" name="箭头: 右 8">
            <a:extLst>
              <a:ext uri="{FF2B5EF4-FFF2-40B4-BE49-F238E27FC236}">
                <a16:creationId xmlns:a16="http://schemas.microsoft.com/office/drawing/2014/main" id="{74C6E889-D933-49D7-1F76-10257046828B}"/>
              </a:ext>
            </a:extLst>
          </p:cNvPr>
          <p:cNvSpPr/>
          <p:nvPr/>
        </p:nvSpPr>
        <p:spPr>
          <a:xfrm>
            <a:off x="623451" y="4974421"/>
            <a:ext cx="795647" cy="219694"/>
          </a:xfrm>
          <a:prstGeom prst="rightArrow">
            <a:avLst>
              <a:gd name="adj1" fmla="val 60810"/>
              <a:gd name="adj2" fmla="val 14459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2">
            <a:extLst>
              <a:ext uri="{FF2B5EF4-FFF2-40B4-BE49-F238E27FC236}">
                <a16:creationId xmlns:a16="http://schemas.microsoft.com/office/drawing/2014/main" id="{485729C7-94E4-6655-1937-F77D9D8FFB70}"/>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需求聚焦</a:t>
            </a:r>
          </a:p>
        </p:txBody>
      </p:sp>
      <p:sp>
        <p:nvSpPr>
          <p:cNvPr id="3" name="箭头: 右 2">
            <a:extLst>
              <a:ext uri="{FF2B5EF4-FFF2-40B4-BE49-F238E27FC236}">
                <a16:creationId xmlns:a16="http://schemas.microsoft.com/office/drawing/2014/main" id="{D7C7A112-F5F1-28E7-41C5-E43AA84A4DE0}"/>
              </a:ext>
            </a:extLst>
          </p:cNvPr>
          <p:cNvSpPr/>
          <p:nvPr/>
        </p:nvSpPr>
        <p:spPr>
          <a:xfrm>
            <a:off x="623451" y="3457952"/>
            <a:ext cx="795647" cy="219694"/>
          </a:xfrm>
          <a:prstGeom prst="rightArrow">
            <a:avLst>
              <a:gd name="adj1" fmla="val 60810"/>
              <a:gd name="adj2" fmla="val 14459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对话气泡: 圆角矩形 13">
            <a:extLst>
              <a:ext uri="{FF2B5EF4-FFF2-40B4-BE49-F238E27FC236}">
                <a16:creationId xmlns:a16="http://schemas.microsoft.com/office/drawing/2014/main" id="{C370C446-CBBA-521F-8088-09FC599968BA}"/>
              </a:ext>
            </a:extLst>
          </p:cNvPr>
          <p:cNvSpPr/>
          <p:nvPr/>
        </p:nvSpPr>
        <p:spPr>
          <a:xfrm>
            <a:off x="3478530" y="1950053"/>
            <a:ext cx="5875020" cy="1280160"/>
          </a:xfrm>
          <a:prstGeom prst="wedgeRoundRectCallout">
            <a:avLst>
              <a:gd name="adj1" fmla="val -28418"/>
              <a:gd name="adj2" fmla="val 71682"/>
              <a:gd name="adj3" fmla="val 16667"/>
            </a:avLst>
          </a:prstGeom>
          <a:noFill/>
          <a:ln>
            <a:solidFill>
              <a:srgbClr val="02A8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457200">
              <a:lnSpc>
                <a:spcPct val="150000"/>
              </a:lnSpc>
            </a:pPr>
            <a:r>
              <a:rPr lang="zh-CN" altLang="en-US">
                <a:solidFill>
                  <a:schemeClr val="tx2">
                    <a:lumMod val="10000"/>
                  </a:schemeClr>
                </a:solidFill>
              </a:rPr>
              <a:t>收集阶段过程</a:t>
            </a:r>
            <a:r>
              <a:rPr lang="zh-CN" altLang="en-US" sz="2400" b="1">
                <a:solidFill>
                  <a:srgbClr val="02A86E"/>
                </a:solidFill>
                <a:latin typeface="微软雅黑" panose="020B0503020204020204" pitchFamily="34" charset="-122"/>
                <a:ea typeface="微软雅黑" panose="020B0503020204020204" pitchFamily="34" charset="-122"/>
              </a:rPr>
              <a:t>分散且繁杂</a:t>
            </a:r>
            <a:r>
              <a:rPr lang="zh-CN" altLang="en-US">
                <a:solidFill>
                  <a:schemeClr val="tx2">
                    <a:lumMod val="10000"/>
                  </a:schemeClr>
                </a:solidFill>
              </a:rPr>
              <a:t>，涉及范围广，各情形差异较大，</a:t>
            </a:r>
            <a:r>
              <a:rPr lang="zh-CN" altLang="en-US" sz="2400" b="1">
                <a:solidFill>
                  <a:srgbClr val="02A86E"/>
                </a:solidFill>
                <a:latin typeface="微软雅黑" panose="020B0503020204020204" pitchFamily="34" charset="-122"/>
                <a:ea typeface="微软雅黑" panose="020B0503020204020204" pitchFamily="34" charset="-122"/>
              </a:rPr>
              <a:t>需求点分散</a:t>
            </a:r>
            <a:r>
              <a:rPr lang="zh-CN" altLang="en-US">
                <a:solidFill>
                  <a:schemeClr val="tx2">
                    <a:lumMod val="10000"/>
                  </a:schemeClr>
                </a:solidFill>
              </a:rPr>
              <a:t>。</a:t>
            </a:r>
          </a:p>
        </p:txBody>
      </p:sp>
      <p:sp>
        <p:nvSpPr>
          <p:cNvPr id="15" name="对话气泡: 圆角矩形 14">
            <a:extLst>
              <a:ext uri="{FF2B5EF4-FFF2-40B4-BE49-F238E27FC236}">
                <a16:creationId xmlns:a16="http://schemas.microsoft.com/office/drawing/2014/main" id="{D7F80AE4-94F7-5C95-3A6A-1CBD7DEF3FAE}"/>
              </a:ext>
            </a:extLst>
          </p:cNvPr>
          <p:cNvSpPr/>
          <p:nvPr/>
        </p:nvSpPr>
        <p:spPr>
          <a:xfrm flipH="1">
            <a:off x="5360670" y="3943786"/>
            <a:ext cx="5875020" cy="1280160"/>
          </a:xfrm>
          <a:prstGeom prst="wedgeRoundRectCallout">
            <a:avLst>
              <a:gd name="adj1" fmla="val -28223"/>
              <a:gd name="adj2" fmla="val 72575"/>
              <a:gd name="adj3" fmla="val 16667"/>
            </a:avLst>
          </a:prstGeom>
          <a:noFill/>
          <a:ln>
            <a:solidFill>
              <a:srgbClr val="02A8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457200">
              <a:lnSpc>
                <a:spcPct val="150000"/>
              </a:lnSpc>
            </a:pPr>
            <a:r>
              <a:rPr lang="zh-CN" altLang="en-US">
                <a:solidFill>
                  <a:schemeClr val="tx2">
                    <a:lumMod val="10000"/>
                  </a:schemeClr>
                </a:solidFill>
              </a:rPr>
              <a:t>相比之下，存放和倾倒阶段的问题更为突出，场景更为</a:t>
            </a:r>
            <a:r>
              <a:rPr lang="zh-CN" altLang="en-US" sz="2400" b="1">
                <a:solidFill>
                  <a:srgbClr val="02A86E"/>
                </a:solidFill>
                <a:latin typeface="微软雅黑" panose="020B0503020204020204" pitchFamily="34" charset="-122"/>
                <a:ea typeface="微软雅黑" panose="020B0503020204020204" pitchFamily="34" charset="-122"/>
              </a:rPr>
              <a:t>聚焦</a:t>
            </a:r>
            <a:r>
              <a:rPr lang="zh-CN" altLang="en-US">
                <a:solidFill>
                  <a:schemeClr val="tx2">
                    <a:lumMod val="10000"/>
                  </a:schemeClr>
                </a:solidFill>
              </a:rPr>
              <a:t>，</a:t>
            </a:r>
            <a:r>
              <a:rPr lang="zh-CN" altLang="en-US" sz="2400" b="1">
                <a:solidFill>
                  <a:srgbClr val="02A86E"/>
                </a:solidFill>
                <a:latin typeface="微软雅黑" panose="020B0503020204020204" pitchFamily="34" charset="-122"/>
                <a:ea typeface="微软雅黑" panose="020B0503020204020204" pitchFamily="34" charset="-122"/>
              </a:rPr>
              <a:t>需求点更集中</a:t>
            </a:r>
            <a:r>
              <a:rPr lang="zh-CN" altLang="en-US">
                <a:solidFill>
                  <a:schemeClr val="tx2">
                    <a:lumMod val="10000"/>
                  </a:schemeClr>
                </a:solidFill>
              </a:rPr>
              <a:t>。</a:t>
            </a:r>
          </a:p>
        </p:txBody>
      </p:sp>
      <p:pic>
        <p:nvPicPr>
          <p:cNvPr id="16" name="图片 15">
            <a:extLst>
              <a:ext uri="{FF2B5EF4-FFF2-40B4-BE49-F238E27FC236}">
                <a16:creationId xmlns:a16="http://schemas.microsoft.com/office/drawing/2014/main" id="{FBEB8217-1372-B1F2-A825-9BFD6E0E9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24431604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44779-712B-3947-3610-59F7FC43222F}"/>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22E492BD-8B19-1207-6081-9F663286CAAF}"/>
              </a:ext>
            </a:extLst>
          </p:cNvPr>
          <p:cNvSpPr txBox="1">
            <a:spLocks/>
          </p:cNvSpPr>
          <p:nvPr/>
        </p:nvSpPr>
        <p:spPr>
          <a:xfrm>
            <a:off x="609121" y="346218"/>
            <a:ext cx="4180881" cy="5355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市场调查</a:t>
            </a:r>
            <a:r>
              <a:rPr lang="en-US" altLang="zh-CN"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问卷访谈</a:t>
            </a:r>
          </a:p>
        </p:txBody>
      </p:sp>
      <p:sp>
        <p:nvSpPr>
          <p:cNvPr id="2" name="文本框 1">
            <a:extLst>
              <a:ext uri="{FF2B5EF4-FFF2-40B4-BE49-F238E27FC236}">
                <a16:creationId xmlns:a16="http://schemas.microsoft.com/office/drawing/2014/main" id="{9D5A68AC-DC91-43CB-8B82-B4E8AA46DF8D}"/>
              </a:ext>
            </a:extLst>
          </p:cNvPr>
          <p:cNvSpPr txBox="1"/>
          <p:nvPr/>
        </p:nvSpPr>
        <p:spPr>
          <a:xfrm>
            <a:off x="389666" y="1243584"/>
            <a:ext cx="2521844" cy="1706814"/>
          </a:xfrm>
          <a:prstGeom prst="rect">
            <a:avLst/>
          </a:prstGeom>
          <a:noFill/>
        </p:spPr>
        <p:txBody>
          <a:bodyPr wrap="none" rtlCol="0">
            <a:spAutoFit/>
          </a:bodyPr>
          <a:lstStyle/>
          <a:p>
            <a:pPr>
              <a:lnSpc>
                <a:spcPct val="150000"/>
              </a:lnSpc>
            </a:pPr>
            <a:r>
              <a:rPr lang="zh-CN" altLang="en-US" b="1" dirty="0">
                <a:solidFill>
                  <a:schemeClr val="tx2">
                    <a:lumMod val="10000"/>
                  </a:schemeClr>
                </a:solidFill>
                <a:latin typeface="微软雅黑" panose="020B0503020204020204" pitchFamily="34" charset="-122"/>
                <a:ea typeface="微软雅黑" panose="020B0503020204020204" pitchFamily="34" charset="-122"/>
              </a:rPr>
              <a:t>基本信息：</a:t>
            </a:r>
            <a:br>
              <a:rPr lang="en-US" altLang="zh-CN" b="1" dirty="0">
                <a:solidFill>
                  <a:schemeClr val="tx2">
                    <a:lumMod val="10000"/>
                  </a:schemeClr>
                </a:solidFill>
              </a:rPr>
            </a:br>
            <a:r>
              <a:rPr lang="en-US" altLang="zh-CN" dirty="0">
                <a:solidFill>
                  <a:schemeClr val="tx2">
                    <a:lumMod val="10000"/>
                  </a:schemeClr>
                </a:solidFill>
              </a:rPr>
              <a:t>1. </a:t>
            </a:r>
            <a:r>
              <a:rPr lang="zh-CN" altLang="en-US" dirty="0">
                <a:solidFill>
                  <a:schemeClr val="tx2">
                    <a:lumMod val="10000"/>
                  </a:schemeClr>
                </a:solidFill>
              </a:rPr>
              <a:t>您的性别是？</a:t>
            </a:r>
            <a:br>
              <a:rPr lang="en-US" altLang="zh-CN" dirty="0">
                <a:solidFill>
                  <a:schemeClr val="tx2">
                    <a:lumMod val="10000"/>
                  </a:schemeClr>
                </a:solidFill>
              </a:rPr>
            </a:br>
            <a:r>
              <a:rPr lang="en-US" altLang="zh-CN" dirty="0">
                <a:solidFill>
                  <a:schemeClr val="tx2">
                    <a:lumMod val="10000"/>
                  </a:schemeClr>
                </a:solidFill>
              </a:rPr>
              <a:t>2. </a:t>
            </a:r>
            <a:r>
              <a:rPr lang="zh-CN" altLang="en-US" dirty="0">
                <a:solidFill>
                  <a:schemeClr val="tx2">
                    <a:lumMod val="10000"/>
                  </a:schemeClr>
                </a:solidFill>
              </a:rPr>
              <a:t>您的年龄范围是？</a:t>
            </a:r>
            <a:br>
              <a:rPr lang="en-US" altLang="zh-CN" dirty="0">
                <a:solidFill>
                  <a:schemeClr val="tx2">
                    <a:lumMod val="10000"/>
                  </a:schemeClr>
                </a:solidFill>
              </a:rPr>
            </a:br>
            <a:r>
              <a:rPr lang="en-US" altLang="zh-CN" dirty="0">
                <a:solidFill>
                  <a:schemeClr val="tx2">
                    <a:lumMod val="10000"/>
                  </a:schemeClr>
                </a:solidFill>
              </a:rPr>
              <a:t>3. </a:t>
            </a:r>
            <a:r>
              <a:rPr lang="zh-CN" altLang="en-US" dirty="0">
                <a:solidFill>
                  <a:schemeClr val="tx2">
                    <a:lumMod val="10000"/>
                  </a:schemeClr>
                </a:solidFill>
              </a:rPr>
              <a:t>您的家庭人口数量？</a:t>
            </a:r>
          </a:p>
        </p:txBody>
      </p:sp>
      <p:sp>
        <p:nvSpPr>
          <p:cNvPr id="5" name="文本框 4">
            <a:extLst>
              <a:ext uri="{FF2B5EF4-FFF2-40B4-BE49-F238E27FC236}">
                <a16:creationId xmlns:a16="http://schemas.microsoft.com/office/drawing/2014/main" id="{11D395F3-6106-41DF-9E95-F1041B2F95C4}"/>
              </a:ext>
            </a:extLst>
          </p:cNvPr>
          <p:cNvSpPr txBox="1"/>
          <p:nvPr/>
        </p:nvSpPr>
        <p:spPr>
          <a:xfrm>
            <a:off x="389666" y="3256833"/>
            <a:ext cx="5519460" cy="2537361"/>
          </a:xfrm>
          <a:prstGeom prst="rect">
            <a:avLst/>
          </a:prstGeom>
          <a:noFill/>
        </p:spPr>
        <p:txBody>
          <a:bodyPr wrap="none" rtlCol="0">
            <a:spAutoFit/>
          </a:bodyPr>
          <a:lstStyle/>
          <a:p>
            <a:pPr>
              <a:lnSpc>
                <a:spcPct val="150000"/>
              </a:lnSpc>
            </a:pPr>
            <a:r>
              <a:rPr lang="zh-CN" altLang="en-US" b="1" dirty="0">
                <a:solidFill>
                  <a:schemeClr val="tx2">
                    <a:lumMod val="10000"/>
                  </a:schemeClr>
                </a:solidFill>
                <a:latin typeface="微软雅黑" panose="020B0503020204020204" pitchFamily="34" charset="-122"/>
                <a:ea typeface="微软雅黑" panose="020B0503020204020204" pitchFamily="34" charset="-122"/>
              </a:rPr>
              <a:t>问题收集：</a:t>
            </a:r>
            <a:br>
              <a:rPr lang="en-US" altLang="zh-CN" dirty="0">
                <a:solidFill>
                  <a:schemeClr val="tx2">
                    <a:lumMod val="10000"/>
                  </a:schemeClr>
                </a:solidFill>
              </a:rPr>
            </a:br>
            <a:r>
              <a:rPr lang="en-US" altLang="zh-CN" dirty="0">
                <a:solidFill>
                  <a:schemeClr val="tx2">
                    <a:lumMod val="10000"/>
                  </a:schemeClr>
                </a:solidFill>
              </a:rPr>
              <a:t>1. </a:t>
            </a:r>
            <a:r>
              <a:rPr lang="zh-CN" altLang="en-US" dirty="0">
                <a:solidFill>
                  <a:schemeClr val="tx2">
                    <a:lumMod val="10000"/>
                  </a:schemeClr>
                </a:solidFill>
              </a:rPr>
              <a:t>请问</a:t>
            </a:r>
            <a:r>
              <a:rPr lang="zh-CN" altLang="en-US" b="0" i="0" dirty="0">
                <a:solidFill>
                  <a:srgbClr val="262626"/>
                </a:solidFill>
                <a:effectLst/>
                <a:latin typeface="Helvetica Neue"/>
              </a:rPr>
              <a:t>您在家做饭的频率？</a:t>
            </a:r>
            <a:endParaRPr lang="en-US" altLang="zh-CN" b="0" i="0" dirty="0">
              <a:solidFill>
                <a:srgbClr val="262626"/>
              </a:solidFill>
              <a:effectLst/>
              <a:latin typeface="Helvetica Neue"/>
            </a:endParaRPr>
          </a:p>
          <a:p>
            <a:pPr>
              <a:lnSpc>
                <a:spcPct val="150000"/>
              </a:lnSpc>
            </a:pPr>
            <a:r>
              <a:rPr lang="en-US" altLang="zh-CN" dirty="0">
                <a:solidFill>
                  <a:schemeClr val="tx2">
                    <a:lumMod val="10000"/>
                  </a:schemeClr>
                </a:solidFill>
              </a:rPr>
              <a:t>2. </a:t>
            </a:r>
            <a:r>
              <a:rPr lang="zh-CN" altLang="en-US" b="0" i="0" dirty="0">
                <a:solidFill>
                  <a:srgbClr val="262626"/>
                </a:solidFill>
                <a:effectLst/>
                <a:latin typeface="Helvetica Neue"/>
              </a:rPr>
              <a:t>请问您家通常如何处理厨余垃圾？</a:t>
            </a:r>
            <a:endParaRPr lang="en-US" altLang="zh-CN" b="0" i="0" dirty="0">
              <a:solidFill>
                <a:srgbClr val="262626"/>
              </a:solidFill>
              <a:effectLst/>
              <a:latin typeface="Helvetica Neue"/>
            </a:endParaRPr>
          </a:p>
          <a:p>
            <a:pPr>
              <a:lnSpc>
                <a:spcPct val="150000"/>
              </a:lnSpc>
            </a:pPr>
            <a:r>
              <a:rPr lang="en-US" altLang="zh-CN" dirty="0">
                <a:solidFill>
                  <a:schemeClr val="tx2">
                    <a:lumMod val="10000"/>
                  </a:schemeClr>
                </a:solidFill>
              </a:rPr>
              <a:t>3. </a:t>
            </a:r>
            <a:r>
              <a:rPr lang="zh-CN" altLang="en-US" b="0" i="0" dirty="0">
                <a:solidFill>
                  <a:srgbClr val="262626"/>
                </a:solidFill>
                <a:effectLst/>
                <a:latin typeface="Helvetica Neue"/>
              </a:rPr>
              <a:t>您平均每天丢弃几次厨余垃圾？</a:t>
            </a:r>
            <a:endParaRPr lang="en-US" altLang="zh-CN" b="0" i="0" dirty="0">
              <a:solidFill>
                <a:srgbClr val="262626"/>
              </a:solidFill>
              <a:effectLst/>
              <a:latin typeface="Helvetica Neue"/>
            </a:endParaRPr>
          </a:p>
          <a:p>
            <a:pPr>
              <a:lnSpc>
                <a:spcPct val="150000"/>
              </a:lnSpc>
            </a:pPr>
            <a:r>
              <a:rPr lang="en-US" altLang="zh-CN" dirty="0">
                <a:solidFill>
                  <a:srgbClr val="262626"/>
                </a:solidFill>
                <a:latin typeface="Helvetica Neue"/>
              </a:rPr>
              <a:t>4. </a:t>
            </a:r>
            <a:r>
              <a:rPr lang="zh-CN" altLang="en-US" b="0" i="0" dirty="0">
                <a:solidFill>
                  <a:srgbClr val="262626"/>
                </a:solidFill>
                <a:effectLst/>
                <a:latin typeface="Helvetica Neue"/>
              </a:rPr>
              <a:t>家中厨余垃圾主要有哪些？</a:t>
            </a:r>
            <a:endParaRPr lang="en-US" altLang="zh-CN" b="0" i="0" dirty="0">
              <a:solidFill>
                <a:srgbClr val="262626"/>
              </a:solidFill>
              <a:effectLst/>
              <a:latin typeface="Helvetica Neue"/>
            </a:endParaRPr>
          </a:p>
          <a:p>
            <a:pPr>
              <a:lnSpc>
                <a:spcPct val="150000"/>
              </a:lnSpc>
            </a:pPr>
            <a:r>
              <a:rPr lang="en-US" altLang="zh-CN" dirty="0">
                <a:solidFill>
                  <a:srgbClr val="262626"/>
                </a:solidFill>
                <a:latin typeface="Helvetica Neue"/>
              </a:rPr>
              <a:t>5. </a:t>
            </a:r>
            <a:r>
              <a:rPr lang="zh-CN" altLang="en-US" b="0" i="0" dirty="0">
                <a:solidFill>
                  <a:srgbClr val="262626"/>
                </a:solidFill>
                <a:effectLst/>
                <a:latin typeface="Helvetica Neue"/>
              </a:rPr>
              <a:t>请问您在处理厨余垃圾时遇到的主要问题是什么？</a:t>
            </a:r>
            <a:endParaRPr lang="en-US" altLang="zh-CN" b="0" i="0" dirty="0">
              <a:solidFill>
                <a:srgbClr val="262626"/>
              </a:solidFill>
              <a:effectLst/>
              <a:latin typeface="Helvetica Neue"/>
            </a:endParaRPr>
          </a:p>
        </p:txBody>
      </p:sp>
      <p:pic>
        <p:nvPicPr>
          <p:cNvPr id="7" name="图片 6">
            <a:extLst>
              <a:ext uri="{FF2B5EF4-FFF2-40B4-BE49-F238E27FC236}">
                <a16:creationId xmlns:a16="http://schemas.microsoft.com/office/drawing/2014/main" id="{A2C87943-158A-455E-BCEC-572FCA0907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569068"/>
            <a:ext cx="5683447" cy="5719864"/>
          </a:xfrm>
          <a:prstGeom prst="roundRect">
            <a:avLst>
              <a:gd name="adj" fmla="val 5356"/>
            </a:avLst>
          </a:prstGeom>
          <a:solidFill>
            <a:srgbClr val="FFFFFF">
              <a:shade val="85000"/>
            </a:srgbClr>
          </a:solidFill>
          <a:ln>
            <a:noFill/>
          </a:ln>
          <a:effectLst/>
        </p:spPr>
      </p:pic>
    </p:spTree>
    <p:extLst>
      <p:ext uri="{BB962C8B-B14F-4D97-AF65-F5344CB8AC3E}">
        <p14:creationId xmlns:p14="http://schemas.microsoft.com/office/powerpoint/2010/main" val="5326451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44779-712B-3947-3610-59F7FC43222F}"/>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22E492BD-8B19-1207-6081-9F663286CAAF}"/>
              </a:ext>
            </a:extLst>
          </p:cNvPr>
          <p:cNvSpPr txBox="1">
            <a:spLocks/>
          </p:cNvSpPr>
          <p:nvPr/>
        </p:nvSpPr>
        <p:spPr>
          <a:xfrm>
            <a:off x="609122" y="346218"/>
            <a:ext cx="4397374" cy="5355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市场调查</a:t>
            </a:r>
            <a:r>
              <a:rPr lang="en-US" altLang="zh-CN"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问卷访谈</a:t>
            </a:r>
          </a:p>
        </p:txBody>
      </p:sp>
      <p:graphicFrame>
        <p:nvGraphicFramePr>
          <p:cNvPr id="10" name="图表 9">
            <a:extLst>
              <a:ext uri="{FF2B5EF4-FFF2-40B4-BE49-F238E27FC236}">
                <a16:creationId xmlns:a16="http://schemas.microsoft.com/office/drawing/2014/main" id="{6E1A7D1C-14CD-449F-A916-28B708E4354F}"/>
              </a:ext>
            </a:extLst>
          </p:cNvPr>
          <p:cNvGraphicFramePr/>
          <p:nvPr>
            <p:extLst>
              <p:ext uri="{D42A27DB-BD31-4B8C-83A1-F6EECF244321}">
                <p14:modId xmlns:p14="http://schemas.microsoft.com/office/powerpoint/2010/main" val="2318876670"/>
              </p:ext>
            </p:extLst>
          </p:nvPr>
        </p:nvGraphicFramePr>
        <p:xfrm>
          <a:off x="917949" y="1132244"/>
          <a:ext cx="4397375" cy="24766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图表 1">
            <a:extLst>
              <a:ext uri="{FF2B5EF4-FFF2-40B4-BE49-F238E27FC236}">
                <a16:creationId xmlns:a16="http://schemas.microsoft.com/office/drawing/2014/main" id="{17EE189F-A87A-6C0B-7342-295D7EA167D7}"/>
              </a:ext>
            </a:extLst>
          </p:cNvPr>
          <p:cNvGraphicFramePr/>
          <p:nvPr>
            <p:extLst>
              <p:ext uri="{D42A27DB-BD31-4B8C-83A1-F6EECF244321}">
                <p14:modId xmlns:p14="http://schemas.microsoft.com/office/powerpoint/2010/main" val="935410344"/>
              </p:ext>
            </p:extLst>
          </p:nvPr>
        </p:nvGraphicFramePr>
        <p:xfrm>
          <a:off x="6507535" y="1132245"/>
          <a:ext cx="4397375" cy="247669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图表 2">
            <a:extLst>
              <a:ext uri="{FF2B5EF4-FFF2-40B4-BE49-F238E27FC236}">
                <a16:creationId xmlns:a16="http://schemas.microsoft.com/office/drawing/2014/main" id="{7F6BECD6-DDAB-56D5-758A-26C9B06ABB3D}"/>
              </a:ext>
            </a:extLst>
          </p:cNvPr>
          <p:cNvGraphicFramePr/>
          <p:nvPr>
            <p:extLst>
              <p:ext uri="{D42A27DB-BD31-4B8C-83A1-F6EECF244321}">
                <p14:modId xmlns:p14="http://schemas.microsoft.com/office/powerpoint/2010/main" val="2820862996"/>
              </p:ext>
            </p:extLst>
          </p:nvPr>
        </p:nvGraphicFramePr>
        <p:xfrm>
          <a:off x="917949" y="3669560"/>
          <a:ext cx="9986961" cy="26917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86680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6D5A7-3BA3-0DFB-DFE1-652EEC7F01FF}"/>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A65B5CFF-EB08-9933-11A0-4237E867604C}"/>
              </a:ext>
            </a:extLst>
          </p:cNvPr>
          <p:cNvSpPr txBox="1">
            <a:spLocks/>
          </p:cNvSpPr>
          <p:nvPr/>
        </p:nvSpPr>
        <p:spPr>
          <a:xfrm>
            <a:off x="548566" y="352273"/>
            <a:ext cx="4295938" cy="5355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市场调查</a:t>
            </a:r>
            <a:r>
              <a:rPr lang="en-US" altLang="zh-CN"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用户访谈</a:t>
            </a:r>
          </a:p>
        </p:txBody>
      </p:sp>
      <p:pic>
        <p:nvPicPr>
          <p:cNvPr id="6" name="图形 5">
            <a:extLst>
              <a:ext uri="{FF2B5EF4-FFF2-40B4-BE49-F238E27FC236}">
                <a16:creationId xmlns:a16="http://schemas.microsoft.com/office/drawing/2014/main" id="{3B1F424B-EC3C-8E0A-C041-7EEDE1AE34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122" y="2074946"/>
            <a:ext cx="4070418" cy="2708108"/>
          </a:xfrm>
          <a:prstGeom prst="rect">
            <a:avLst/>
          </a:prstGeom>
        </p:spPr>
      </p:pic>
      <p:pic>
        <p:nvPicPr>
          <p:cNvPr id="9" name="图片 8">
            <a:extLst>
              <a:ext uri="{FF2B5EF4-FFF2-40B4-BE49-F238E27FC236}">
                <a16:creationId xmlns:a16="http://schemas.microsoft.com/office/drawing/2014/main" id="{55627ADC-08FF-31F1-59B2-326A080E6D3A}"/>
              </a:ext>
            </a:extLst>
          </p:cNvPr>
          <p:cNvPicPr>
            <a:picLocks noChangeAspect="1"/>
          </p:cNvPicPr>
          <p:nvPr/>
        </p:nvPicPr>
        <p:blipFill>
          <a:blip r:embed="rId5"/>
          <a:stretch>
            <a:fillRect/>
          </a:stretch>
        </p:blipFill>
        <p:spPr>
          <a:xfrm rot="20436031">
            <a:off x="4313039" y="409295"/>
            <a:ext cx="2591364" cy="2664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a:extLst>
              <a:ext uri="{FF2B5EF4-FFF2-40B4-BE49-F238E27FC236}">
                <a16:creationId xmlns:a16="http://schemas.microsoft.com/office/drawing/2014/main" id="{B36E20D1-428B-4BC3-D488-4A6CE747D574}"/>
              </a:ext>
            </a:extLst>
          </p:cNvPr>
          <p:cNvPicPr>
            <a:picLocks noChangeAspect="1"/>
          </p:cNvPicPr>
          <p:nvPr/>
        </p:nvPicPr>
        <p:blipFill>
          <a:blip r:embed="rId6"/>
          <a:stretch>
            <a:fillRect/>
          </a:stretch>
        </p:blipFill>
        <p:spPr>
          <a:xfrm rot="434960">
            <a:off x="7345938" y="563028"/>
            <a:ext cx="4562620" cy="258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a:extLst>
              <a:ext uri="{FF2B5EF4-FFF2-40B4-BE49-F238E27FC236}">
                <a16:creationId xmlns:a16="http://schemas.microsoft.com/office/drawing/2014/main" id="{2BB562D4-254D-DE46-F62B-19B447EFCB51}"/>
              </a:ext>
            </a:extLst>
          </p:cNvPr>
          <p:cNvPicPr>
            <a:picLocks noChangeAspect="1"/>
          </p:cNvPicPr>
          <p:nvPr/>
        </p:nvPicPr>
        <p:blipFill>
          <a:blip r:embed="rId7"/>
          <a:stretch>
            <a:fillRect/>
          </a:stretch>
        </p:blipFill>
        <p:spPr>
          <a:xfrm>
            <a:off x="5626185" y="3095860"/>
            <a:ext cx="3467642" cy="34759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27338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326CA-689E-8F18-E386-234B6C784A48}"/>
            </a:ext>
          </a:extLst>
        </p:cNvPr>
        <p:cNvGrpSpPr/>
        <p:nvPr/>
      </p:nvGrpSpPr>
      <p:grpSpPr>
        <a:xfrm>
          <a:off x="0" y="0"/>
          <a:ext cx="0" cy="0"/>
          <a:chOff x="0" y="0"/>
          <a:chExt cx="0" cy="0"/>
        </a:xfrm>
      </p:grpSpPr>
      <p:pic>
        <p:nvPicPr>
          <p:cNvPr id="6" name="图形 5">
            <a:extLst>
              <a:ext uri="{FF2B5EF4-FFF2-40B4-BE49-F238E27FC236}">
                <a16:creationId xmlns:a16="http://schemas.microsoft.com/office/drawing/2014/main" id="{092B2CFF-F862-4492-2F4F-21DA5D4E20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1488" y="3759366"/>
            <a:ext cx="4070418" cy="2708108"/>
          </a:xfrm>
          <a:prstGeom prst="rect">
            <a:avLst/>
          </a:prstGeom>
        </p:spPr>
      </p:pic>
      <p:sp>
        <p:nvSpPr>
          <p:cNvPr id="3" name="文本框 2">
            <a:extLst>
              <a:ext uri="{FF2B5EF4-FFF2-40B4-BE49-F238E27FC236}">
                <a16:creationId xmlns:a16="http://schemas.microsoft.com/office/drawing/2014/main" id="{794D4A0E-BA4A-27D4-A27C-0F25391C6E2F}"/>
              </a:ext>
            </a:extLst>
          </p:cNvPr>
          <p:cNvSpPr txBox="1"/>
          <p:nvPr/>
        </p:nvSpPr>
        <p:spPr>
          <a:xfrm>
            <a:off x="5372100" y="769299"/>
            <a:ext cx="6124074" cy="369332"/>
          </a:xfrm>
          <a:prstGeom prst="rect">
            <a:avLst/>
          </a:prstGeom>
          <a:noFill/>
        </p:spPr>
        <p:txBody>
          <a:bodyPr wrap="square" rtlCol="0">
            <a:spAutoFit/>
          </a:bodyPr>
          <a:lstStyle/>
          <a:p>
            <a:r>
              <a:rPr lang="zh-CN" altLang="en-US" dirty="0">
                <a:solidFill>
                  <a:schemeClr val="tx2">
                    <a:lumMod val="10000"/>
                  </a:schemeClr>
                </a:solidFill>
              </a:rPr>
              <a:t>我们分别访谈了不同的群体，从</a:t>
            </a:r>
            <a:r>
              <a:rPr lang="en-US" altLang="zh-CN" dirty="0">
                <a:solidFill>
                  <a:schemeClr val="tx2">
                    <a:lumMod val="10000"/>
                  </a:schemeClr>
                </a:solidFill>
              </a:rPr>
              <a:t>30</a:t>
            </a:r>
            <a:r>
              <a:rPr lang="zh-CN" altLang="en-US" dirty="0">
                <a:solidFill>
                  <a:schemeClr val="tx2">
                    <a:lumMod val="10000"/>
                  </a:schemeClr>
                </a:solidFill>
              </a:rPr>
              <a:t>岁</a:t>
            </a:r>
            <a:r>
              <a:rPr lang="en-US" altLang="zh-CN" dirty="0">
                <a:solidFill>
                  <a:schemeClr val="tx2">
                    <a:lumMod val="10000"/>
                  </a:schemeClr>
                </a:solidFill>
              </a:rPr>
              <a:t>-70</a:t>
            </a:r>
            <a:r>
              <a:rPr lang="zh-CN" altLang="en-US" dirty="0">
                <a:solidFill>
                  <a:schemeClr val="tx2">
                    <a:lumMod val="10000"/>
                  </a:schemeClr>
                </a:solidFill>
              </a:rPr>
              <a:t>岁，我们发现：</a:t>
            </a:r>
            <a:endParaRPr lang="en-US" altLang="zh-CN" dirty="0">
              <a:solidFill>
                <a:schemeClr val="tx2">
                  <a:lumMod val="10000"/>
                </a:schemeClr>
              </a:solidFill>
            </a:endParaRPr>
          </a:p>
        </p:txBody>
      </p:sp>
      <p:pic>
        <p:nvPicPr>
          <p:cNvPr id="7" name="图片 6">
            <a:extLst>
              <a:ext uri="{FF2B5EF4-FFF2-40B4-BE49-F238E27FC236}">
                <a16:creationId xmlns:a16="http://schemas.microsoft.com/office/drawing/2014/main" id="{E3352B01-A1A1-BCB8-4A64-B23524E55CEB}"/>
              </a:ext>
            </a:extLst>
          </p:cNvPr>
          <p:cNvPicPr>
            <a:picLocks noChangeAspect="1"/>
          </p:cNvPicPr>
          <p:nvPr/>
        </p:nvPicPr>
        <p:blipFill>
          <a:blip r:embed="rId5"/>
          <a:stretch>
            <a:fillRect/>
          </a:stretch>
        </p:blipFill>
        <p:spPr>
          <a:xfrm rot="21071636">
            <a:off x="1018070" y="1674726"/>
            <a:ext cx="3665581" cy="3645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EAFCB6CA-56B7-6335-4EC5-B517E71ACA10}"/>
              </a:ext>
            </a:extLst>
          </p:cNvPr>
          <p:cNvSpPr txBox="1"/>
          <p:nvPr/>
        </p:nvSpPr>
        <p:spPr>
          <a:xfrm>
            <a:off x="5137485" y="1533058"/>
            <a:ext cx="6100010" cy="821956"/>
          </a:xfrm>
          <a:prstGeom prst="rect">
            <a:avLst/>
          </a:prstGeom>
          <a:noFill/>
        </p:spPr>
        <p:txBody>
          <a:bodyPr wrap="square">
            <a:spAutoFit/>
          </a:bodyPr>
          <a:lstStyle/>
          <a:p>
            <a:pPr marL="285750" indent="-285750">
              <a:lnSpc>
                <a:spcPts val="3000"/>
              </a:lnSpc>
              <a:buFont typeface="Arial" panose="020B0604020202020204" pitchFamily="34" charset="0"/>
              <a:buChar char="•"/>
            </a:pPr>
            <a:r>
              <a:rPr lang="zh-CN" altLang="en-US" dirty="0">
                <a:solidFill>
                  <a:schemeClr val="tx2">
                    <a:lumMod val="10000"/>
                  </a:schemeClr>
                </a:solidFill>
              </a:rPr>
              <a:t>各个年龄段人群都有垃圾处理的需求，</a:t>
            </a:r>
            <a:r>
              <a:rPr lang="zh-CN" altLang="en-US" b="1" dirty="0">
                <a:solidFill>
                  <a:schemeClr val="tx2">
                    <a:lumMod val="10000"/>
                  </a:schemeClr>
                </a:solidFill>
                <a:latin typeface="微软雅黑" panose="020B0503020204020204" pitchFamily="34" charset="-122"/>
                <a:ea typeface="微软雅黑" panose="020B0503020204020204" pitchFamily="34" charset="-122"/>
              </a:rPr>
              <a:t>年轻人</a:t>
            </a:r>
            <a:r>
              <a:rPr lang="zh-CN" altLang="en-US" dirty="0">
                <a:solidFill>
                  <a:schemeClr val="tx2">
                    <a:lumMod val="10000"/>
                  </a:schemeClr>
                </a:solidFill>
              </a:rPr>
              <a:t>的意愿更为强烈</a:t>
            </a:r>
          </a:p>
        </p:txBody>
      </p:sp>
      <p:sp>
        <p:nvSpPr>
          <p:cNvPr id="13" name="文本框 12">
            <a:extLst>
              <a:ext uri="{FF2B5EF4-FFF2-40B4-BE49-F238E27FC236}">
                <a16:creationId xmlns:a16="http://schemas.microsoft.com/office/drawing/2014/main" id="{E16D0996-90D7-321D-ECFE-BF124F927FA7}"/>
              </a:ext>
            </a:extLst>
          </p:cNvPr>
          <p:cNvSpPr txBox="1"/>
          <p:nvPr/>
        </p:nvSpPr>
        <p:spPr>
          <a:xfrm>
            <a:off x="5125453" y="2550082"/>
            <a:ext cx="6100010" cy="821956"/>
          </a:xfrm>
          <a:prstGeom prst="rect">
            <a:avLst/>
          </a:prstGeom>
          <a:noFill/>
        </p:spPr>
        <p:txBody>
          <a:bodyPr wrap="square">
            <a:spAutoFit/>
          </a:bodyPr>
          <a:lstStyle/>
          <a:p>
            <a:pPr marL="285750" indent="-285750">
              <a:lnSpc>
                <a:spcPts val="3000"/>
              </a:lnSpc>
              <a:buFont typeface="Arial" panose="020B0604020202020204" pitchFamily="34" charset="0"/>
              <a:buChar char="•"/>
            </a:pPr>
            <a:r>
              <a:rPr lang="zh-CN" altLang="en-US" dirty="0">
                <a:solidFill>
                  <a:schemeClr val="tx2">
                    <a:lumMod val="10000"/>
                  </a:schemeClr>
                </a:solidFill>
              </a:rPr>
              <a:t>目前垃圾处理器并不普遍出现在国内用户家庭，多数人认为其性价比不高并且可能有</a:t>
            </a:r>
            <a:r>
              <a:rPr lang="zh-CN" altLang="en-US" b="1" dirty="0">
                <a:solidFill>
                  <a:schemeClr val="tx2">
                    <a:lumMod val="10000"/>
                  </a:schemeClr>
                </a:solidFill>
                <a:latin typeface="微软雅黑" panose="020B0503020204020204" pitchFamily="34" charset="-122"/>
                <a:ea typeface="微软雅黑" panose="020B0503020204020204" pitchFamily="34" charset="-122"/>
              </a:rPr>
              <a:t>堵塞风险</a:t>
            </a:r>
          </a:p>
        </p:txBody>
      </p:sp>
      <p:sp>
        <p:nvSpPr>
          <p:cNvPr id="16" name="文本框 15">
            <a:extLst>
              <a:ext uri="{FF2B5EF4-FFF2-40B4-BE49-F238E27FC236}">
                <a16:creationId xmlns:a16="http://schemas.microsoft.com/office/drawing/2014/main" id="{8E2A1DA0-32D7-6F69-5528-E1B57BA4669E}"/>
              </a:ext>
            </a:extLst>
          </p:cNvPr>
          <p:cNvSpPr txBox="1"/>
          <p:nvPr/>
        </p:nvSpPr>
        <p:spPr>
          <a:xfrm>
            <a:off x="5113421" y="3684535"/>
            <a:ext cx="6100010" cy="1591398"/>
          </a:xfrm>
          <a:prstGeom prst="rect">
            <a:avLst/>
          </a:prstGeom>
          <a:noFill/>
        </p:spPr>
        <p:txBody>
          <a:bodyPr wrap="square">
            <a:spAutoFit/>
          </a:bodyPr>
          <a:lstStyle/>
          <a:p>
            <a:pPr marL="285750" indent="-285750">
              <a:lnSpc>
                <a:spcPts val="3000"/>
              </a:lnSpc>
              <a:buFont typeface="Arial" panose="020B0604020202020204" pitchFamily="34" charset="0"/>
              <a:buChar char="•"/>
            </a:pPr>
            <a:r>
              <a:rPr lang="zh-CN" altLang="en-US" dirty="0">
                <a:solidFill>
                  <a:schemeClr val="tx2">
                    <a:lumMod val="10000"/>
                  </a:schemeClr>
                </a:solidFill>
              </a:rPr>
              <a:t>在实施垃圾分类的地区，处理厨余垃圾比较</a:t>
            </a:r>
            <a:br>
              <a:rPr lang="en-US" altLang="zh-CN" dirty="0">
                <a:solidFill>
                  <a:schemeClr val="tx2">
                    <a:lumMod val="10000"/>
                  </a:schemeClr>
                </a:solidFill>
              </a:rPr>
            </a:br>
            <a:r>
              <a:rPr lang="zh-CN" altLang="en-US" dirty="0">
                <a:solidFill>
                  <a:schemeClr val="tx2">
                    <a:lumMod val="10000"/>
                  </a:schemeClr>
                </a:solidFill>
              </a:rPr>
              <a:t>麻烦，人们常常面临</a:t>
            </a:r>
            <a:r>
              <a:rPr lang="zh-CN" altLang="en-US" b="1" dirty="0">
                <a:solidFill>
                  <a:schemeClr val="tx2">
                    <a:lumMod val="10000"/>
                  </a:schemeClr>
                </a:solidFill>
                <a:latin typeface="微软雅黑" panose="020B0503020204020204" pitchFamily="34" charset="-122"/>
                <a:ea typeface="微软雅黑" panose="020B0503020204020204" pitchFamily="34" charset="-122"/>
              </a:rPr>
              <a:t>距离回收点远</a:t>
            </a:r>
            <a:br>
              <a:rPr lang="en-US" altLang="zh-CN" b="1" dirty="0">
                <a:solidFill>
                  <a:schemeClr val="tx2">
                    <a:lumMod val="10000"/>
                  </a:schemeClr>
                </a:solidFill>
                <a:latin typeface="微软雅黑" panose="020B0503020204020204" pitchFamily="34" charset="-122"/>
                <a:ea typeface="微软雅黑" panose="020B0503020204020204" pitchFamily="34" charset="-122"/>
              </a:rPr>
            </a:br>
            <a:r>
              <a:rPr lang="zh-CN" altLang="en-US" b="1" dirty="0">
                <a:solidFill>
                  <a:schemeClr val="tx2">
                    <a:lumMod val="10000"/>
                  </a:schemeClr>
                </a:solidFill>
                <a:latin typeface="微软雅黑" panose="020B0503020204020204" pitchFamily="34" charset="-122"/>
                <a:ea typeface="微软雅黑" panose="020B0503020204020204" pitchFamily="34" charset="-122"/>
              </a:rPr>
              <a:t>回收点数量少</a:t>
            </a:r>
            <a:r>
              <a:rPr lang="zh-CN" altLang="en-US" dirty="0">
                <a:solidFill>
                  <a:schemeClr val="tx2">
                    <a:lumMod val="10000"/>
                  </a:schemeClr>
                </a:solidFill>
              </a:rPr>
              <a:t>，</a:t>
            </a:r>
            <a:r>
              <a:rPr lang="zh-CN" altLang="en-US" b="1" dirty="0">
                <a:solidFill>
                  <a:schemeClr val="tx2">
                    <a:lumMod val="10000"/>
                  </a:schemeClr>
                </a:solidFill>
                <a:latin typeface="微软雅黑" panose="020B0503020204020204" pitchFamily="34" charset="-122"/>
                <a:ea typeface="微软雅黑" panose="020B0503020204020204" pitchFamily="34" charset="-122"/>
              </a:rPr>
              <a:t>回收限时</a:t>
            </a:r>
            <a:r>
              <a:rPr lang="zh-CN" altLang="en-US" dirty="0">
                <a:solidFill>
                  <a:schemeClr val="tx2">
                    <a:lumMod val="10000"/>
                  </a:schemeClr>
                </a:solidFill>
              </a:rPr>
              <a:t>的</a:t>
            </a:r>
            <a:br>
              <a:rPr lang="en-US" altLang="zh-CN" dirty="0">
                <a:solidFill>
                  <a:schemeClr val="tx2">
                    <a:lumMod val="10000"/>
                  </a:schemeClr>
                </a:solidFill>
              </a:rPr>
            </a:br>
            <a:r>
              <a:rPr lang="zh-CN" altLang="en-US" dirty="0">
                <a:solidFill>
                  <a:schemeClr val="tx2">
                    <a:lumMod val="10000"/>
                  </a:schemeClr>
                </a:solidFill>
              </a:rPr>
              <a:t>问题</a:t>
            </a:r>
          </a:p>
        </p:txBody>
      </p:sp>
      <p:sp>
        <p:nvSpPr>
          <p:cNvPr id="12" name="文本占位符 2">
            <a:extLst>
              <a:ext uri="{FF2B5EF4-FFF2-40B4-BE49-F238E27FC236}">
                <a16:creationId xmlns:a16="http://schemas.microsoft.com/office/drawing/2014/main" id="{A65B5CFF-EB08-9933-11A0-4237E867604C}"/>
              </a:ext>
            </a:extLst>
          </p:cNvPr>
          <p:cNvSpPr txBox="1">
            <a:spLocks/>
          </p:cNvSpPr>
          <p:nvPr/>
        </p:nvSpPr>
        <p:spPr>
          <a:xfrm>
            <a:off x="511167" y="305555"/>
            <a:ext cx="4180502"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Font typeface="Arial" charset="0"/>
              <a:buNone/>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市场调查</a:t>
            </a:r>
            <a:r>
              <a:rPr lang="en-US" altLang="zh-CN"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用户访谈</a:t>
            </a:r>
          </a:p>
        </p:txBody>
      </p:sp>
    </p:spTree>
    <p:extLst>
      <p:ext uri="{BB962C8B-B14F-4D97-AF65-F5344CB8AC3E}">
        <p14:creationId xmlns:p14="http://schemas.microsoft.com/office/powerpoint/2010/main" val="963299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44779-712B-3947-3610-59F7FC43222F}"/>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22E492BD-8B19-1207-6081-9F663286CAAF}"/>
              </a:ext>
            </a:extLst>
          </p:cNvPr>
          <p:cNvSpPr txBox="1">
            <a:spLocks/>
          </p:cNvSpPr>
          <p:nvPr/>
        </p:nvSpPr>
        <p:spPr>
          <a:xfrm>
            <a:off x="609121" y="346218"/>
            <a:ext cx="4327323" cy="5355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市场调查</a:t>
            </a:r>
            <a:r>
              <a:rPr lang="en-US" altLang="zh-CN"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用户人群</a:t>
            </a:r>
          </a:p>
        </p:txBody>
      </p:sp>
      <p:sp>
        <p:nvSpPr>
          <p:cNvPr id="15" name="文本框 14">
            <a:extLst>
              <a:ext uri="{FF2B5EF4-FFF2-40B4-BE49-F238E27FC236}">
                <a16:creationId xmlns:a16="http://schemas.microsoft.com/office/drawing/2014/main" id="{35B6DE1B-D9BC-7191-C277-509E3ECB0B8B}"/>
              </a:ext>
            </a:extLst>
          </p:cNvPr>
          <p:cNvSpPr txBox="1"/>
          <p:nvPr/>
        </p:nvSpPr>
        <p:spPr>
          <a:xfrm>
            <a:off x="7467600" y="6383032"/>
            <a:ext cx="4657698" cy="261610"/>
          </a:xfrm>
          <a:prstGeom prst="rect">
            <a:avLst/>
          </a:prstGeom>
          <a:noFill/>
        </p:spPr>
        <p:txBody>
          <a:bodyPr wrap="square" rtlCol="0">
            <a:spAutoFit/>
          </a:bodyPr>
          <a:lstStyle/>
          <a:p>
            <a:r>
              <a:rPr lang="zh-CN" altLang="en-US" sz="1100">
                <a:solidFill>
                  <a:schemeClr val="tx2">
                    <a:lumMod val="10000"/>
                  </a:schemeClr>
                </a:solidFill>
              </a:rPr>
              <a:t>数据来源：</a:t>
            </a:r>
            <a:r>
              <a:rPr lang="en-US" altLang="zh-CN" sz="1100">
                <a:solidFill>
                  <a:schemeClr val="tx2">
                    <a:lumMod val="10000"/>
                  </a:schemeClr>
                </a:solidFill>
              </a:rPr>
              <a:t>Mob</a:t>
            </a:r>
            <a:r>
              <a:rPr lang="zh-CN" altLang="en-US" sz="1100">
                <a:solidFill>
                  <a:schemeClr val="tx2">
                    <a:lumMod val="10000"/>
                  </a:schemeClr>
                </a:solidFill>
              </a:rPr>
              <a:t>研究院</a:t>
            </a:r>
            <a:r>
              <a:rPr lang="en-US" altLang="zh-CN" sz="1100">
                <a:solidFill>
                  <a:schemeClr val="tx2">
                    <a:lumMod val="10000"/>
                  </a:schemeClr>
                </a:solidFill>
              </a:rPr>
              <a:t>《2022</a:t>
            </a:r>
            <a:r>
              <a:rPr lang="zh-CN" altLang="en-US" sz="1100">
                <a:solidFill>
                  <a:schemeClr val="tx2">
                    <a:lumMod val="10000"/>
                  </a:schemeClr>
                </a:solidFill>
              </a:rPr>
              <a:t>年中国家电消费人群洞察</a:t>
            </a:r>
            <a:r>
              <a:rPr lang="en-US" altLang="zh-CN" sz="1100">
                <a:solidFill>
                  <a:schemeClr val="tx2">
                    <a:lumMod val="10000"/>
                  </a:schemeClr>
                </a:solidFill>
              </a:rPr>
              <a:t>》</a:t>
            </a:r>
            <a:r>
              <a:rPr lang="zh-CN" altLang="en-US" sz="1100">
                <a:solidFill>
                  <a:schemeClr val="tx2">
                    <a:lumMod val="10000"/>
                  </a:schemeClr>
                </a:solidFill>
              </a:rPr>
              <a:t>、观研报告网</a:t>
            </a:r>
          </a:p>
        </p:txBody>
      </p:sp>
      <p:graphicFrame>
        <p:nvGraphicFramePr>
          <p:cNvPr id="19" name="图表 18">
            <a:extLst>
              <a:ext uri="{FF2B5EF4-FFF2-40B4-BE49-F238E27FC236}">
                <a16:creationId xmlns:a16="http://schemas.microsoft.com/office/drawing/2014/main" id="{139006CA-5B8A-B46E-FA01-DBFFD093E225}"/>
              </a:ext>
            </a:extLst>
          </p:cNvPr>
          <p:cNvGraphicFramePr/>
          <p:nvPr>
            <p:extLst>
              <p:ext uri="{D42A27DB-BD31-4B8C-83A1-F6EECF244321}">
                <p14:modId xmlns:p14="http://schemas.microsoft.com/office/powerpoint/2010/main" val="701597932"/>
              </p:ext>
            </p:extLst>
          </p:nvPr>
        </p:nvGraphicFramePr>
        <p:xfrm>
          <a:off x="609122" y="1683414"/>
          <a:ext cx="3356512" cy="34019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19">
            <a:extLst>
              <a:ext uri="{FF2B5EF4-FFF2-40B4-BE49-F238E27FC236}">
                <a16:creationId xmlns:a16="http://schemas.microsoft.com/office/drawing/2014/main" id="{2034E0E2-C021-252C-1AED-19333785B13B}"/>
              </a:ext>
            </a:extLst>
          </p:cNvPr>
          <p:cNvGraphicFramePr/>
          <p:nvPr>
            <p:extLst>
              <p:ext uri="{D42A27DB-BD31-4B8C-83A1-F6EECF244321}">
                <p14:modId xmlns:p14="http://schemas.microsoft.com/office/powerpoint/2010/main" val="918881356"/>
              </p:ext>
            </p:extLst>
          </p:nvPr>
        </p:nvGraphicFramePr>
        <p:xfrm>
          <a:off x="3829842" y="1683414"/>
          <a:ext cx="4149625" cy="34865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图表 22">
            <a:extLst>
              <a:ext uri="{FF2B5EF4-FFF2-40B4-BE49-F238E27FC236}">
                <a16:creationId xmlns:a16="http://schemas.microsoft.com/office/drawing/2014/main" id="{F97B3CB9-7FA2-09B8-54F9-737AE9F1D78E}"/>
              </a:ext>
            </a:extLst>
          </p:cNvPr>
          <p:cNvGraphicFramePr/>
          <p:nvPr>
            <p:extLst>
              <p:ext uri="{D42A27DB-BD31-4B8C-83A1-F6EECF244321}">
                <p14:modId xmlns:p14="http://schemas.microsoft.com/office/powerpoint/2010/main" val="2354422714"/>
              </p:ext>
            </p:extLst>
          </p:nvPr>
        </p:nvGraphicFramePr>
        <p:xfrm>
          <a:off x="7565813" y="1683414"/>
          <a:ext cx="4327324" cy="3486573"/>
        </p:xfrm>
        <a:graphic>
          <a:graphicData uri="http://schemas.openxmlformats.org/drawingml/2006/chart">
            <c:chart xmlns:c="http://schemas.openxmlformats.org/drawingml/2006/chart" xmlns:r="http://schemas.openxmlformats.org/officeDocument/2006/relationships" r:id="rId5"/>
          </a:graphicData>
        </a:graphic>
      </p:graphicFrame>
      <p:sp>
        <p:nvSpPr>
          <p:cNvPr id="24" name="文本框 23">
            <a:extLst>
              <a:ext uri="{FF2B5EF4-FFF2-40B4-BE49-F238E27FC236}">
                <a16:creationId xmlns:a16="http://schemas.microsoft.com/office/drawing/2014/main" id="{09CF4A88-F3CB-D16D-2655-A3F52B9ED708}"/>
              </a:ext>
            </a:extLst>
          </p:cNvPr>
          <p:cNvSpPr txBox="1"/>
          <p:nvPr/>
        </p:nvSpPr>
        <p:spPr>
          <a:xfrm>
            <a:off x="1387131" y="5440004"/>
            <a:ext cx="1800493" cy="369332"/>
          </a:xfrm>
          <a:prstGeom prst="rect">
            <a:avLst/>
          </a:prstGeom>
          <a:noFill/>
        </p:spPr>
        <p:txBody>
          <a:bodyPr wrap="none" rtlCol="0">
            <a:spAutoFit/>
          </a:bodyPr>
          <a:lstStyle/>
          <a:p>
            <a:r>
              <a:rPr lang="zh-CN" altLang="en-US">
                <a:solidFill>
                  <a:schemeClr val="tx2">
                    <a:lumMod val="10000"/>
                  </a:schemeClr>
                </a:solidFill>
              </a:rPr>
              <a:t>女性略多于男性</a:t>
            </a:r>
          </a:p>
        </p:txBody>
      </p:sp>
      <p:sp>
        <p:nvSpPr>
          <p:cNvPr id="25" name="文本框 24">
            <a:extLst>
              <a:ext uri="{FF2B5EF4-FFF2-40B4-BE49-F238E27FC236}">
                <a16:creationId xmlns:a16="http://schemas.microsoft.com/office/drawing/2014/main" id="{AC693723-2400-79FA-C562-46BD34D63306}"/>
              </a:ext>
            </a:extLst>
          </p:cNvPr>
          <p:cNvSpPr txBox="1"/>
          <p:nvPr/>
        </p:nvSpPr>
        <p:spPr>
          <a:xfrm>
            <a:off x="5261689" y="5363060"/>
            <a:ext cx="1285929" cy="523220"/>
          </a:xfrm>
          <a:prstGeom prst="rect">
            <a:avLst/>
          </a:prstGeom>
          <a:noFill/>
        </p:spPr>
        <p:txBody>
          <a:bodyPr wrap="none" rtlCol="0">
            <a:spAutoFit/>
          </a:bodyPr>
          <a:lstStyle/>
          <a:p>
            <a:r>
              <a:rPr lang="en-US" altLang="zh-CN" sz="2800" b="1">
                <a:solidFill>
                  <a:srgbClr val="02A86E"/>
                </a:solidFill>
                <a:latin typeface="微软雅黑" panose="020B0503020204020204" pitchFamily="34" charset="-122"/>
                <a:ea typeface="微软雅黑" panose="020B0503020204020204" pitchFamily="34" charset="-122"/>
              </a:rPr>
              <a:t>80.6%</a:t>
            </a:r>
            <a:endParaRPr lang="zh-CN" altLang="en-US" sz="2800" b="1">
              <a:solidFill>
                <a:srgbClr val="02A86E"/>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518628B2-17D4-454E-156B-653D9988AC25}"/>
              </a:ext>
            </a:extLst>
          </p:cNvPr>
          <p:cNvSpPr txBox="1"/>
          <p:nvPr/>
        </p:nvSpPr>
        <p:spPr>
          <a:xfrm>
            <a:off x="5360973" y="5842436"/>
            <a:ext cx="1053494" cy="369332"/>
          </a:xfrm>
          <a:prstGeom prst="rect">
            <a:avLst/>
          </a:prstGeom>
          <a:noFill/>
        </p:spPr>
        <p:txBody>
          <a:bodyPr wrap="none" rtlCol="0">
            <a:spAutoFit/>
          </a:bodyPr>
          <a:lstStyle/>
          <a:p>
            <a:r>
              <a:rPr lang="en-US" altLang="zh-CN">
                <a:solidFill>
                  <a:schemeClr val="tx2">
                    <a:lumMod val="10000"/>
                  </a:schemeClr>
                </a:solidFill>
              </a:rPr>
              <a:t>18-34</a:t>
            </a:r>
            <a:r>
              <a:rPr lang="zh-CN" altLang="en-US">
                <a:solidFill>
                  <a:schemeClr val="tx2">
                    <a:lumMod val="10000"/>
                  </a:schemeClr>
                </a:solidFill>
              </a:rPr>
              <a:t>岁</a:t>
            </a:r>
          </a:p>
        </p:txBody>
      </p:sp>
      <p:sp>
        <p:nvSpPr>
          <p:cNvPr id="27" name="文本框 26">
            <a:extLst>
              <a:ext uri="{FF2B5EF4-FFF2-40B4-BE49-F238E27FC236}">
                <a16:creationId xmlns:a16="http://schemas.microsoft.com/office/drawing/2014/main" id="{F58C9185-E4B9-C2E3-6E94-9B7FCDBE7ACB}"/>
              </a:ext>
            </a:extLst>
          </p:cNvPr>
          <p:cNvSpPr txBox="1"/>
          <p:nvPr/>
        </p:nvSpPr>
        <p:spPr>
          <a:xfrm>
            <a:off x="9247795" y="5363060"/>
            <a:ext cx="1285929" cy="523220"/>
          </a:xfrm>
          <a:prstGeom prst="rect">
            <a:avLst/>
          </a:prstGeom>
          <a:noFill/>
        </p:spPr>
        <p:txBody>
          <a:bodyPr wrap="none" rtlCol="0">
            <a:spAutoFit/>
          </a:bodyPr>
          <a:lstStyle/>
          <a:p>
            <a:r>
              <a:rPr lang="en-US" altLang="zh-CN" sz="2800" b="1">
                <a:solidFill>
                  <a:srgbClr val="02A86E"/>
                </a:solidFill>
                <a:latin typeface="微软雅黑" panose="020B0503020204020204" pitchFamily="34" charset="-122"/>
                <a:ea typeface="微软雅黑" panose="020B0503020204020204" pitchFamily="34" charset="-122"/>
              </a:rPr>
              <a:t>84.6%</a:t>
            </a:r>
            <a:endParaRPr lang="zh-CN" altLang="en-US" sz="2800" b="1">
              <a:solidFill>
                <a:srgbClr val="02A86E"/>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A559CB20-F3B2-EDA3-524B-DB9B24E40971}"/>
              </a:ext>
            </a:extLst>
          </p:cNvPr>
          <p:cNvSpPr txBox="1"/>
          <p:nvPr/>
        </p:nvSpPr>
        <p:spPr>
          <a:xfrm>
            <a:off x="9437750" y="5859812"/>
            <a:ext cx="906017" cy="369332"/>
          </a:xfrm>
          <a:prstGeom prst="rect">
            <a:avLst/>
          </a:prstGeom>
          <a:noFill/>
        </p:spPr>
        <p:txBody>
          <a:bodyPr wrap="none" rtlCol="0">
            <a:spAutoFit/>
          </a:bodyPr>
          <a:lstStyle/>
          <a:p>
            <a:r>
              <a:rPr lang="en-US" altLang="zh-CN">
                <a:solidFill>
                  <a:schemeClr val="tx2">
                    <a:lumMod val="10000"/>
                  </a:schemeClr>
                </a:solidFill>
              </a:rPr>
              <a:t>7k</a:t>
            </a:r>
            <a:r>
              <a:rPr lang="zh-CN" altLang="en-US">
                <a:solidFill>
                  <a:schemeClr val="tx2">
                    <a:lumMod val="10000"/>
                  </a:schemeClr>
                </a:solidFill>
              </a:rPr>
              <a:t>以上</a:t>
            </a:r>
          </a:p>
        </p:txBody>
      </p:sp>
      <p:sp>
        <p:nvSpPr>
          <p:cNvPr id="29" name="文本框 28">
            <a:extLst>
              <a:ext uri="{FF2B5EF4-FFF2-40B4-BE49-F238E27FC236}">
                <a16:creationId xmlns:a16="http://schemas.microsoft.com/office/drawing/2014/main" id="{010AF2E6-DFB2-63FF-BA7C-2D7A8456295E}"/>
              </a:ext>
            </a:extLst>
          </p:cNvPr>
          <p:cNvSpPr txBox="1"/>
          <p:nvPr/>
        </p:nvSpPr>
        <p:spPr>
          <a:xfrm>
            <a:off x="2797661" y="1070496"/>
            <a:ext cx="6596678" cy="400110"/>
          </a:xfrm>
          <a:prstGeom prst="rect">
            <a:avLst/>
          </a:prstGeom>
          <a:noFill/>
          <a:ln>
            <a:solidFill>
              <a:schemeClr val="tx2">
                <a:lumMod val="10000"/>
              </a:schemeClr>
            </a:solidFill>
          </a:ln>
        </p:spPr>
        <p:txBody>
          <a:bodyPr wrap="none" rtlCol="0">
            <a:spAutoFit/>
          </a:bodyPr>
          <a:lstStyle/>
          <a:p>
            <a:r>
              <a:rPr lang="zh-CN" altLang="en-US" sz="2000" b="1" dirty="0">
                <a:solidFill>
                  <a:schemeClr val="tx2">
                    <a:lumMod val="10000"/>
                  </a:schemeClr>
                </a:solidFill>
                <a:latin typeface="微软雅黑" panose="020B0503020204020204" pitchFamily="34" charset="-122"/>
                <a:ea typeface="微软雅黑" panose="020B0503020204020204" pitchFamily="34" charset="-122"/>
              </a:rPr>
              <a:t>年轻</a:t>
            </a:r>
            <a:r>
              <a:rPr lang="zh-CN" altLang="en-US" sz="2000">
                <a:solidFill>
                  <a:schemeClr val="tx2">
                    <a:lumMod val="10000"/>
                  </a:schemeClr>
                </a:solidFill>
              </a:rPr>
              <a:t>且</a:t>
            </a:r>
            <a:r>
              <a:rPr lang="zh-CN" altLang="en-US" sz="2000" b="1" dirty="0">
                <a:solidFill>
                  <a:schemeClr val="tx2">
                    <a:lumMod val="10000"/>
                  </a:schemeClr>
                </a:solidFill>
                <a:latin typeface="微软雅黑" panose="020B0503020204020204" pitchFamily="34" charset="-122"/>
                <a:ea typeface="微软雅黑" panose="020B0503020204020204" pitchFamily="34" charset="-122"/>
              </a:rPr>
              <a:t>可支配收入高</a:t>
            </a:r>
            <a:r>
              <a:rPr lang="zh-CN" altLang="en-US" sz="2000">
                <a:solidFill>
                  <a:schemeClr val="tx2">
                    <a:lumMod val="10000"/>
                  </a:schemeClr>
                </a:solidFill>
              </a:rPr>
              <a:t>的消费者在家电消费市场更有消费力</a:t>
            </a:r>
          </a:p>
        </p:txBody>
      </p:sp>
      <p:pic>
        <p:nvPicPr>
          <p:cNvPr id="30" name="图片 29">
            <a:extLst>
              <a:ext uri="{FF2B5EF4-FFF2-40B4-BE49-F238E27FC236}">
                <a16:creationId xmlns:a16="http://schemas.microsoft.com/office/drawing/2014/main" id="{DE9154BF-12F9-2905-1EA1-32FA92BE3B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14083085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D8BCC-10B8-58DD-1FB1-A4BDA6774195}"/>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033E4B87-856F-4366-BC16-050B48499C3C}"/>
              </a:ext>
            </a:extLst>
          </p:cNvPr>
          <p:cNvSpPr txBox="1">
            <a:spLocks/>
          </p:cNvSpPr>
          <p:nvPr/>
        </p:nvSpPr>
        <p:spPr>
          <a:xfrm>
            <a:off x="609122" y="346218"/>
            <a:ext cx="4526052" cy="5355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市场调查</a:t>
            </a:r>
            <a:r>
              <a:rPr lang="en-US" altLang="zh-CN"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用户人群</a:t>
            </a:r>
          </a:p>
        </p:txBody>
      </p:sp>
      <p:sp>
        <p:nvSpPr>
          <p:cNvPr id="9" name="文本框 8">
            <a:extLst>
              <a:ext uri="{FF2B5EF4-FFF2-40B4-BE49-F238E27FC236}">
                <a16:creationId xmlns:a16="http://schemas.microsoft.com/office/drawing/2014/main" id="{5953F31C-DF90-1982-681B-D14D54E2E4F6}"/>
              </a:ext>
            </a:extLst>
          </p:cNvPr>
          <p:cNvSpPr txBox="1"/>
          <p:nvPr/>
        </p:nvSpPr>
        <p:spPr>
          <a:xfrm>
            <a:off x="8775865" y="6390096"/>
            <a:ext cx="3342904" cy="261610"/>
          </a:xfrm>
          <a:prstGeom prst="rect">
            <a:avLst/>
          </a:prstGeom>
          <a:noFill/>
        </p:spPr>
        <p:txBody>
          <a:bodyPr wrap="square" rtlCol="0">
            <a:spAutoFit/>
          </a:bodyPr>
          <a:lstStyle/>
          <a:p>
            <a:pPr algn="r"/>
            <a:r>
              <a:rPr lang="zh-CN" altLang="en-US" sz="1100">
                <a:solidFill>
                  <a:schemeClr val="tx2">
                    <a:lumMod val="10000"/>
                  </a:schemeClr>
                </a:solidFill>
              </a:rPr>
              <a:t>数据来源：</a:t>
            </a:r>
            <a:r>
              <a:rPr lang="en-US" altLang="zh-CN" sz="1100">
                <a:solidFill>
                  <a:schemeClr val="tx2">
                    <a:lumMod val="10000"/>
                  </a:schemeClr>
                </a:solidFill>
              </a:rPr>
              <a:t>2021</a:t>
            </a:r>
            <a:r>
              <a:rPr lang="zh-CN" altLang="en-US" sz="1100">
                <a:solidFill>
                  <a:schemeClr val="tx2">
                    <a:lumMod val="10000"/>
                  </a:schemeClr>
                </a:solidFill>
              </a:rPr>
              <a:t>中国高净值人群健康家居特别报告</a:t>
            </a:r>
          </a:p>
        </p:txBody>
      </p:sp>
      <p:sp>
        <p:nvSpPr>
          <p:cNvPr id="10" name="文本框 9">
            <a:extLst>
              <a:ext uri="{FF2B5EF4-FFF2-40B4-BE49-F238E27FC236}">
                <a16:creationId xmlns:a16="http://schemas.microsoft.com/office/drawing/2014/main" id="{D777D509-7CC0-E3C9-D131-1B2C6893F72E}"/>
              </a:ext>
            </a:extLst>
          </p:cNvPr>
          <p:cNvSpPr txBox="1"/>
          <p:nvPr/>
        </p:nvSpPr>
        <p:spPr>
          <a:xfrm>
            <a:off x="5943601" y="1737281"/>
            <a:ext cx="5771408" cy="4077142"/>
          </a:xfrm>
          <a:prstGeom prst="rect">
            <a:avLst/>
          </a:prstGeom>
          <a:noFill/>
        </p:spPr>
        <p:txBody>
          <a:bodyPr wrap="square" rtlCol="0">
            <a:spAutoFit/>
          </a:bodyPr>
          <a:lstStyle/>
          <a:p>
            <a:pPr indent="457200">
              <a:lnSpc>
                <a:spcPct val="150000"/>
              </a:lnSpc>
            </a:pPr>
            <a:r>
              <a:rPr lang="zh-CN" altLang="en-US">
                <a:solidFill>
                  <a:schemeClr val="tx2">
                    <a:lumMod val="10000"/>
                  </a:schemeClr>
                </a:solidFill>
              </a:rPr>
              <a:t>胡润百富研究中表示，对比疫情发生前，</a:t>
            </a:r>
            <a:r>
              <a:rPr lang="en-US" altLang="zh-CN">
                <a:solidFill>
                  <a:schemeClr val="tx2">
                    <a:lumMod val="10000"/>
                  </a:schemeClr>
                </a:solidFill>
              </a:rPr>
              <a:t>43% </a:t>
            </a:r>
            <a:r>
              <a:rPr lang="zh-CN" altLang="en-US">
                <a:solidFill>
                  <a:schemeClr val="tx2">
                    <a:lumMod val="10000"/>
                  </a:schemeClr>
                </a:solidFill>
              </a:rPr>
              <a:t>的</a:t>
            </a:r>
            <a:r>
              <a:rPr lang="zh-CN" altLang="en-US" b="1">
                <a:solidFill>
                  <a:schemeClr val="tx2">
                    <a:lumMod val="10000"/>
                  </a:schemeClr>
                </a:solidFill>
                <a:latin typeface="微软雅黑" panose="020B0503020204020204" pitchFamily="34" charset="-122"/>
                <a:ea typeface="微软雅黑" panose="020B0503020204020204" pitchFamily="34" charset="-122"/>
              </a:rPr>
              <a:t>高净值人群</a:t>
            </a:r>
            <a:r>
              <a:rPr lang="zh-CN" altLang="en-US">
                <a:solidFill>
                  <a:schemeClr val="tx2">
                    <a:lumMod val="10000"/>
                  </a:schemeClr>
                </a:solidFill>
              </a:rPr>
              <a:t>明显增加了下厨的次数，人们已经不再将做饭单单视为菜肴的烹饪活动，更多的还成为同家人相处、休闲及服务家人的一种家庭活动。</a:t>
            </a:r>
            <a:endParaRPr lang="en-US" altLang="zh-CN">
              <a:solidFill>
                <a:schemeClr val="tx2">
                  <a:lumMod val="10000"/>
                </a:schemeClr>
              </a:solidFill>
            </a:endParaRPr>
          </a:p>
          <a:p>
            <a:pPr indent="457200">
              <a:lnSpc>
                <a:spcPct val="150000"/>
              </a:lnSpc>
            </a:pPr>
            <a:r>
              <a:rPr lang="zh-CN" altLang="en-US">
                <a:solidFill>
                  <a:schemeClr val="tx2">
                    <a:lumMod val="10000"/>
                  </a:schemeClr>
                </a:solidFill>
              </a:rPr>
              <a:t>在众多厨房问题中，“</a:t>
            </a:r>
            <a:r>
              <a:rPr lang="zh-CN" altLang="en-US" b="1">
                <a:solidFill>
                  <a:schemeClr val="tx2">
                    <a:lumMod val="10000"/>
                  </a:schemeClr>
                </a:solidFill>
                <a:latin typeface="微软雅黑" panose="020B0503020204020204" pitchFamily="34" charset="-122"/>
                <a:ea typeface="微软雅黑" panose="020B0503020204020204" pitchFamily="34" charset="-122"/>
              </a:rPr>
              <a:t>厨余垃圾不能及时处理</a:t>
            </a:r>
            <a:r>
              <a:rPr lang="zh-CN" altLang="en-US">
                <a:solidFill>
                  <a:schemeClr val="tx2">
                    <a:lumMod val="10000"/>
                  </a:schemeClr>
                </a:solidFill>
              </a:rPr>
              <a:t>”的需求占到了</a:t>
            </a:r>
            <a:r>
              <a:rPr lang="en-US" altLang="zh-CN">
                <a:solidFill>
                  <a:schemeClr val="tx2">
                    <a:lumMod val="10000"/>
                  </a:schemeClr>
                </a:solidFill>
              </a:rPr>
              <a:t>21%</a:t>
            </a:r>
            <a:r>
              <a:rPr lang="zh-CN" altLang="en-US">
                <a:solidFill>
                  <a:schemeClr val="tx2">
                    <a:lumMod val="10000"/>
                  </a:schemeClr>
                </a:solidFill>
              </a:rPr>
              <a:t>，占到所有问题的第四名。</a:t>
            </a:r>
          </a:p>
          <a:p>
            <a:pPr indent="457200">
              <a:lnSpc>
                <a:spcPct val="150000"/>
              </a:lnSpc>
            </a:pPr>
            <a:r>
              <a:rPr lang="zh-CN" altLang="en-US">
                <a:solidFill>
                  <a:schemeClr val="tx2">
                    <a:lumMod val="10000"/>
                  </a:schemeClr>
                </a:solidFill>
              </a:rPr>
              <a:t>同时，高净值人群使用</a:t>
            </a:r>
            <a:r>
              <a:rPr lang="zh-CN" altLang="en-US" b="1">
                <a:solidFill>
                  <a:schemeClr val="tx2">
                    <a:lumMod val="10000"/>
                  </a:schemeClr>
                </a:solidFill>
                <a:latin typeface="微软雅黑" panose="020B0503020204020204" pitchFamily="34" charset="-122"/>
                <a:ea typeface="微软雅黑" panose="020B0503020204020204" pitchFamily="34" charset="-122"/>
              </a:rPr>
              <a:t>全屋智能化</a:t>
            </a:r>
            <a:r>
              <a:rPr lang="zh-CN" altLang="en-US">
                <a:solidFill>
                  <a:schemeClr val="tx2">
                    <a:lumMod val="10000"/>
                  </a:schemeClr>
                </a:solidFill>
              </a:rPr>
              <a:t>的比例高达 </a:t>
            </a:r>
            <a:r>
              <a:rPr lang="en-US" altLang="zh-CN">
                <a:solidFill>
                  <a:schemeClr val="tx2">
                    <a:lumMod val="10000"/>
                  </a:schemeClr>
                </a:solidFill>
              </a:rPr>
              <a:t>87%</a:t>
            </a:r>
            <a:r>
              <a:rPr lang="zh-CN" altLang="en-US">
                <a:solidFill>
                  <a:schemeClr val="tx2">
                    <a:lumMod val="10000"/>
                  </a:schemeClr>
                </a:solidFill>
              </a:rPr>
              <a:t>，远远超过普通人群的</a:t>
            </a:r>
            <a:r>
              <a:rPr lang="en-US" altLang="zh-CN">
                <a:solidFill>
                  <a:schemeClr val="tx2">
                    <a:lumMod val="10000"/>
                  </a:schemeClr>
                </a:solidFill>
              </a:rPr>
              <a:t>24%</a:t>
            </a:r>
            <a:r>
              <a:rPr lang="zh-CN" altLang="en-US">
                <a:solidFill>
                  <a:schemeClr val="tx2">
                    <a:lumMod val="10000"/>
                  </a:schemeClr>
                </a:solidFill>
              </a:rPr>
              <a:t>。</a:t>
            </a:r>
            <a:endParaRPr lang="en-US" altLang="zh-CN">
              <a:solidFill>
                <a:schemeClr val="tx2">
                  <a:lumMod val="10000"/>
                </a:schemeClr>
              </a:solidFill>
            </a:endParaRPr>
          </a:p>
          <a:p>
            <a:pPr indent="457200">
              <a:lnSpc>
                <a:spcPct val="150000"/>
              </a:lnSpc>
            </a:pPr>
            <a:endParaRPr lang="en-US" altLang="zh-CN">
              <a:solidFill>
                <a:schemeClr val="tx2">
                  <a:lumMod val="10000"/>
                </a:schemeClr>
              </a:solidFill>
            </a:endParaRPr>
          </a:p>
          <a:p>
            <a:pPr indent="457200">
              <a:lnSpc>
                <a:spcPct val="150000"/>
              </a:lnSpc>
            </a:pPr>
            <a:r>
              <a:rPr lang="zh-CN" altLang="en-US" sz="1200">
                <a:solidFill>
                  <a:schemeClr val="tx2">
                    <a:lumMod val="10000"/>
                  </a:schemeClr>
                </a:solidFill>
              </a:rPr>
              <a:t>注：胡润百富所定义的高端人群，家庭净资产需达到 </a:t>
            </a:r>
            <a:r>
              <a:rPr lang="en-US" altLang="zh-CN" sz="1200">
                <a:solidFill>
                  <a:schemeClr val="tx2">
                    <a:lumMod val="10000"/>
                  </a:schemeClr>
                </a:solidFill>
              </a:rPr>
              <a:t>1000 </a:t>
            </a:r>
            <a:r>
              <a:rPr lang="zh-CN" altLang="en-US" sz="1200">
                <a:solidFill>
                  <a:schemeClr val="tx2">
                    <a:lumMod val="10000"/>
                  </a:schemeClr>
                </a:solidFill>
              </a:rPr>
              <a:t>万元人民币。</a:t>
            </a:r>
          </a:p>
        </p:txBody>
      </p:sp>
      <p:grpSp>
        <p:nvGrpSpPr>
          <p:cNvPr id="16" name="组合 15">
            <a:extLst>
              <a:ext uri="{FF2B5EF4-FFF2-40B4-BE49-F238E27FC236}">
                <a16:creationId xmlns:a16="http://schemas.microsoft.com/office/drawing/2014/main" id="{3DE15A59-2EB3-B107-43E9-95555AD825F3}"/>
              </a:ext>
            </a:extLst>
          </p:cNvPr>
          <p:cNvGrpSpPr/>
          <p:nvPr/>
        </p:nvGrpSpPr>
        <p:grpSpPr>
          <a:xfrm>
            <a:off x="609122" y="1115279"/>
            <a:ext cx="5022157" cy="5321147"/>
            <a:chOff x="609122" y="1115279"/>
            <a:chExt cx="5022157" cy="5321147"/>
          </a:xfrm>
        </p:grpSpPr>
        <p:pic>
          <p:nvPicPr>
            <p:cNvPr id="5" name="图片 4">
              <a:extLst>
                <a:ext uri="{FF2B5EF4-FFF2-40B4-BE49-F238E27FC236}">
                  <a16:creationId xmlns:a16="http://schemas.microsoft.com/office/drawing/2014/main" id="{0CA60E7A-95E2-E496-60B0-20175AE81D35}"/>
                </a:ext>
              </a:extLst>
            </p:cNvPr>
            <p:cNvPicPr>
              <a:picLocks noChangeAspect="1"/>
            </p:cNvPicPr>
            <p:nvPr/>
          </p:nvPicPr>
          <p:blipFill>
            <a:blip r:embed="rId3"/>
            <a:stretch>
              <a:fillRect/>
            </a:stretch>
          </p:blipFill>
          <p:spPr>
            <a:xfrm>
              <a:off x="609122" y="1115279"/>
              <a:ext cx="5022157" cy="5321147"/>
            </a:xfrm>
            <a:prstGeom prst="roundRect">
              <a:avLst>
                <a:gd name="adj" fmla="val 5047"/>
              </a:avLst>
            </a:prstGeom>
            <a:solidFill>
              <a:srgbClr val="FFFFFF">
                <a:shade val="85000"/>
              </a:srgbClr>
            </a:solidFill>
            <a:ln>
              <a:noFill/>
            </a:ln>
            <a:effectLst/>
          </p:spPr>
        </p:pic>
        <p:sp>
          <p:nvSpPr>
            <p:cNvPr id="15" name="矩形 14">
              <a:extLst>
                <a:ext uri="{FF2B5EF4-FFF2-40B4-BE49-F238E27FC236}">
                  <a16:creationId xmlns:a16="http://schemas.microsoft.com/office/drawing/2014/main" id="{20DF2CDD-414A-9F32-A186-5D4AE41BDF38}"/>
                </a:ext>
              </a:extLst>
            </p:cNvPr>
            <p:cNvSpPr/>
            <p:nvPr/>
          </p:nvSpPr>
          <p:spPr>
            <a:xfrm>
              <a:off x="688769" y="5735782"/>
              <a:ext cx="4868883" cy="451262"/>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9F33E713-5165-4625-3073-CFD86FCEDD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1923642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8C9F2-EDED-4001-63B1-6306B01F71A7}"/>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BDA258C2-0063-A98C-B888-C04F3FD26F43}"/>
              </a:ext>
            </a:extLst>
          </p:cNvPr>
          <p:cNvSpPr txBox="1">
            <a:spLocks/>
          </p:cNvSpPr>
          <p:nvPr/>
        </p:nvSpPr>
        <p:spPr>
          <a:xfrm>
            <a:off x="609121" y="346218"/>
            <a:ext cx="4060193" cy="5355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市场调查</a:t>
            </a:r>
            <a:r>
              <a:rPr lang="en-US" altLang="zh-CN"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用户人群</a:t>
            </a:r>
          </a:p>
        </p:txBody>
      </p:sp>
      <p:sp>
        <p:nvSpPr>
          <p:cNvPr id="7" name="文本框 6">
            <a:extLst>
              <a:ext uri="{FF2B5EF4-FFF2-40B4-BE49-F238E27FC236}">
                <a16:creationId xmlns:a16="http://schemas.microsoft.com/office/drawing/2014/main" id="{46E69DDC-637D-5F68-E179-99DCD0B64C2B}"/>
              </a:ext>
            </a:extLst>
          </p:cNvPr>
          <p:cNvSpPr txBox="1"/>
          <p:nvPr/>
        </p:nvSpPr>
        <p:spPr>
          <a:xfrm>
            <a:off x="6380268" y="2611357"/>
            <a:ext cx="4289712" cy="2122312"/>
          </a:xfrm>
          <a:prstGeom prst="rect">
            <a:avLst/>
          </a:prstGeom>
          <a:noFill/>
        </p:spPr>
        <p:txBody>
          <a:bodyPr wrap="square">
            <a:spAutoFit/>
          </a:bodyPr>
          <a:lstStyle/>
          <a:p>
            <a:pPr indent="457200" algn="just">
              <a:lnSpc>
                <a:spcPct val="150000"/>
              </a:lnSpc>
            </a:pPr>
            <a:r>
              <a:rPr lang="zh-CN" altLang="en-US">
                <a:solidFill>
                  <a:schemeClr val="tx2">
                    <a:lumMod val="10000"/>
                  </a:schemeClr>
                </a:solidFill>
              </a:rPr>
              <a:t>面向</a:t>
            </a:r>
            <a:r>
              <a:rPr lang="zh-CN" altLang="en-US" b="1">
                <a:solidFill>
                  <a:schemeClr val="tx2">
                    <a:lumMod val="10000"/>
                  </a:schemeClr>
                </a:solidFill>
                <a:latin typeface="微软雅黑" panose="020B0503020204020204" pitchFamily="34" charset="-122"/>
                <a:ea typeface="微软雅黑" panose="020B0503020204020204" pitchFamily="34" charset="-122"/>
              </a:rPr>
              <a:t>高频次烹饪</a:t>
            </a:r>
            <a:r>
              <a:rPr lang="zh-CN" altLang="en-US">
                <a:solidFill>
                  <a:schemeClr val="tx2">
                    <a:lumMod val="10000"/>
                  </a:schemeClr>
                </a:solidFill>
              </a:rPr>
              <a:t>、对智能家居产品有较高接受度且</a:t>
            </a:r>
            <a:r>
              <a:rPr lang="zh-CN" altLang="en-US" b="1">
                <a:solidFill>
                  <a:schemeClr val="tx2">
                    <a:lumMod val="10000"/>
                  </a:schemeClr>
                </a:solidFill>
                <a:latin typeface="微软雅黑" panose="020B0503020204020204" pitchFamily="34" charset="-122"/>
                <a:ea typeface="微软雅黑" panose="020B0503020204020204" pitchFamily="34" charset="-122"/>
              </a:rPr>
              <a:t>收入水平较高</a:t>
            </a:r>
            <a:r>
              <a:rPr lang="zh-CN" altLang="en-US">
                <a:solidFill>
                  <a:schemeClr val="tx2">
                    <a:lumMod val="10000"/>
                  </a:schemeClr>
                </a:solidFill>
              </a:rPr>
              <a:t>的家庭或个人用户。这类人群</a:t>
            </a:r>
            <a:r>
              <a:rPr lang="zh-CN" altLang="en-US" b="1">
                <a:solidFill>
                  <a:schemeClr val="tx2">
                    <a:lumMod val="10000"/>
                  </a:schemeClr>
                </a:solidFill>
                <a:latin typeface="微软雅黑" panose="020B0503020204020204" pitchFamily="34" charset="-122"/>
                <a:ea typeface="微软雅黑" panose="020B0503020204020204" pitchFamily="34" charset="-122"/>
              </a:rPr>
              <a:t>注重厨房环境的卫生</a:t>
            </a:r>
            <a:r>
              <a:rPr lang="zh-CN" altLang="en-US">
                <a:solidFill>
                  <a:schemeClr val="tx2">
                    <a:lumMod val="10000"/>
                  </a:schemeClr>
                </a:solidFill>
              </a:rPr>
              <a:t>与便捷性，愿意为</a:t>
            </a:r>
            <a:r>
              <a:rPr lang="zh-CN" altLang="en-US" b="1">
                <a:solidFill>
                  <a:schemeClr val="tx2">
                    <a:lumMod val="10000"/>
                  </a:schemeClr>
                </a:solidFill>
                <a:latin typeface="微软雅黑" panose="020B0503020204020204" pitchFamily="34" charset="-122"/>
                <a:ea typeface="微软雅黑" panose="020B0503020204020204" pitchFamily="34" charset="-122"/>
              </a:rPr>
              <a:t>提高生活品质</a:t>
            </a:r>
            <a:r>
              <a:rPr lang="zh-CN" altLang="en-US">
                <a:solidFill>
                  <a:schemeClr val="tx2">
                    <a:lumMod val="10000"/>
                  </a:schemeClr>
                </a:solidFill>
              </a:rPr>
              <a:t>、节省时间和提升智能化体验而付费。</a:t>
            </a:r>
          </a:p>
        </p:txBody>
      </p:sp>
      <p:pic>
        <p:nvPicPr>
          <p:cNvPr id="12" name="图片 11">
            <a:extLst>
              <a:ext uri="{FF2B5EF4-FFF2-40B4-BE49-F238E27FC236}">
                <a16:creationId xmlns:a16="http://schemas.microsoft.com/office/drawing/2014/main" id="{037EF522-88F1-8F58-90DA-A55D0AFFE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503" y="1904118"/>
            <a:ext cx="4060194" cy="3536790"/>
          </a:xfrm>
          <a:prstGeom prst="roundRect">
            <a:avLst>
              <a:gd name="adj" fmla="val 4435"/>
            </a:avLst>
          </a:prstGeom>
        </p:spPr>
      </p:pic>
      <p:pic>
        <p:nvPicPr>
          <p:cNvPr id="2" name="图片 1">
            <a:extLst>
              <a:ext uri="{FF2B5EF4-FFF2-40B4-BE49-F238E27FC236}">
                <a16:creationId xmlns:a16="http://schemas.microsoft.com/office/drawing/2014/main" id="{A236B4FE-C073-3FCF-2ACC-9B05141DCD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1945369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0E59D-C4B5-17ED-F1AF-C8FEC261CC5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09A4795-CAA6-09DA-6FB7-99BD5B33B92B}"/>
              </a:ext>
            </a:extLst>
          </p:cNvPr>
          <p:cNvSpPr txBox="1"/>
          <p:nvPr/>
        </p:nvSpPr>
        <p:spPr>
          <a:xfrm>
            <a:off x="3336265" y="1995024"/>
            <a:ext cx="5519460" cy="2959977"/>
          </a:xfrm>
          <a:prstGeom prst="rect">
            <a:avLst/>
          </a:prstGeom>
          <a:noFill/>
        </p:spPr>
        <p:txBody>
          <a:bodyPr wrap="none" rtlCol="0">
            <a:spAutoFit/>
          </a:bodyPr>
          <a:lstStyle/>
          <a:p>
            <a:pPr algn="ctr">
              <a:lnSpc>
                <a:spcPct val="150000"/>
              </a:lnSpc>
            </a:pPr>
            <a:r>
              <a:rPr lang="zh-CN" altLang="en-US" sz="3200" b="1" dirty="0">
                <a:solidFill>
                  <a:schemeClr val="tx2">
                    <a:lumMod val="10000"/>
                  </a:schemeClr>
                </a:solidFill>
                <a:latin typeface="微软雅黑" panose="020B0503020204020204" pitchFamily="34" charset="-122"/>
                <a:ea typeface="微软雅黑" panose="020B0503020204020204" pitchFamily="34" charset="-122"/>
              </a:rPr>
              <a:t>如何提升高频次烹饪人群</a:t>
            </a:r>
            <a:endParaRPr lang="en-US" altLang="zh-CN" sz="3200" b="1" dirty="0">
              <a:solidFill>
                <a:schemeClr val="tx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3200" b="1" dirty="0">
                <a:solidFill>
                  <a:schemeClr val="tx2">
                    <a:lumMod val="10000"/>
                  </a:schemeClr>
                </a:solidFill>
                <a:latin typeface="微软雅黑" panose="020B0503020204020204" pitchFamily="34" charset="-122"/>
                <a:ea typeface="微软雅黑" panose="020B0503020204020204" pitchFamily="34" charset="-122"/>
              </a:rPr>
              <a:t>处理厨余垃圾的体验</a:t>
            </a:r>
            <a:endParaRPr lang="en-US" altLang="zh-CN" sz="3200" b="1" dirty="0">
              <a:solidFill>
                <a:schemeClr val="tx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3200" b="1" dirty="0">
                <a:solidFill>
                  <a:schemeClr val="tx2">
                    <a:lumMod val="10000"/>
                  </a:schemeClr>
                </a:solidFill>
                <a:latin typeface="微软雅黑" panose="020B0503020204020204" pitchFamily="34" charset="-122"/>
                <a:ea typeface="微软雅黑" panose="020B0503020204020204" pitchFamily="34" charset="-122"/>
              </a:rPr>
              <a:t>减少倾倒频率</a:t>
            </a:r>
            <a:endParaRPr lang="en-US" altLang="zh-CN" sz="3200" b="1" dirty="0">
              <a:solidFill>
                <a:schemeClr val="tx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3200" b="1" dirty="0">
                <a:solidFill>
                  <a:schemeClr val="tx2">
                    <a:lumMod val="10000"/>
                  </a:schemeClr>
                </a:solidFill>
                <a:latin typeface="微软雅黑" panose="020B0503020204020204" pitchFamily="34" charset="-122"/>
                <a:ea typeface="微软雅黑" panose="020B0503020204020204" pitchFamily="34" charset="-122"/>
              </a:rPr>
              <a:t>同时保持厨房环境清新无异味</a:t>
            </a:r>
            <a:endParaRPr lang="en-US" altLang="zh-CN" sz="3200" b="1" dirty="0">
              <a:solidFill>
                <a:schemeClr val="tx2">
                  <a:lumMod val="10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204B4FB-0734-DCE9-BC2A-E70B2AE68ACB}"/>
              </a:ext>
            </a:extLst>
          </p:cNvPr>
          <p:cNvSpPr txBox="1"/>
          <p:nvPr/>
        </p:nvSpPr>
        <p:spPr>
          <a:xfrm>
            <a:off x="5103576" y="1164027"/>
            <a:ext cx="1984839" cy="830997"/>
          </a:xfrm>
          <a:prstGeom prst="rect">
            <a:avLst/>
          </a:prstGeom>
          <a:noFill/>
        </p:spPr>
        <p:txBody>
          <a:bodyPr wrap="none" rtlCol="0">
            <a:spAutoFit/>
          </a:bodyPr>
          <a:lstStyle/>
          <a:p>
            <a:r>
              <a:rPr lang="en-US" altLang="zh-CN" sz="4800" b="1">
                <a:solidFill>
                  <a:srgbClr val="02A86E"/>
                </a:solidFill>
              </a:rPr>
              <a:t>HMW</a:t>
            </a:r>
            <a:endParaRPr lang="zh-CN" altLang="en-US" sz="4800" b="1">
              <a:solidFill>
                <a:srgbClr val="02A86E"/>
              </a:solidFill>
            </a:endParaRPr>
          </a:p>
        </p:txBody>
      </p:sp>
      <p:pic>
        <p:nvPicPr>
          <p:cNvPr id="3" name="图片 2">
            <a:extLst>
              <a:ext uri="{FF2B5EF4-FFF2-40B4-BE49-F238E27FC236}">
                <a16:creationId xmlns:a16="http://schemas.microsoft.com/office/drawing/2014/main" id="{22ED8DC5-9B7B-E626-5C32-D190FB0754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1816293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C0950-B64B-E4E5-0FC9-7458DA247232}"/>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44C7884F-6B28-8AEE-9C59-50FEF5353D8C}"/>
              </a:ext>
            </a:extLst>
          </p:cNvPr>
          <p:cNvSpPr txBox="1">
            <a:spLocks/>
          </p:cNvSpPr>
          <p:nvPr/>
        </p:nvSpPr>
        <p:spPr>
          <a:xfrm>
            <a:off x="609122" y="346218"/>
            <a:ext cx="4380716" cy="5355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市场调查</a:t>
            </a:r>
            <a:r>
              <a:rPr lang="en-US" altLang="zh-CN"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竞品分析</a:t>
            </a:r>
          </a:p>
        </p:txBody>
      </p:sp>
      <p:pic>
        <p:nvPicPr>
          <p:cNvPr id="2" name="图片 1">
            <a:extLst>
              <a:ext uri="{FF2B5EF4-FFF2-40B4-BE49-F238E27FC236}">
                <a16:creationId xmlns:a16="http://schemas.microsoft.com/office/drawing/2014/main" id="{E88FD764-4F0F-C525-EC38-4242F14E3E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grpSp>
        <p:nvGrpSpPr>
          <p:cNvPr id="26" name="组合 25">
            <a:extLst>
              <a:ext uri="{FF2B5EF4-FFF2-40B4-BE49-F238E27FC236}">
                <a16:creationId xmlns:a16="http://schemas.microsoft.com/office/drawing/2014/main" id="{D212B6C0-E582-2E42-417C-0DB085ABFAA2}"/>
              </a:ext>
            </a:extLst>
          </p:cNvPr>
          <p:cNvGrpSpPr/>
          <p:nvPr/>
        </p:nvGrpSpPr>
        <p:grpSpPr>
          <a:xfrm>
            <a:off x="913922" y="1201316"/>
            <a:ext cx="2387076" cy="5002749"/>
            <a:chOff x="913922" y="1331974"/>
            <a:chExt cx="2115247" cy="4534540"/>
          </a:xfrm>
        </p:grpSpPr>
        <p:sp>
          <p:nvSpPr>
            <p:cNvPr id="17" name="矩形: 圆角 16">
              <a:extLst>
                <a:ext uri="{FF2B5EF4-FFF2-40B4-BE49-F238E27FC236}">
                  <a16:creationId xmlns:a16="http://schemas.microsoft.com/office/drawing/2014/main" id="{5FF03196-EF72-109F-3D8C-D23FC8C590F1}"/>
                </a:ext>
              </a:extLst>
            </p:cNvPr>
            <p:cNvSpPr/>
            <p:nvPr/>
          </p:nvSpPr>
          <p:spPr>
            <a:xfrm>
              <a:off x="939112" y="1331974"/>
              <a:ext cx="2090057" cy="4534540"/>
            </a:xfrm>
            <a:prstGeom prst="roundRect">
              <a:avLst/>
            </a:prstGeom>
            <a:solidFill>
              <a:srgbClr val="CF0F1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10000"/>
                  </a:schemeClr>
                </a:solidFill>
              </a:endParaRPr>
            </a:p>
          </p:txBody>
        </p:sp>
        <p:grpSp>
          <p:nvGrpSpPr>
            <p:cNvPr id="2069" name="组合 2068">
              <a:extLst>
                <a:ext uri="{FF2B5EF4-FFF2-40B4-BE49-F238E27FC236}">
                  <a16:creationId xmlns:a16="http://schemas.microsoft.com/office/drawing/2014/main" id="{D1C54B19-6AA3-C5E2-07D1-92036715D44F}"/>
                </a:ext>
              </a:extLst>
            </p:cNvPr>
            <p:cNvGrpSpPr/>
            <p:nvPr/>
          </p:nvGrpSpPr>
          <p:grpSpPr>
            <a:xfrm>
              <a:off x="913922" y="1795627"/>
              <a:ext cx="2090057" cy="1633373"/>
              <a:chOff x="4588622" y="807522"/>
              <a:chExt cx="2090057" cy="1633373"/>
            </a:xfrm>
          </p:grpSpPr>
          <p:sp>
            <p:nvSpPr>
              <p:cNvPr id="28" name="矩形: 圆角 27">
                <a:extLst>
                  <a:ext uri="{FF2B5EF4-FFF2-40B4-BE49-F238E27FC236}">
                    <a16:creationId xmlns:a16="http://schemas.microsoft.com/office/drawing/2014/main" id="{DCF8F281-9061-8F77-5004-F2DEF48D0A55}"/>
                  </a:ext>
                </a:extLst>
              </p:cNvPr>
              <p:cNvSpPr/>
              <p:nvPr/>
            </p:nvSpPr>
            <p:spPr>
              <a:xfrm>
                <a:off x="5039885" y="807522"/>
                <a:ext cx="1187532" cy="1169720"/>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8EA62256-5360-E5A1-424B-3DCEB86295B5}"/>
                  </a:ext>
                </a:extLst>
              </p:cNvPr>
              <p:cNvSpPr txBox="1"/>
              <p:nvPr/>
            </p:nvSpPr>
            <p:spPr>
              <a:xfrm>
                <a:off x="4588622" y="2071563"/>
                <a:ext cx="2090057" cy="369332"/>
              </a:xfrm>
              <a:prstGeom prst="rect">
                <a:avLst/>
              </a:prstGeom>
              <a:noFill/>
            </p:spPr>
            <p:txBody>
              <a:bodyPr wrap="square" rtlCol="0">
                <a:spAutoFit/>
              </a:bodyPr>
              <a:lstStyle/>
              <a:p>
                <a:pPr algn="ctr"/>
                <a:r>
                  <a:rPr lang="zh-CN" altLang="en-US" b="1">
                    <a:solidFill>
                      <a:schemeClr val="tx2">
                        <a:lumMod val="10000"/>
                      </a:schemeClr>
                    </a:solidFill>
                    <a:latin typeface="微软雅黑" panose="020B0503020204020204" pitchFamily="34" charset="-122"/>
                    <a:ea typeface="微软雅黑" panose="020B0503020204020204" pitchFamily="34" charset="-122"/>
                  </a:rPr>
                  <a:t>垃圾处理器</a:t>
                </a:r>
              </a:p>
            </p:txBody>
          </p:sp>
        </p:grpSp>
        <p:sp>
          <p:nvSpPr>
            <p:cNvPr id="14" name="文本框 13">
              <a:extLst>
                <a:ext uri="{FF2B5EF4-FFF2-40B4-BE49-F238E27FC236}">
                  <a16:creationId xmlns:a16="http://schemas.microsoft.com/office/drawing/2014/main" id="{228CFD77-9549-645F-D24D-C543F4D35376}"/>
                </a:ext>
              </a:extLst>
            </p:cNvPr>
            <p:cNvSpPr txBox="1"/>
            <p:nvPr/>
          </p:nvSpPr>
          <p:spPr>
            <a:xfrm>
              <a:off x="1409601" y="1394419"/>
              <a:ext cx="1098697" cy="334766"/>
            </a:xfrm>
            <a:prstGeom prst="rect">
              <a:avLst/>
            </a:prstGeom>
            <a:noFill/>
          </p:spPr>
          <p:txBody>
            <a:bodyPr wrap="square" rtlCol="0">
              <a:spAutoFit/>
            </a:bodyPr>
            <a:lstStyle/>
            <a:p>
              <a:pPr algn="ctr"/>
              <a:r>
                <a:rPr lang="zh-CN" altLang="en-US" b="1" dirty="0">
                  <a:solidFill>
                    <a:schemeClr val="tx2">
                      <a:lumMod val="10000"/>
                    </a:schemeClr>
                  </a:solidFill>
                  <a:latin typeface="微软雅黑" panose="020B0503020204020204" pitchFamily="34" charset="-122"/>
                  <a:ea typeface="微软雅黑" panose="020B0503020204020204" pitchFamily="34" charset="-122"/>
                </a:rPr>
                <a:t>直接竞品</a:t>
              </a:r>
            </a:p>
          </p:txBody>
        </p:sp>
        <p:sp>
          <p:nvSpPr>
            <p:cNvPr id="18" name="文本框 17">
              <a:extLst>
                <a:ext uri="{FF2B5EF4-FFF2-40B4-BE49-F238E27FC236}">
                  <a16:creationId xmlns:a16="http://schemas.microsoft.com/office/drawing/2014/main" id="{1F1A0568-400F-E4CF-BD6D-A0F83008618A}"/>
                </a:ext>
              </a:extLst>
            </p:cNvPr>
            <p:cNvSpPr txBox="1"/>
            <p:nvPr/>
          </p:nvSpPr>
          <p:spPr>
            <a:xfrm>
              <a:off x="1170698" y="3429000"/>
              <a:ext cx="1693480" cy="2308324"/>
            </a:xfrm>
            <a:prstGeom prst="rect">
              <a:avLst/>
            </a:prstGeom>
            <a:noFill/>
          </p:spPr>
          <p:txBody>
            <a:bodyPr wrap="square" rtlCol="0">
              <a:spAutoFit/>
            </a:bodyPr>
            <a:lstStyle/>
            <a:p>
              <a:pPr>
                <a:lnSpc>
                  <a:spcPct val="150000"/>
                </a:lnSpc>
              </a:pPr>
              <a:r>
                <a:rPr lang="zh-CN" altLang="en-US" sz="1400" dirty="0">
                  <a:solidFill>
                    <a:schemeClr val="tx2">
                      <a:lumMod val="10000"/>
                    </a:schemeClr>
                  </a:solidFill>
                </a:rPr>
                <a:t>垃圾处理器聚焦于厨房场景，对厨余垃圾进行粉碎后排入下水道，匹配用户处理厨余垃圾的所有需求。</a:t>
              </a:r>
            </a:p>
            <a:p>
              <a:endParaRPr lang="zh-CN" altLang="en-US" dirty="0"/>
            </a:p>
          </p:txBody>
        </p:sp>
      </p:grpSp>
      <p:grpSp>
        <p:nvGrpSpPr>
          <p:cNvPr id="25" name="组合 24">
            <a:extLst>
              <a:ext uri="{FF2B5EF4-FFF2-40B4-BE49-F238E27FC236}">
                <a16:creationId xmlns:a16="http://schemas.microsoft.com/office/drawing/2014/main" id="{0B513745-A893-5DBF-C702-45EBCCB71610}"/>
              </a:ext>
            </a:extLst>
          </p:cNvPr>
          <p:cNvGrpSpPr/>
          <p:nvPr/>
        </p:nvGrpSpPr>
        <p:grpSpPr>
          <a:xfrm>
            <a:off x="3847018" y="1201316"/>
            <a:ext cx="4565680" cy="5002749"/>
            <a:chOff x="4309730" y="1264634"/>
            <a:chExt cx="3626325" cy="4535165"/>
          </a:xfrm>
        </p:grpSpPr>
        <p:sp>
          <p:nvSpPr>
            <p:cNvPr id="19" name="矩形: 圆角 18">
              <a:extLst>
                <a:ext uri="{FF2B5EF4-FFF2-40B4-BE49-F238E27FC236}">
                  <a16:creationId xmlns:a16="http://schemas.microsoft.com/office/drawing/2014/main" id="{ACA84CE9-B539-A15B-930B-92D4875AE298}"/>
                </a:ext>
              </a:extLst>
            </p:cNvPr>
            <p:cNvSpPr/>
            <p:nvPr/>
          </p:nvSpPr>
          <p:spPr>
            <a:xfrm>
              <a:off x="4309730" y="1264634"/>
              <a:ext cx="3515833" cy="4535165"/>
            </a:xfrm>
            <a:custGeom>
              <a:avLst/>
              <a:gdLst>
                <a:gd name="connsiteX0" fmla="*/ 0 w 3515833"/>
                <a:gd name="connsiteY0" fmla="*/ 585984 h 4534540"/>
                <a:gd name="connsiteX1" fmla="*/ 585984 w 3515833"/>
                <a:gd name="connsiteY1" fmla="*/ 0 h 4534540"/>
                <a:gd name="connsiteX2" fmla="*/ 2929849 w 3515833"/>
                <a:gd name="connsiteY2" fmla="*/ 0 h 4534540"/>
                <a:gd name="connsiteX3" fmla="*/ 3515833 w 3515833"/>
                <a:gd name="connsiteY3" fmla="*/ 585984 h 4534540"/>
                <a:gd name="connsiteX4" fmla="*/ 3515833 w 3515833"/>
                <a:gd name="connsiteY4" fmla="*/ 3948556 h 4534540"/>
                <a:gd name="connsiteX5" fmla="*/ 2929849 w 3515833"/>
                <a:gd name="connsiteY5" fmla="*/ 4534540 h 4534540"/>
                <a:gd name="connsiteX6" fmla="*/ 585984 w 3515833"/>
                <a:gd name="connsiteY6" fmla="*/ 4534540 h 4534540"/>
                <a:gd name="connsiteX7" fmla="*/ 0 w 3515833"/>
                <a:gd name="connsiteY7" fmla="*/ 3948556 h 4534540"/>
                <a:gd name="connsiteX8" fmla="*/ 0 w 3515833"/>
                <a:gd name="connsiteY8" fmla="*/ 585984 h 4534540"/>
                <a:gd name="connsiteX0" fmla="*/ 0 w 3515833"/>
                <a:gd name="connsiteY0" fmla="*/ 585984 h 4535165"/>
                <a:gd name="connsiteX1" fmla="*/ 585984 w 3515833"/>
                <a:gd name="connsiteY1" fmla="*/ 0 h 4535165"/>
                <a:gd name="connsiteX2" fmla="*/ 2929849 w 3515833"/>
                <a:gd name="connsiteY2" fmla="*/ 0 h 4535165"/>
                <a:gd name="connsiteX3" fmla="*/ 3515833 w 3515833"/>
                <a:gd name="connsiteY3" fmla="*/ 585984 h 4535165"/>
                <a:gd name="connsiteX4" fmla="*/ 3515833 w 3515833"/>
                <a:gd name="connsiteY4" fmla="*/ 3948556 h 4535165"/>
                <a:gd name="connsiteX5" fmla="*/ 2929849 w 3515833"/>
                <a:gd name="connsiteY5" fmla="*/ 4534540 h 4535165"/>
                <a:gd name="connsiteX6" fmla="*/ 585984 w 3515833"/>
                <a:gd name="connsiteY6" fmla="*/ 4534540 h 4535165"/>
                <a:gd name="connsiteX7" fmla="*/ 0 w 3515833"/>
                <a:gd name="connsiteY7" fmla="*/ 4239179 h 4535165"/>
                <a:gd name="connsiteX8" fmla="*/ 0 w 3515833"/>
                <a:gd name="connsiteY8" fmla="*/ 585984 h 4535165"/>
                <a:gd name="connsiteX0" fmla="*/ 0 w 3515833"/>
                <a:gd name="connsiteY0" fmla="*/ 585984 h 4537261"/>
                <a:gd name="connsiteX1" fmla="*/ 585984 w 3515833"/>
                <a:gd name="connsiteY1" fmla="*/ 0 h 4537261"/>
                <a:gd name="connsiteX2" fmla="*/ 2929849 w 3515833"/>
                <a:gd name="connsiteY2" fmla="*/ 0 h 4537261"/>
                <a:gd name="connsiteX3" fmla="*/ 3515833 w 3515833"/>
                <a:gd name="connsiteY3" fmla="*/ 585984 h 4537261"/>
                <a:gd name="connsiteX4" fmla="*/ 3515833 w 3515833"/>
                <a:gd name="connsiteY4" fmla="*/ 4260445 h 4537261"/>
                <a:gd name="connsiteX5" fmla="*/ 2929849 w 3515833"/>
                <a:gd name="connsiteY5" fmla="*/ 4534540 h 4537261"/>
                <a:gd name="connsiteX6" fmla="*/ 585984 w 3515833"/>
                <a:gd name="connsiteY6" fmla="*/ 4534540 h 4537261"/>
                <a:gd name="connsiteX7" fmla="*/ 0 w 3515833"/>
                <a:gd name="connsiteY7" fmla="*/ 4239179 h 4537261"/>
                <a:gd name="connsiteX8" fmla="*/ 0 w 3515833"/>
                <a:gd name="connsiteY8" fmla="*/ 585984 h 4537261"/>
                <a:gd name="connsiteX0" fmla="*/ 0 w 3515833"/>
                <a:gd name="connsiteY0" fmla="*/ 585984 h 4535165"/>
                <a:gd name="connsiteX1" fmla="*/ 585984 w 3515833"/>
                <a:gd name="connsiteY1" fmla="*/ 0 h 4535165"/>
                <a:gd name="connsiteX2" fmla="*/ 2929849 w 3515833"/>
                <a:gd name="connsiteY2" fmla="*/ 0 h 4535165"/>
                <a:gd name="connsiteX3" fmla="*/ 3515833 w 3515833"/>
                <a:gd name="connsiteY3" fmla="*/ 585984 h 4535165"/>
                <a:gd name="connsiteX4" fmla="*/ 3515833 w 3515833"/>
                <a:gd name="connsiteY4" fmla="*/ 4232092 h 4535165"/>
                <a:gd name="connsiteX5" fmla="*/ 2929849 w 3515833"/>
                <a:gd name="connsiteY5" fmla="*/ 4534540 h 4535165"/>
                <a:gd name="connsiteX6" fmla="*/ 585984 w 3515833"/>
                <a:gd name="connsiteY6" fmla="*/ 4534540 h 4535165"/>
                <a:gd name="connsiteX7" fmla="*/ 0 w 3515833"/>
                <a:gd name="connsiteY7" fmla="*/ 4239179 h 4535165"/>
                <a:gd name="connsiteX8" fmla="*/ 0 w 3515833"/>
                <a:gd name="connsiteY8" fmla="*/ 585984 h 453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5833" h="4535165">
                  <a:moveTo>
                    <a:pt x="0" y="585984"/>
                  </a:moveTo>
                  <a:cubicBezTo>
                    <a:pt x="0" y="262354"/>
                    <a:pt x="262354" y="0"/>
                    <a:pt x="585984" y="0"/>
                  </a:cubicBezTo>
                  <a:lnTo>
                    <a:pt x="2929849" y="0"/>
                  </a:lnTo>
                  <a:cubicBezTo>
                    <a:pt x="3253479" y="0"/>
                    <a:pt x="3515833" y="262354"/>
                    <a:pt x="3515833" y="585984"/>
                  </a:cubicBezTo>
                  <a:lnTo>
                    <a:pt x="3515833" y="4232092"/>
                  </a:lnTo>
                  <a:cubicBezTo>
                    <a:pt x="3515833" y="4555722"/>
                    <a:pt x="3253479" y="4534540"/>
                    <a:pt x="2929849" y="4534540"/>
                  </a:cubicBezTo>
                  <a:lnTo>
                    <a:pt x="585984" y="4534540"/>
                  </a:lnTo>
                  <a:cubicBezTo>
                    <a:pt x="262354" y="4534540"/>
                    <a:pt x="0" y="4562809"/>
                    <a:pt x="0" y="4239179"/>
                  </a:cubicBezTo>
                  <a:lnTo>
                    <a:pt x="0" y="585984"/>
                  </a:lnTo>
                  <a:close/>
                </a:path>
              </a:pathLst>
            </a:custGeom>
            <a:solidFill>
              <a:srgbClr val="CF0F1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10000"/>
                  </a:schemeClr>
                </a:solidFill>
              </a:endParaRPr>
            </a:p>
          </p:txBody>
        </p:sp>
        <p:grpSp>
          <p:nvGrpSpPr>
            <p:cNvPr id="12" name="组合 11">
              <a:extLst>
                <a:ext uri="{FF2B5EF4-FFF2-40B4-BE49-F238E27FC236}">
                  <a16:creationId xmlns:a16="http://schemas.microsoft.com/office/drawing/2014/main" id="{CE340025-D01E-8BA4-C14F-952AFD55EA74}"/>
                </a:ext>
              </a:extLst>
            </p:cNvPr>
            <p:cNvGrpSpPr/>
            <p:nvPr/>
          </p:nvGrpSpPr>
          <p:grpSpPr>
            <a:xfrm>
              <a:off x="4707207" y="1795627"/>
              <a:ext cx="3228848" cy="1633373"/>
              <a:chOff x="4707207" y="2739904"/>
              <a:chExt cx="3228848" cy="1633373"/>
            </a:xfrm>
          </p:grpSpPr>
          <p:sp>
            <p:nvSpPr>
              <p:cNvPr id="3" name="矩形: 圆角 2">
                <a:extLst>
                  <a:ext uri="{FF2B5EF4-FFF2-40B4-BE49-F238E27FC236}">
                    <a16:creationId xmlns:a16="http://schemas.microsoft.com/office/drawing/2014/main" id="{1D202BD2-9F16-E4C4-3C19-F98CCF989CC2}"/>
                  </a:ext>
                </a:extLst>
              </p:cNvPr>
              <p:cNvSpPr/>
              <p:nvPr/>
            </p:nvSpPr>
            <p:spPr>
              <a:xfrm>
                <a:off x="4707207" y="2739904"/>
                <a:ext cx="1187532" cy="1169720"/>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7C8FE357-8ADB-F7D2-A34E-F15A01AC42CF}"/>
                  </a:ext>
                </a:extLst>
              </p:cNvPr>
              <p:cNvSpPr/>
              <p:nvPr/>
            </p:nvSpPr>
            <p:spPr>
              <a:xfrm>
                <a:off x="6297261" y="2739904"/>
                <a:ext cx="1187532" cy="1169720"/>
              </a:xfrm>
              <a:prstGeom prst="roundRect">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227F558-67EB-C08B-554F-2B806BF87CC4}"/>
                  </a:ext>
                </a:extLst>
              </p:cNvPr>
              <p:cNvSpPr txBox="1"/>
              <p:nvPr/>
            </p:nvSpPr>
            <p:spPr>
              <a:xfrm>
                <a:off x="4707207" y="4003945"/>
                <a:ext cx="1187532" cy="334812"/>
              </a:xfrm>
              <a:prstGeom prst="rect">
                <a:avLst/>
              </a:prstGeom>
              <a:noFill/>
            </p:spPr>
            <p:txBody>
              <a:bodyPr wrap="square" rtlCol="0">
                <a:spAutoFit/>
              </a:bodyPr>
              <a:lstStyle/>
              <a:p>
                <a:pPr algn="ctr"/>
                <a:r>
                  <a:rPr lang="zh-CN" altLang="en-US" b="1" dirty="0">
                    <a:solidFill>
                      <a:schemeClr val="tx2">
                        <a:lumMod val="10000"/>
                      </a:schemeClr>
                    </a:solidFill>
                    <a:latin typeface="微软雅黑" panose="020B0503020204020204" pitchFamily="34" charset="-122"/>
                    <a:ea typeface="微软雅黑" panose="020B0503020204020204" pitchFamily="34" charset="-122"/>
                  </a:rPr>
                  <a:t>堆肥机</a:t>
                </a:r>
              </a:p>
            </p:txBody>
          </p:sp>
          <p:sp>
            <p:nvSpPr>
              <p:cNvPr id="9" name="文本框 8">
                <a:extLst>
                  <a:ext uri="{FF2B5EF4-FFF2-40B4-BE49-F238E27FC236}">
                    <a16:creationId xmlns:a16="http://schemas.microsoft.com/office/drawing/2014/main" id="{2C7DC7D8-4304-1426-6364-D3B0D529475E}"/>
                  </a:ext>
                </a:extLst>
              </p:cNvPr>
              <p:cNvSpPr txBox="1"/>
              <p:nvPr/>
            </p:nvSpPr>
            <p:spPr>
              <a:xfrm>
                <a:off x="5845998" y="4003945"/>
                <a:ext cx="2090057" cy="369332"/>
              </a:xfrm>
              <a:prstGeom prst="rect">
                <a:avLst/>
              </a:prstGeom>
              <a:noFill/>
            </p:spPr>
            <p:txBody>
              <a:bodyPr wrap="square" rtlCol="0">
                <a:spAutoFit/>
              </a:bodyPr>
              <a:lstStyle/>
              <a:p>
                <a:pPr algn="ctr"/>
                <a:r>
                  <a:rPr lang="zh-CN" altLang="en-US" b="1" dirty="0">
                    <a:solidFill>
                      <a:schemeClr val="tx2">
                        <a:lumMod val="10000"/>
                      </a:schemeClr>
                    </a:solidFill>
                    <a:latin typeface="微软雅黑" panose="020B0503020204020204" pitchFamily="34" charset="-122"/>
                    <a:ea typeface="微软雅黑" panose="020B0503020204020204" pitchFamily="34" charset="-122"/>
                  </a:rPr>
                  <a:t>垃圾压实机</a:t>
                </a:r>
              </a:p>
            </p:txBody>
          </p:sp>
        </p:grpSp>
        <p:sp>
          <p:nvSpPr>
            <p:cNvPr id="15" name="文本框 14">
              <a:extLst>
                <a:ext uri="{FF2B5EF4-FFF2-40B4-BE49-F238E27FC236}">
                  <a16:creationId xmlns:a16="http://schemas.microsoft.com/office/drawing/2014/main" id="{0CD1A86E-AB5C-1CAC-4742-0B2B8C909BF9}"/>
                </a:ext>
              </a:extLst>
            </p:cNvPr>
            <p:cNvSpPr txBox="1"/>
            <p:nvPr/>
          </p:nvSpPr>
          <p:spPr>
            <a:xfrm>
              <a:off x="5546651" y="1331974"/>
              <a:ext cx="1098697" cy="334812"/>
            </a:xfrm>
            <a:prstGeom prst="rect">
              <a:avLst/>
            </a:prstGeom>
            <a:noFill/>
          </p:spPr>
          <p:txBody>
            <a:bodyPr wrap="square" rtlCol="0">
              <a:spAutoFit/>
            </a:bodyPr>
            <a:lstStyle/>
            <a:p>
              <a:pPr algn="ctr"/>
              <a:r>
                <a:rPr lang="zh-CN" altLang="en-US" b="1" dirty="0">
                  <a:solidFill>
                    <a:schemeClr val="tx2">
                      <a:lumMod val="10000"/>
                    </a:schemeClr>
                  </a:solidFill>
                  <a:latin typeface="微软雅黑" panose="020B0503020204020204" pitchFamily="34" charset="-122"/>
                  <a:ea typeface="微软雅黑" panose="020B0503020204020204" pitchFamily="34" charset="-122"/>
                </a:rPr>
                <a:t>间接竞品</a:t>
              </a:r>
            </a:p>
          </p:txBody>
        </p:sp>
        <p:sp>
          <p:nvSpPr>
            <p:cNvPr id="20" name="文本框 19">
              <a:extLst>
                <a:ext uri="{FF2B5EF4-FFF2-40B4-BE49-F238E27FC236}">
                  <a16:creationId xmlns:a16="http://schemas.microsoft.com/office/drawing/2014/main" id="{A7A2D998-D24B-4880-2C02-8AAD597FA14D}"/>
                </a:ext>
              </a:extLst>
            </p:cNvPr>
            <p:cNvSpPr txBox="1"/>
            <p:nvPr/>
          </p:nvSpPr>
          <p:spPr>
            <a:xfrm>
              <a:off x="4616208" y="3429000"/>
              <a:ext cx="1433299" cy="2092575"/>
            </a:xfrm>
            <a:prstGeom prst="rect">
              <a:avLst/>
            </a:prstGeom>
            <a:noFill/>
          </p:spPr>
          <p:txBody>
            <a:bodyPr wrap="square" rtlCol="0">
              <a:spAutoFit/>
            </a:bodyPr>
            <a:lstStyle/>
            <a:p>
              <a:pPr>
                <a:lnSpc>
                  <a:spcPct val="150000"/>
                </a:lnSpc>
              </a:pPr>
              <a:r>
                <a:rPr lang="zh-CN" altLang="en-US" sz="1400" dirty="0">
                  <a:solidFill>
                    <a:schemeClr val="tx2">
                      <a:lumMod val="10000"/>
                    </a:schemeClr>
                  </a:solidFill>
                </a:rPr>
                <a:t>堆肥机聚焦于园艺用肥场景，将垃圾转化为肥料，在厨余垃圾处理场景中，帮助用户抑制垃圾异味，减少垃圾体积</a:t>
              </a:r>
            </a:p>
            <a:p>
              <a:endParaRPr lang="zh-CN" altLang="en-US" dirty="0"/>
            </a:p>
          </p:txBody>
        </p:sp>
        <p:sp>
          <p:nvSpPr>
            <p:cNvPr id="21" name="文本框 20">
              <a:extLst>
                <a:ext uri="{FF2B5EF4-FFF2-40B4-BE49-F238E27FC236}">
                  <a16:creationId xmlns:a16="http://schemas.microsoft.com/office/drawing/2014/main" id="{8B4D45B5-0E5B-C60C-B142-64D044FF26B5}"/>
                </a:ext>
              </a:extLst>
            </p:cNvPr>
            <p:cNvSpPr txBox="1"/>
            <p:nvPr/>
          </p:nvSpPr>
          <p:spPr>
            <a:xfrm>
              <a:off x="6276235" y="3428998"/>
              <a:ext cx="1394822" cy="2092576"/>
            </a:xfrm>
            <a:prstGeom prst="rect">
              <a:avLst/>
            </a:prstGeom>
            <a:noFill/>
          </p:spPr>
          <p:txBody>
            <a:bodyPr wrap="square" rtlCol="0">
              <a:spAutoFit/>
            </a:bodyPr>
            <a:lstStyle/>
            <a:p>
              <a:pPr>
                <a:lnSpc>
                  <a:spcPct val="150000"/>
                </a:lnSpc>
              </a:pPr>
              <a:r>
                <a:rPr lang="zh-CN" altLang="en-US" sz="1400" dirty="0">
                  <a:solidFill>
                    <a:schemeClr val="tx2">
                      <a:lumMod val="10000"/>
                    </a:schemeClr>
                  </a:solidFill>
                </a:rPr>
                <a:t>垃圾压实机聚焦于生活垃圾场景，将垃圾压缩，在厨余垃圾处理场景中，帮助用户减少垃圾体积</a:t>
              </a:r>
            </a:p>
            <a:p>
              <a:endParaRPr lang="zh-CN" altLang="en-US" dirty="0"/>
            </a:p>
          </p:txBody>
        </p:sp>
      </p:grpSp>
      <p:grpSp>
        <p:nvGrpSpPr>
          <p:cNvPr id="24" name="组合 23">
            <a:extLst>
              <a:ext uri="{FF2B5EF4-FFF2-40B4-BE49-F238E27FC236}">
                <a16:creationId xmlns:a16="http://schemas.microsoft.com/office/drawing/2014/main" id="{8994E144-DC21-2BD1-51A2-DA9F98E50C9E}"/>
              </a:ext>
            </a:extLst>
          </p:cNvPr>
          <p:cNvGrpSpPr/>
          <p:nvPr/>
        </p:nvGrpSpPr>
        <p:grpSpPr>
          <a:xfrm>
            <a:off x="8823449" y="1201315"/>
            <a:ext cx="2404846" cy="5002749"/>
            <a:chOff x="9487784" y="1264634"/>
            <a:chExt cx="2128382" cy="4534540"/>
          </a:xfrm>
        </p:grpSpPr>
        <p:sp>
          <p:nvSpPr>
            <p:cNvPr id="22" name="矩形: 圆角 21">
              <a:extLst>
                <a:ext uri="{FF2B5EF4-FFF2-40B4-BE49-F238E27FC236}">
                  <a16:creationId xmlns:a16="http://schemas.microsoft.com/office/drawing/2014/main" id="{8AFD3D67-B9E8-9E27-FE86-C9D700D89A1A}"/>
                </a:ext>
              </a:extLst>
            </p:cNvPr>
            <p:cNvSpPr/>
            <p:nvPr/>
          </p:nvSpPr>
          <p:spPr>
            <a:xfrm>
              <a:off x="9487784" y="1264634"/>
              <a:ext cx="2090057" cy="4534540"/>
            </a:xfrm>
            <a:prstGeom prst="roundRect">
              <a:avLst/>
            </a:prstGeom>
            <a:solidFill>
              <a:srgbClr val="CF0F1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10000"/>
                  </a:schemeClr>
                </a:solidFill>
              </a:endParaRPr>
            </a:p>
          </p:txBody>
        </p:sp>
        <p:grpSp>
          <p:nvGrpSpPr>
            <p:cNvPr id="13" name="组合 12">
              <a:extLst>
                <a:ext uri="{FF2B5EF4-FFF2-40B4-BE49-F238E27FC236}">
                  <a16:creationId xmlns:a16="http://schemas.microsoft.com/office/drawing/2014/main" id="{A25CAEFD-CD33-C79F-0356-D32F66064A02}"/>
                </a:ext>
              </a:extLst>
            </p:cNvPr>
            <p:cNvGrpSpPr/>
            <p:nvPr/>
          </p:nvGrpSpPr>
          <p:grpSpPr>
            <a:xfrm>
              <a:off x="9526109" y="1795627"/>
              <a:ext cx="2090057" cy="1633373"/>
              <a:chOff x="9492820" y="2739904"/>
              <a:chExt cx="2090057" cy="1633373"/>
            </a:xfrm>
          </p:grpSpPr>
          <p:sp>
            <p:nvSpPr>
              <p:cNvPr id="6" name="矩形: 圆角 5">
                <a:extLst>
                  <a:ext uri="{FF2B5EF4-FFF2-40B4-BE49-F238E27FC236}">
                    <a16:creationId xmlns:a16="http://schemas.microsoft.com/office/drawing/2014/main" id="{6EAD1BBC-3D6E-6F13-BBAA-34C836E08F21}"/>
                  </a:ext>
                </a:extLst>
              </p:cNvPr>
              <p:cNvSpPr/>
              <p:nvPr/>
            </p:nvSpPr>
            <p:spPr>
              <a:xfrm>
                <a:off x="9944083" y="2739904"/>
                <a:ext cx="1187532" cy="1169720"/>
              </a:xfrm>
              <a:prstGeom prst="roundRect">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9D3A4A8-8EEB-0473-4EF6-481070EA65D2}"/>
                  </a:ext>
                </a:extLst>
              </p:cNvPr>
              <p:cNvSpPr txBox="1"/>
              <p:nvPr/>
            </p:nvSpPr>
            <p:spPr>
              <a:xfrm>
                <a:off x="9492820" y="4003945"/>
                <a:ext cx="2090057" cy="369332"/>
              </a:xfrm>
              <a:prstGeom prst="rect">
                <a:avLst/>
              </a:prstGeom>
              <a:noFill/>
            </p:spPr>
            <p:txBody>
              <a:bodyPr wrap="square" rtlCol="0">
                <a:spAutoFit/>
              </a:bodyPr>
              <a:lstStyle/>
              <a:p>
                <a:pPr algn="ctr"/>
                <a:r>
                  <a:rPr lang="zh-CN" altLang="en-US" b="1" dirty="0">
                    <a:solidFill>
                      <a:schemeClr val="tx2">
                        <a:lumMod val="10000"/>
                      </a:schemeClr>
                    </a:solidFill>
                    <a:latin typeface="微软雅黑" panose="020B0503020204020204" pitchFamily="34" charset="-122"/>
                    <a:ea typeface="微软雅黑" panose="020B0503020204020204" pitchFamily="34" charset="-122"/>
                  </a:rPr>
                  <a:t>水槽垃圾桶</a:t>
                </a:r>
              </a:p>
            </p:txBody>
          </p:sp>
        </p:grpSp>
        <p:sp>
          <p:nvSpPr>
            <p:cNvPr id="16" name="文本框 15">
              <a:extLst>
                <a:ext uri="{FF2B5EF4-FFF2-40B4-BE49-F238E27FC236}">
                  <a16:creationId xmlns:a16="http://schemas.microsoft.com/office/drawing/2014/main" id="{209D8E1C-046E-9C4F-D17E-AD8C3304C581}"/>
                </a:ext>
              </a:extLst>
            </p:cNvPr>
            <p:cNvSpPr txBox="1"/>
            <p:nvPr/>
          </p:nvSpPr>
          <p:spPr>
            <a:xfrm>
              <a:off x="10001423" y="1331974"/>
              <a:ext cx="1098697" cy="334766"/>
            </a:xfrm>
            <a:prstGeom prst="rect">
              <a:avLst/>
            </a:prstGeom>
            <a:noFill/>
          </p:spPr>
          <p:txBody>
            <a:bodyPr wrap="square" rtlCol="0">
              <a:spAutoFit/>
            </a:bodyPr>
            <a:lstStyle/>
            <a:p>
              <a:pPr algn="ctr"/>
              <a:r>
                <a:rPr lang="zh-CN" altLang="en-US" b="1" dirty="0">
                  <a:solidFill>
                    <a:schemeClr val="tx2">
                      <a:lumMod val="10000"/>
                    </a:schemeClr>
                  </a:solidFill>
                  <a:latin typeface="微软雅黑" panose="020B0503020204020204" pitchFamily="34" charset="-122"/>
                  <a:ea typeface="微软雅黑" panose="020B0503020204020204" pitchFamily="34" charset="-122"/>
                </a:rPr>
                <a:t>潜在竞品</a:t>
              </a:r>
            </a:p>
          </p:txBody>
        </p:sp>
        <p:sp>
          <p:nvSpPr>
            <p:cNvPr id="23" name="文本框 22">
              <a:extLst>
                <a:ext uri="{FF2B5EF4-FFF2-40B4-BE49-F238E27FC236}">
                  <a16:creationId xmlns:a16="http://schemas.microsoft.com/office/drawing/2014/main" id="{8BE8E79F-0507-01C9-8CBF-484FD45B57C5}"/>
                </a:ext>
              </a:extLst>
            </p:cNvPr>
            <p:cNvSpPr txBox="1"/>
            <p:nvPr/>
          </p:nvSpPr>
          <p:spPr>
            <a:xfrm>
              <a:off x="9803641" y="3427351"/>
              <a:ext cx="1614236" cy="1514816"/>
            </a:xfrm>
            <a:prstGeom prst="rect">
              <a:avLst/>
            </a:prstGeom>
            <a:noFill/>
          </p:spPr>
          <p:txBody>
            <a:bodyPr wrap="square" rtlCol="0">
              <a:spAutoFit/>
            </a:bodyPr>
            <a:lstStyle/>
            <a:p>
              <a:pPr>
                <a:lnSpc>
                  <a:spcPct val="150000"/>
                </a:lnSpc>
              </a:pPr>
              <a:r>
                <a:rPr lang="zh-CN" altLang="en-US" sz="1400" dirty="0">
                  <a:solidFill>
                    <a:schemeClr val="tx2">
                      <a:lumMod val="10000"/>
                    </a:schemeClr>
                  </a:solidFill>
                </a:rPr>
                <a:t>水槽带垃圾桶的设计融合了垃圾储存，将厨房垃圾桶桶转移到台面上，优化了用户体验</a:t>
              </a:r>
            </a:p>
          </p:txBody>
        </p:sp>
      </p:grpSp>
    </p:spTree>
    <p:extLst>
      <p:ext uri="{BB962C8B-B14F-4D97-AF65-F5344CB8AC3E}">
        <p14:creationId xmlns:p14="http://schemas.microsoft.com/office/powerpoint/2010/main" val="2524519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p:nvPr/>
        </p:nvSpPr>
        <p:spPr>
          <a:xfrm>
            <a:off x="1067216" y="1936943"/>
            <a:ext cx="1731891" cy="746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BFD53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椭圆 66"/>
          <p:cNvSpPr/>
          <p:nvPr/>
        </p:nvSpPr>
        <p:spPr>
          <a:xfrm rot="4835830" flipH="1">
            <a:off x="617878" y="649349"/>
            <a:ext cx="1100410" cy="1100410"/>
          </a:xfrm>
          <a:prstGeom prst="ellipse">
            <a:avLst/>
          </a:prstGeom>
          <a:gradFill>
            <a:gsLst>
              <a:gs pos="100000">
                <a:schemeClr val="accent2">
                  <a:alpha val="52000"/>
                </a:schemeClr>
              </a:gs>
              <a:gs pos="3000">
                <a:schemeClr val="tx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文本框 67"/>
          <p:cNvSpPr txBox="1"/>
          <p:nvPr/>
        </p:nvSpPr>
        <p:spPr>
          <a:xfrm>
            <a:off x="911382" y="915030"/>
            <a:ext cx="2053018"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目录</a:t>
            </a:r>
          </a:p>
        </p:txBody>
      </p:sp>
      <p:sp>
        <p:nvSpPr>
          <p:cNvPr id="70" name="空心弧 69"/>
          <p:cNvSpPr/>
          <p:nvPr/>
        </p:nvSpPr>
        <p:spPr>
          <a:xfrm rot="14646253">
            <a:off x="-1326370" y="-1431560"/>
            <a:ext cx="5360956" cy="5360956"/>
          </a:xfrm>
          <a:prstGeom prst="blockArc">
            <a:avLst>
              <a:gd name="adj1" fmla="val 8733010"/>
              <a:gd name="adj2" fmla="val 7103019"/>
              <a:gd name="adj3" fmla="val 703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文本框 75"/>
          <p:cNvSpPr txBox="1"/>
          <p:nvPr/>
        </p:nvSpPr>
        <p:spPr>
          <a:xfrm>
            <a:off x="63845" y="5533725"/>
            <a:ext cx="5618612" cy="1139376"/>
          </a:xfrm>
          <a:prstGeom prst="rect">
            <a:avLst/>
          </a:prstGeom>
          <a:noFill/>
        </p:spPr>
        <p:txBody>
          <a:bodyPr wrap="square">
            <a:prstTxWarp prst="textPlain">
              <a:avLst/>
            </a:prstTxWarp>
            <a:spAutoFit/>
          </a:bodyPr>
          <a:lstStyle/>
          <a:p>
            <a:r>
              <a:rPr lang="en-US" altLang="zh-CN" sz="8800" b="1" i="0" dirty="0">
                <a:ln>
                  <a:solidFill>
                    <a:schemeClr val="accent1"/>
                  </a:solidFill>
                </a:ln>
                <a:noFill/>
                <a:effectLst/>
                <a:latin typeface="微软雅黑" panose="020B0503020204020204" pitchFamily="34" charset="-122"/>
                <a:ea typeface="微软雅黑" panose="020B0503020204020204" pitchFamily="34" charset="-122"/>
                <a:sym typeface="微软雅黑" panose="020B0503020204020204" pitchFamily="34" charset="-122"/>
              </a:rPr>
              <a:t>Contents</a:t>
            </a:r>
            <a:endParaRPr lang="zh-CN" altLang="en-US" sz="8800" dirty="0">
              <a:ln>
                <a:solidFill>
                  <a:schemeClr val="accent1"/>
                </a:solidFill>
              </a:ln>
              <a:no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椭圆 76"/>
          <p:cNvSpPr/>
          <p:nvPr/>
        </p:nvSpPr>
        <p:spPr>
          <a:xfrm>
            <a:off x="3655599" y="1163562"/>
            <a:ext cx="378000" cy="37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椭圆 77"/>
          <p:cNvSpPr/>
          <p:nvPr/>
        </p:nvSpPr>
        <p:spPr>
          <a:xfrm>
            <a:off x="3341807" y="2273941"/>
            <a:ext cx="378000" cy="37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椭圆 78"/>
          <p:cNvSpPr/>
          <p:nvPr/>
        </p:nvSpPr>
        <p:spPr>
          <a:xfrm>
            <a:off x="3563261" y="1732270"/>
            <a:ext cx="378000" cy="37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文本框 79"/>
          <p:cNvSpPr txBox="1"/>
          <p:nvPr/>
        </p:nvSpPr>
        <p:spPr>
          <a:xfrm>
            <a:off x="939061" y="2062744"/>
            <a:ext cx="2045771" cy="584775"/>
          </a:xfrm>
          <a:prstGeom prst="rect">
            <a:avLst/>
          </a:prstGeom>
          <a:noFill/>
        </p:spPr>
        <p:txBody>
          <a:bodyPr wrap="square">
            <a:spAutoFit/>
          </a:bodyPr>
          <a:lstStyle/>
          <a:p>
            <a:r>
              <a:rPr lang="en-US" altLang="zh-CN" sz="3200" b="1" i="0">
                <a:solidFill>
                  <a:schemeClr val="accent1">
                    <a:alpha val="41000"/>
                  </a:schemeClr>
                </a:solidFill>
                <a:effectLst/>
                <a:latin typeface="微软雅黑" panose="020B0503020204020204" pitchFamily="34" charset="-122"/>
                <a:ea typeface="微软雅黑" panose="020B0503020204020204" pitchFamily="34" charset="-122"/>
                <a:sym typeface="微软雅黑" panose="020B0503020204020204" pitchFamily="34" charset="-122"/>
              </a:rPr>
              <a:t>Contents</a:t>
            </a:r>
            <a:endParaRPr lang="zh-CN" altLang="en-US" sz="3200">
              <a:solidFill>
                <a:schemeClr val="accent1">
                  <a:alpha val="41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D49562EC-E570-00DD-D28A-CBF34B2E78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grpSp>
        <p:nvGrpSpPr>
          <p:cNvPr id="5" name="组合 4">
            <a:extLst>
              <a:ext uri="{FF2B5EF4-FFF2-40B4-BE49-F238E27FC236}">
                <a16:creationId xmlns:a16="http://schemas.microsoft.com/office/drawing/2014/main" id="{46CFC48E-02E0-4142-A1F2-8CA35892B58A}"/>
              </a:ext>
            </a:extLst>
          </p:cNvPr>
          <p:cNvGrpSpPr/>
          <p:nvPr/>
        </p:nvGrpSpPr>
        <p:grpSpPr>
          <a:xfrm>
            <a:off x="5792787" y="1551989"/>
            <a:ext cx="5523471" cy="3754022"/>
            <a:chOff x="5682456" y="1936943"/>
            <a:chExt cx="5523471" cy="3754022"/>
          </a:xfrm>
        </p:grpSpPr>
        <p:grpSp>
          <p:nvGrpSpPr>
            <p:cNvPr id="6" name="组合 5">
              <a:extLst>
                <a:ext uri="{FF2B5EF4-FFF2-40B4-BE49-F238E27FC236}">
                  <a16:creationId xmlns:a16="http://schemas.microsoft.com/office/drawing/2014/main" id="{2DB985AA-4654-4682-AD8C-07CE4B63B473}"/>
                </a:ext>
              </a:extLst>
            </p:cNvPr>
            <p:cNvGrpSpPr/>
            <p:nvPr/>
          </p:nvGrpSpPr>
          <p:grpSpPr>
            <a:xfrm>
              <a:off x="5682457" y="1936943"/>
              <a:ext cx="5503287" cy="2647168"/>
              <a:chOff x="5682457" y="1598103"/>
              <a:chExt cx="5503287" cy="2771528"/>
            </a:xfrm>
          </p:grpSpPr>
          <p:grpSp>
            <p:nvGrpSpPr>
              <p:cNvPr id="2" name="组合 1">
                <a:extLst>
                  <a:ext uri="{FF2B5EF4-FFF2-40B4-BE49-F238E27FC236}">
                    <a16:creationId xmlns:a16="http://schemas.microsoft.com/office/drawing/2014/main" id="{6F181B6D-1AF0-4278-A8B4-6C7E32A599FB}"/>
                  </a:ext>
                </a:extLst>
              </p:cNvPr>
              <p:cNvGrpSpPr/>
              <p:nvPr/>
            </p:nvGrpSpPr>
            <p:grpSpPr>
              <a:xfrm>
                <a:off x="5685644" y="1598104"/>
                <a:ext cx="2536202" cy="646331"/>
                <a:chOff x="5553310" y="2273941"/>
                <a:chExt cx="2536202" cy="646331"/>
              </a:xfrm>
            </p:grpSpPr>
            <p:sp>
              <p:nvSpPr>
                <p:cNvPr id="85" name="文本框 84"/>
                <p:cNvSpPr txBox="1"/>
                <p:nvPr/>
              </p:nvSpPr>
              <p:spPr>
                <a:xfrm>
                  <a:off x="5553310" y="2273941"/>
                  <a:ext cx="726481" cy="646331"/>
                </a:xfrm>
                <a:prstGeom prst="rect">
                  <a:avLst/>
                </a:prstGeom>
                <a:noFill/>
              </p:spPr>
              <p:txBody>
                <a:bodyPr wrap="none" rtlCol="0">
                  <a:spAutoFit/>
                </a:bodyPr>
                <a:lstStyle/>
                <a:p>
                  <a:r>
                    <a:rPr lang="en-US" altLang="zh-CN" sz="3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3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矩形 100"/>
                <p:cNvSpPr/>
                <p:nvPr/>
              </p:nvSpPr>
              <p:spPr>
                <a:xfrm>
                  <a:off x="6337689" y="2786274"/>
                  <a:ext cx="1664031" cy="704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BFD53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文本框 101"/>
                <p:cNvSpPr txBox="1"/>
                <p:nvPr/>
              </p:nvSpPr>
              <p:spPr>
                <a:xfrm>
                  <a:off x="6231372" y="2310317"/>
                  <a:ext cx="185814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背景介绍</a:t>
                  </a:r>
                </a:p>
              </p:txBody>
            </p:sp>
          </p:grpSp>
          <p:grpSp>
            <p:nvGrpSpPr>
              <p:cNvPr id="35" name="组合 34">
                <a:extLst>
                  <a:ext uri="{FF2B5EF4-FFF2-40B4-BE49-F238E27FC236}">
                    <a16:creationId xmlns:a16="http://schemas.microsoft.com/office/drawing/2014/main" id="{39C85C1B-A647-4520-AD4D-32107FD22ED0}"/>
                  </a:ext>
                </a:extLst>
              </p:cNvPr>
              <p:cNvGrpSpPr/>
              <p:nvPr/>
            </p:nvGrpSpPr>
            <p:grpSpPr>
              <a:xfrm>
                <a:off x="8649542" y="1598103"/>
                <a:ext cx="2536202" cy="646331"/>
                <a:chOff x="5553310" y="2273941"/>
                <a:chExt cx="2536202" cy="646331"/>
              </a:xfrm>
            </p:grpSpPr>
            <p:sp>
              <p:nvSpPr>
                <p:cNvPr id="36" name="文本框 35">
                  <a:extLst>
                    <a:ext uri="{FF2B5EF4-FFF2-40B4-BE49-F238E27FC236}">
                      <a16:creationId xmlns:a16="http://schemas.microsoft.com/office/drawing/2014/main" id="{BEC4047E-9B5B-4618-94A2-D71D95345CAF}"/>
                    </a:ext>
                  </a:extLst>
                </p:cNvPr>
                <p:cNvSpPr txBox="1"/>
                <p:nvPr/>
              </p:nvSpPr>
              <p:spPr>
                <a:xfrm>
                  <a:off x="5553310" y="2273941"/>
                  <a:ext cx="726481" cy="646331"/>
                </a:xfrm>
                <a:prstGeom prst="rect">
                  <a:avLst/>
                </a:prstGeom>
                <a:noFill/>
              </p:spPr>
              <p:txBody>
                <a:bodyPr wrap="none" rtlCol="0">
                  <a:spAutoFit/>
                </a:bodyPr>
                <a:lstStyle/>
                <a:p>
                  <a:r>
                    <a:rPr lang="en-US" altLang="zh-CN" sz="3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3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36">
                  <a:extLst>
                    <a:ext uri="{FF2B5EF4-FFF2-40B4-BE49-F238E27FC236}">
                      <a16:creationId xmlns:a16="http://schemas.microsoft.com/office/drawing/2014/main" id="{C5ED15CE-7579-43F0-9114-7A2ECA98F5D4}"/>
                    </a:ext>
                  </a:extLst>
                </p:cNvPr>
                <p:cNvSpPr/>
                <p:nvPr/>
              </p:nvSpPr>
              <p:spPr>
                <a:xfrm>
                  <a:off x="6337689" y="2786274"/>
                  <a:ext cx="1664031" cy="704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BFD53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文本框 37">
                  <a:extLst>
                    <a:ext uri="{FF2B5EF4-FFF2-40B4-BE49-F238E27FC236}">
                      <a16:creationId xmlns:a16="http://schemas.microsoft.com/office/drawing/2014/main" id="{AB427501-9CF6-49B3-AEF0-6DC14040FCA4}"/>
                    </a:ext>
                  </a:extLst>
                </p:cNvPr>
                <p:cNvSpPr txBox="1"/>
                <p:nvPr/>
              </p:nvSpPr>
              <p:spPr>
                <a:xfrm>
                  <a:off x="6231372" y="2310317"/>
                  <a:ext cx="185814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需求聚焦</a:t>
                  </a:r>
                </a:p>
              </p:txBody>
            </p:sp>
          </p:grpSp>
          <p:grpSp>
            <p:nvGrpSpPr>
              <p:cNvPr id="39" name="组合 38">
                <a:extLst>
                  <a:ext uri="{FF2B5EF4-FFF2-40B4-BE49-F238E27FC236}">
                    <a16:creationId xmlns:a16="http://schemas.microsoft.com/office/drawing/2014/main" id="{76273E9C-8C2B-4410-9736-0648D5D0E66E}"/>
                  </a:ext>
                </a:extLst>
              </p:cNvPr>
              <p:cNvGrpSpPr/>
              <p:nvPr/>
            </p:nvGrpSpPr>
            <p:grpSpPr>
              <a:xfrm>
                <a:off x="5682457" y="2629924"/>
                <a:ext cx="2536202" cy="646331"/>
                <a:chOff x="5553310" y="2273941"/>
                <a:chExt cx="2536202" cy="646331"/>
              </a:xfrm>
            </p:grpSpPr>
            <p:sp>
              <p:nvSpPr>
                <p:cNvPr id="40" name="文本框 39">
                  <a:extLst>
                    <a:ext uri="{FF2B5EF4-FFF2-40B4-BE49-F238E27FC236}">
                      <a16:creationId xmlns:a16="http://schemas.microsoft.com/office/drawing/2014/main" id="{130B5DE4-D912-45D4-A047-06F16E93C20F}"/>
                    </a:ext>
                  </a:extLst>
                </p:cNvPr>
                <p:cNvSpPr txBox="1"/>
                <p:nvPr/>
              </p:nvSpPr>
              <p:spPr>
                <a:xfrm>
                  <a:off x="5553310" y="2273941"/>
                  <a:ext cx="726481" cy="646331"/>
                </a:xfrm>
                <a:prstGeom prst="rect">
                  <a:avLst/>
                </a:prstGeom>
                <a:noFill/>
              </p:spPr>
              <p:txBody>
                <a:bodyPr wrap="none" rtlCol="0">
                  <a:spAutoFit/>
                </a:bodyPr>
                <a:lstStyle/>
                <a:p>
                  <a:r>
                    <a:rPr lang="en-US" altLang="zh-CN" sz="3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3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40">
                  <a:extLst>
                    <a:ext uri="{FF2B5EF4-FFF2-40B4-BE49-F238E27FC236}">
                      <a16:creationId xmlns:a16="http://schemas.microsoft.com/office/drawing/2014/main" id="{F53B234F-062C-4084-A20B-D9D96B7F623F}"/>
                    </a:ext>
                  </a:extLst>
                </p:cNvPr>
                <p:cNvSpPr/>
                <p:nvPr/>
              </p:nvSpPr>
              <p:spPr>
                <a:xfrm>
                  <a:off x="6337689" y="2786274"/>
                  <a:ext cx="1664031" cy="704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BFD53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文本框 41">
                  <a:extLst>
                    <a:ext uri="{FF2B5EF4-FFF2-40B4-BE49-F238E27FC236}">
                      <a16:creationId xmlns:a16="http://schemas.microsoft.com/office/drawing/2014/main" id="{AF9358C3-75C1-400B-9D16-53806676EDB1}"/>
                    </a:ext>
                  </a:extLst>
                </p:cNvPr>
                <p:cNvSpPr txBox="1"/>
                <p:nvPr/>
              </p:nvSpPr>
              <p:spPr>
                <a:xfrm>
                  <a:off x="6231372" y="2310317"/>
                  <a:ext cx="185814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市场调查</a:t>
                  </a:r>
                </a:p>
              </p:txBody>
            </p:sp>
          </p:grpSp>
          <p:grpSp>
            <p:nvGrpSpPr>
              <p:cNvPr id="43" name="组合 42">
                <a:extLst>
                  <a:ext uri="{FF2B5EF4-FFF2-40B4-BE49-F238E27FC236}">
                    <a16:creationId xmlns:a16="http://schemas.microsoft.com/office/drawing/2014/main" id="{430A5F46-0A04-48A8-B8B2-195E71094D14}"/>
                  </a:ext>
                </a:extLst>
              </p:cNvPr>
              <p:cNvGrpSpPr/>
              <p:nvPr/>
            </p:nvGrpSpPr>
            <p:grpSpPr>
              <a:xfrm>
                <a:off x="8645514" y="2649396"/>
                <a:ext cx="2536202" cy="646331"/>
                <a:chOff x="5553310" y="2273941"/>
                <a:chExt cx="2536202" cy="646331"/>
              </a:xfrm>
            </p:grpSpPr>
            <p:sp>
              <p:nvSpPr>
                <p:cNvPr id="44" name="文本框 43">
                  <a:extLst>
                    <a:ext uri="{FF2B5EF4-FFF2-40B4-BE49-F238E27FC236}">
                      <a16:creationId xmlns:a16="http://schemas.microsoft.com/office/drawing/2014/main" id="{1FBC1E0A-31DD-4DD5-920E-21F8E07EFAEB}"/>
                    </a:ext>
                  </a:extLst>
                </p:cNvPr>
                <p:cNvSpPr txBox="1"/>
                <p:nvPr/>
              </p:nvSpPr>
              <p:spPr>
                <a:xfrm>
                  <a:off x="5553310" y="2273941"/>
                  <a:ext cx="726481" cy="646331"/>
                </a:xfrm>
                <a:prstGeom prst="rect">
                  <a:avLst/>
                </a:prstGeom>
                <a:noFill/>
              </p:spPr>
              <p:txBody>
                <a:bodyPr wrap="none" rtlCol="0">
                  <a:spAutoFit/>
                </a:bodyPr>
                <a:lstStyle/>
                <a:p>
                  <a:r>
                    <a:rPr lang="en-US" altLang="zh-CN" sz="3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3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44">
                  <a:extLst>
                    <a:ext uri="{FF2B5EF4-FFF2-40B4-BE49-F238E27FC236}">
                      <a16:creationId xmlns:a16="http://schemas.microsoft.com/office/drawing/2014/main" id="{1511BC02-0AAC-413C-ACFD-BA34F4B529BF}"/>
                    </a:ext>
                  </a:extLst>
                </p:cNvPr>
                <p:cNvSpPr/>
                <p:nvPr/>
              </p:nvSpPr>
              <p:spPr>
                <a:xfrm>
                  <a:off x="6337689" y="2786274"/>
                  <a:ext cx="1664031" cy="704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BFD53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文本框 45">
                  <a:extLst>
                    <a:ext uri="{FF2B5EF4-FFF2-40B4-BE49-F238E27FC236}">
                      <a16:creationId xmlns:a16="http://schemas.microsoft.com/office/drawing/2014/main" id="{BA67A1A2-6108-46EE-85A4-4E297E66489D}"/>
                    </a:ext>
                  </a:extLst>
                </p:cNvPr>
                <p:cNvSpPr txBox="1"/>
                <p:nvPr/>
              </p:nvSpPr>
              <p:spPr>
                <a:xfrm>
                  <a:off x="6231372" y="2310317"/>
                  <a:ext cx="185814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设计定位</a:t>
                  </a:r>
                </a:p>
              </p:txBody>
            </p:sp>
          </p:grpSp>
          <p:grpSp>
            <p:nvGrpSpPr>
              <p:cNvPr id="47" name="组合 46">
                <a:extLst>
                  <a:ext uri="{FF2B5EF4-FFF2-40B4-BE49-F238E27FC236}">
                    <a16:creationId xmlns:a16="http://schemas.microsoft.com/office/drawing/2014/main" id="{D4F59E73-4CA3-4FB0-AA1B-F4F661F691FA}"/>
                  </a:ext>
                </a:extLst>
              </p:cNvPr>
              <p:cNvGrpSpPr/>
              <p:nvPr/>
            </p:nvGrpSpPr>
            <p:grpSpPr>
              <a:xfrm>
                <a:off x="5682457" y="3723300"/>
                <a:ext cx="2584620" cy="646331"/>
                <a:chOff x="5553310" y="2273941"/>
                <a:chExt cx="2584620" cy="646331"/>
              </a:xfrm>
            </p:grpSpPr>
            <p:sp>
              <p:nvSpPr>
                <p:cNvPr id="48" name="文本框 47">
                  <a:extLst>
                    <a:ext uri="{FF2B5EF4-FFF2-40B4-BE49-F238E27FC236}">
                      <a16:creationId xmlns:a16="http://schemas.microsoft.com/office/drawing/2014/main" id="{940A3E58-E896-43F8-BD03-869BF64E3624}"/>
                    </a:ext>
                  </a:extLst>
                </p:cNvPr>
                <p:cNvSpPr txBox="1"/>
                <p:nvPr/>
              </p:nvSpPr>
              <p:spPr>
                <a:xfrm>
                  <a:off x="5553310" y="2273941"/>
                  <a:ext cx="726481" cy="646331"/>
                </a:xfrm>
                <a:prstGeom prst="rect">
                  <a:avLst/>
                </a:prstGeom>
                <a:noFill/>
              </p:spPr>
              <p:txBody>
                <a:bodyPr wrap="none" rtlCol="0">
                  <a:spAutoFit/>
                </a:bodyPr>
                <a:lstStyle/>
                <a:p>
                  <a:r>
                    <a:rPr lang="en-US" altLang="zh-CN" sz="3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sz="3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48">
                  <a:extLst>
                    <a:ext uri="{FF2B5EF4-FFF2-40B4-BE49-F238E27FC236}">
                      <a16:creationId xmlns:a16="http://schemas.microsoft.com/office/drawing/2014/main" id="{7EBC6165-0D1F-438C-A9C6-5E1D525A3456}"/>
                    </a:ext>
                  </a:extLst>
                </p:cNvPr>
                <p:cNvSpPr/>
                <p:nvPr/>
              </p:nvSpPr>
              <p:spPr>
                <a:xfrm>
                  <a:off x="6337689" y="2786274"/>
                  <a:ext cx="1664031" cy="704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BFD53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文本框 49">
                  <a:extLst>
                    <a:ext uri="{FF2B5EF4-FFF2-40B4-BE49-F238E27FC236}">
                      <a16:creationId xmlns:a16="http://schemas.microsoft.com/office/drawing/2014/main" id="{706CF67A-6379-4532-8BF5-AAE0D5EBC126}"/>
                    </a:ext>
                  </a:extLst>
                </p:cNvPr>
                <p:cNvSpPr txBox="1"/>
                <p:nvPr/>
              </p:nvSpPr>
              <p:spPr>
                <a:xfrm>
                  <a:off x="6279790" y="2308025"/>
                  <a:ext cx="1858140" cy="6122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概念方案</a:t>
                  </a:r>
                </a:p>
              </p:txBody>
            </p:sp>
          </p:grpSp>
          <p:grpSp>
            <p:nvGrpSpPr>
              <p:cNvPr id="51" name="组合 50">
                <a:extLst>
                  <a:ext uri="{FF2B5EF4-FFF2-40B4-BE49-F238E27FC236}">
                    <a16:creationId xmlns:a16="http://schemas.microsoft.com/office/drawing/2014/main" id="{F9520694-051A-4EE5-9A32-4038E828A7D7}"/>
                  </a:ext>
                </a:extLst>
              </p:cNvPr>
              <p:cNvGrpSpPr/>
              <p:nvPr/>
            </p:nvGrpSpPr>
            <p:grpSpPr>
              <a:xfrm>
                <a:off x="8645514" y="3711885"/>
                <a:ext cx="2536202" cy="648623"/>
                <a:chOff x="5553310" y="2273941"/>
                <a:chExt cx="2536202" cy="648623"/>
              </a:xfrm>
            </p:grpSpPr>
            <p:sp>
              <p:nvSpPr>
                <p:cNvPr id="52" name="文本框 51">
                  <a:extLst>
                    <a:ext uri="{FF2B5EF4-FFF2-40B4-BE49-F238E27FC236}">
                      <a16:creationId xmlns:a16="http://schemas.microsoft.com/office/drawing/2014/main" id="{7E19D7B7-0B4E-46AC-958B-699190ADB031}"/>
                    </a:ext>
                  </a:extLst>
                </p:cNvPr>
                <p:cNvSpPr txBox="1"/>
                <p:nvPr/>
              </p:nvSpPr>
              <p:spPr>
                <a:xfrm>
                  <a:off x="5553310" y="2273941"/>
                  <a:ext cx="726481" cy="646331"/>
                </a:xfrm>
                <a:prstGeom prst="rect">
                  <a:avLst/>
                </a:prstGeom>
                <a:noFill/>
              </p:spPr>
              <p:txBody>
                <a:bodyPr wrap="none" rtlCol="0">
                  <a:spAutoFit/>
                </a:bodyPr>
                <a:lstStyle/>
                <a:p>
                  <a:r>
                    <a:rPr lang="en-US" altLang="zh-CN" sz="3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06</a:t>
                  </a:r>
                  <a:endParaRPr lang="zh-CN" altLang="en-US" sz="3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52">
                  <a:extLst>
                    <a:ext uri="{FF2B5EF4-FFF2-40B4-BE49-F238E27FC236}">
                      <a16:creationId xmlns:a16="http://schemas.microsoft.com/office/drawing/2014/main" id="{0814BC06-0D1C-476A-8575-BCBF3E5E959B}"/>
                    </a:ext>
                  </a:extLst>
                </p:cNvPr>
                <p:cNvSpPr/>
                <p:nvPr/>
              </p:nvSpPr>
              <p:spPr>
                <a:xfrm>
                  <a:off x="6337689" y="2786274"/>
                  <a:ext cx="1664031" cy="704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BFD53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文本框 53">
                  <a:extLst>
                    <a:ext uri="{FF2B5EF4-FFF2-40B4-BE49-F238E27FC236}">
                      <a16:creationId xmlns:a16="http://schemas.microsoft.com/office/drawing/2014/main" id="{45724C7D-3E34-440B-8964-DE87A2DB19A0}"/>
                    </a:ext>
                  </a:extLst>
                </p:cNvPr>
                <p:cNvSpPr txBox="1"/>
                <p:nvPr/>
              </p:nvSpPr>
              <p:spPr>
                <a:xfrm>
                  <a:off x="6231372" y="2310317"/>
                  <a:ext cx="1858140" cy="6122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深入设计</a:t>
                  </a:r>
                </a:p>
              </p:txBody>
            </p:sp>
          </p:grpSp>
        </p:grpSp>
        <p:sp>
          <p:nvSpPr>
            <p:cNvPr id="55" name="文本框 54">
              <a:extLst>
                <a:ext uri="{FF2B5EF4-FFF2-40B4-BE49-F238E27FC236}">
                  <a16:creationId xmlns:a16="http://schemas.microsoft.com/office/drawing/2014/main" id="{0B07AEBF-264C-4D0F-90BC-A4DE84793F56}"/>
                </a:ext>
              </a:extLst>
            </p:cNvPr>
            <p:cNvSpPr txBox="1"/>
            <p:nvPr/>
          </p:nvSpPr>
          <p:spPr>
            <a:xfrm>
              <a:off x="5682456" y="5044634"/>
              <a:ext cx="726481" cy="646331"/>
            </a:xfrm>
            <a:prstGeom prst="rect">
              <a:avLst/>
            </a:prstGeom>
            <a:noFill/>
          </p:spPr>
          <p:txBody>
            <a:bodyPr wrap="none" rtlCol="0">
              <a:spAutoFit/>
            </a:bodyPr>
            <a:lstStyle/>
            <a:p>
              <a:r>
                <a:rPr lang="en-US" altLang="zh-CN" sz="3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07</a:t>
              </a:r>
              <a:endParaRPr lang="zh-CN" altLang="en-US" sz="3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组合 3">
              <a:extLst>
                <a:ext uri="{FF2B5EF4-FFF2-40B4-BE49-F238E27FC236}">
                  <a16:creationId xmlns:a16="http://schemas.microsoft.com/office/drawing/2014/main" id="{B62F7719-AF98-408A-9215-47144FDDD270}"/>
                </a:ext>
              </a:extLst>
            </p:cNvPr>
            <p:cNvGrpSpPr/>
            <p:nvPr/>
          </p:nvGrpSpPr>
          <p:grpSpPr>
            <a:xfrm>
              <a:off x="6384729" y="5044634"/>
              <a:ext cx="1858140" cy="584775"/>
              <a:chOff x="6384729" y="5044634"/>
              <a:chExt cx="1858140" cy="584775"/>
            </a:xfrm>
          </p:grpSpPr>
          <p:sp>
            <p:nvSpPr>
              <p:cNvPr id="58" name="矩形 57">
                <a:extLst>
                  <a:ext uri="{FF2B5EF4-FFF2-40B4-BE49-F238E27FC236}">
                    <a16:creationId xmlns:a16="http://schemas.microsoft.com/office/drawing/2014/main" id="{3C098333-392F-40CD-94F3-9F080E267E21}"/>
                  </a:ext>
                </a:extLst>
              </p:cNvPr>
              <p:cNvSpPr/>
              <p:nvPr/>
            </p:nvSpPr>
            <p:spPr>
              <a:xfrm>
                <a:off x="6457573" y="5500074"/>
                <a:ext cx="1664031" cy="67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BFD53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a:extLst>
                  <a:ext uri="{FF2B5EF4-FFF2-40B4-BE49-F238E27FC236}">
                    <a16:creationId xmlns:a16="http://schemas.microsoft.com/office/drawing/2014/main" id="{54AEDAC8-761D-47B6-89F6-71E2EC4BA300}"/>
                  </a:ext>
                </a:extLst>
              </p:cNvPr>
              <p:cNvSpPr txBox="1"/>
              <p:nvPr/>
            </p:nvSpPr>
            <p:spPr>
              <a:xfrm>
                <a:off x="6384729" y="5044634"/>
                <a:ext cx="185814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最终方案</a:t>
                </a:r>
              </a:p>
            </p:txBody>
          </p:sp>
        </p:grpSp>
        <p:sp>
          <p:nvSpPr>
            <p:cNvPr id="59" name="文本框 58">
              <a:extLst>
                <a:ext uri="{FF2B5EF4-FFF2-40B4-BE49-F238E27FC236}">
                  <a16:creationId xmlns:a16="http://schemas.microsoft.com/office/drawing/2014/main" id="{6668F7DA-6E8D-44B5-8CA1-3760EFD3777F}"/>
                </a:ext>
              </a:extLst>
            </p:cNvPr>
            <p:cNvSpPr txBox="1"/>
            <p:nvPr/>
          </p:nvSpPr>
          <p:spPr>
            <a:xfrm>
              <a:off x="8645514" y="5029446"/>
              <a:ext cx="726481" cy="646331"/>
            </a:xfrm>
            <a:prstGeom prst="rect">
              <a:avLst/>
            </a:prstGeom>
            <a:noFill/>
          </p:spPr>
          <p:txBody>
            <a:bodyPr wrap="none" rtlCol="0">
              <a:spAutoFit/>
            </a:bodyPr>
            <a:lstStyle/>
            <a:p>
              <a:r>
                <a:rPr lang="en-US" altLang="zh-CN" sz="3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08</a:t>
              </a:r>
              <a:endParaRPr lang="zh-CN" altLang="en-US" sz="36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0" name="组合 59">
              <a:extLst>
                <a:ext uri="{FF2B5EF4-FFF2-40B4-BE49-F238E27FC236}">
                  <a16:creationId xmlns:a16="http://schemas.microsoft.com/office/drawing/2014/main" id="{DA04E913-3748-4685-8F11-794E2EE3AF1B}"/>
                </a:ext>
              </a:extLst>
            </p:cNvPr>
            <p:cNvGrpSpPr/>
            <p:nvPr/>
          </p:nvGrpSpPr>
          <p:grpSpPr>
            <a:xfrm>
              <a:off x="9347787" y="5029446"/>
              <a:ext cx="1858140" cy="584775"/>
              <a:chOff x="6384729" y="5044634"/>
              <a:chExt cx="1858140" cy="584775"/>
            </a:xfrm>
          </p:grpSpPr>
          <p:sp>
            <p:nvSpPr>
              <p:cNvPr id="61" name="矩形 60">
                <a:extLst>
                  <a:ext uri="{FF2B5EF4-FFF2-40B4-BE49-F238E27FC236}">
                    <a16:creationId xmlns:a16="http://schemas.microsoft.com/office/drawing/2014/main" id="{B8902B0C-07C0-4BAB-8504-72DDC2CEF643}"/>
                  </a:ext>
                </a:extLst>
              </p:cNvPr>
              <p:cNvSpPr/>
              <p:nvPr/>
            </p:nvSpPr>
            <p:spPr>
              <a:xfrm>
                <a:off x="6457573" y="5500074"/>
                <a:ext cx="1664031" cy="67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BFD53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文本框 61">
                <a:extLst>
                  <a:ext uri="{FF2B5EF4-FFF2-40B4-BE49-F238E27FC236}">
                    <a16:creationId xmlns:a16="http://schemas.microsoft.com/office/drawing/2014/main" id="{A538EDEE-83D0-4A25-A22E-F9469D0573F7}"/>
                  </a:ext>
                </a:extLst>
              </p:cNvPr>
              <p:cNvSpPr txBox="1"/>
              <p:nvPr/>
            </p:nvSpPr>
            <p:spPr>
              <a:xfrm>
                <a:off x="6384729" y="5044634"/>
                <a:ext cx="185814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样机实物</a:t>
                </a: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30FB0-B82A-5576-3C06-FBFBEED8C9C1}"/>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BEB0216F-3AF4-4E6E-69B4-76750F7BBEA6}"/>
              </a:ext>
            </a:extLst>
          </p:cNvPr>
          <p:cNvSpPr txBox="1">
            <a:spLocks/>
          </p:cNvSpPr>
          <p:nvPr/>
        </p:nvSpPr>
        <p:spPr>
          <a:xfrm>
            <a:off x="609121" y="346218"/>
            <a:ext cx="4424479" cy="5355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市场调查</a:t>
            </a:r>
            <a:r>
              <a:rPr lang="en-US" altLang="zh-CN"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竞品分析</a:t>
            </a:r>
          </a:p>
        </p:txBody>
      </p:sp>
      <p:pic>
        <p:nvPicPr>
          <p:cNvPr id="2" name="图片 1">
            <a:extLst>
              <a:ext uri="{FF2B5EF4-FFF2-40B4-BE49-F238E27FC236}">
                <a16:creationId xmlns:a16="http://schemas.microsoft.com/office/drawing/2014/main" id="{F311EF0D-5454-319A-06EF-4F4A37943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
        <p:nvSpPr>
          <p:cNvPr id="30" name="文本框 29">
            <a:extLst>
              <a:ext uri="{FF2B5EF4-FFF2-40B4-BE49-F238E27FC236}">
                <a16:creationId xmlns:a16="http://schemas.microsoft.com/office/drawing/2014/main" id="{1BFB83F0-BD37-68C4-1FD7-58206CDA670D}"/>
              </a:ext>
            </a:extLst>
          </p:cNvPr>
          <p:cNvSpPr txBox="1"/>
          <p:nvPr/>
        </p:nvSpPr>
        <p:spPr>
          <a:xfrm>
            <a:off x="310638" y="2460923"/>
            <a:ext cx="1128713" cy="369332"/>
          </a:xfrm>
          <a:prstGeom prst="rect">
            <a:avLst/>
          </a:prstGeom>
          <a:noFill/>
        </p:spPr>
        <p:txBody>
          <a:bodyPr wrap="square" rtlCol="0">
            <a:spAutoFit/>
          </a:bodyPr>
          <a:lstStyle/>
          <a:p>
            <a:pPr algn="ctr"/>
            <a:r>
              <a:rPr lang="zh-CN" altLang="en-US">
                <a:solidFill>
                  <a:schemeClr val="tx2">
                    <a:lumMod val="10000"/>
                  </a:schemeClr>
                </a:solidFill>
              </a:rPr>
              <a:t>名称</a:t>
            </a:r>
          </a:p>
        </p:txBody>
      </p:sp>
      <p:sp>
        <p:nvSpPr>
          <p:cNvPr id="31" name="文本框 30">
            <a:extLst>
              <a:ext uri="{FF2B5EF4-FFF2-40B4-BE49-F238E27FC236}">
                <a16:creationId xmlns:a16="http://schemas.microsoft.com/office/drawing/2014/main" id="{743F72B0-1182-443D-0F44-2FB9F9E182DA}"/>
              </a:ext>
            </a:extLst>
          </p:cNvPr>
          <p:cNvSpPr txBox="1"/>
          <p:nvPr/>
        </p:nvSpPr>
        <p:spPr>
          <a:xfrm>
            <a:off x="310636" y="2983193"/>
            <a:ext cx="1128713" cy="369332"/>
          </a:xfrm>
          <a:prstGeom prst="rect">
            <a:avLst/>
          </a:prstGeom>
          <a:noFill/>
        </p:spPr>
        <p:txBody>
          <a:bodyPr wrap="square" rtlCol="0">
            <a:spAutoFit/>
          </a:bodyPr>
          <a:lstStyle/>
          <a:p>
            <a:pPr algn="ctr"/>
            <a:r>
              <a:rPr lang="zh-CN" altLang="en-US">
                <a:solidFill>
                  <a:schemeClr val="tx2">
                    <a:lumMod val="10000"/>
                  </a:schemeClr>
                </a:solidFill>
              </a:rPr>
              <a:t>价格</a:t>
            </a:r>
          </a:p>
        </p:txBody>
      </p:sp>
      <p:sp>
        <p:nvSpPr>
          <p:cNvPr id="32" name="文本框 31">
            <a:extLst>
              <a:ext uri="{FF2B5EF4-FFF2-40B4-BE49-F238E27FC236}">
                <a16:creationId xmlns:a16="http://schemas.microsoft.com/office/drawing/2014/main" id="{D9BDDFFC-0E78-428D-366C-DB7C8E0E5EE2}"/>
              </a:ext>
            </a:extLst>
          </p:cNvPr>
          <p:cNvSpPr txBox="1"/>
          <p:nvPr/>
        </p:nvSpPr>
        <p:spPr>
          <a:xfrm>
            <a:off x="310636" y="3517100"/>
            <a:ext cx="1128713" cy="369332"/>
          </a:xfrm>
          <a:prstGeom prst="rect">
            <a:avLst/>
          </a:prstGeom>
          <a:noFill/>
        </p:spPr>
        <p:txBody>
          <a:bodyPr wrap="square" rtlCol="0">
            <a:spAutoFit/>
          </a:bodyPr>
          <a:lstStyle/>
          <a:p>
            <a:pPr algn="ctr"/>
            <a:r>
              <a:rPr lang="zh-CN" altLang="en-US">
                <a:solidFill>
                  <a:schemeClr val="tx2">
                    <a:lumMod val="10000"/>
                  </a:schemeClr>
                </a:solidFill>
              </a:rPr>
              <a:t>普及度</a:t>
            </a:r>
          </a:p>
        </p:txBody>
      </p:sp>
      <p:sp>
        <p:nvSpPr>
          <p:cNvPr id="33" name="文本框 32">
            <a:extLst>
              <a:ext uri="{FF2B5EF4-FFF2-40B4-BE49-F238E27FC236}">
                <a16:creationId xmlns:a16="http://schemas.microsoft.com/office/drawing/2014/main" id="{05924C0E-B36C-B085-3A05-EE02E40470D9}"/>
              </a:ext>
            </a:extLst>
          </p:cNvPr>
          <p:cNvSpPr txBox="1"/>
          <p:nvPr/>
        </p:nvSpPr>
        <p:spPr>
          <a:xfrm>
            <a:off x="310637" y="4103918"/>
            <a:ext cx="1128713" cy="369332"/>
          </a:xfrm>
          <a:prstGeom prst="rect">
            <a:avLst/>
          </a:prstGeom>
          <a:noFill/>
        </p:spPr>
        <p:txBody>
          <a:bodyPr wrap="square" rtlCol="0">
            <a:spAutoFit/>
          </a:bodyPr>
          <a:lstStyle/>
          <a:p>
            <a:pPr algn="ctr"/>
            <a:r>
              <a:rPr lang="zh-CN" altLang="en-US">
                <a:solidFill>
                  <a:schemeClr val="tx2">
                    <a:lumMod val="10000"/>
                  </a:schemeClr>
                </a:solidFill>
              </a:rPr>
              <a:t>优点</a:t>
            </a:r>
          </a:p>
        </p:txBody>
      </p:sp>
      <p:sp>
        <p:nvSpPr>
          <p:cNvPr id="34" name="文本框 33">
            <a:extLst>
              <a:ext uri="{FF2B5EF4-FFF2-40B4-BE49-F238E27FC236}">
                <a16:creationId xmlns:a16="http://schemas.microsoft.com/office/drawing/2014/main" id="{047E0C2F-0949-65E8-70BB-FBC6ED9EA393}"/>
              </a:ext>
            </a:extLst>
          </p:cNvPr>
          <p:cNvSpPr txBox="1"/>
          <p:nvPr/>
        </p:nvSpPr>
        <p:spPr>
          <a:xfrm>
            <a:off x="310636" y="5068133"/>
            <a:ext cx="1128713" cy="369332"/>
          </a:xfrm>
          <a:prstGeom prst="rect">
            <a:avLst/>
          </a:prstGeom>
          <a:noFill/>
        </p:spPr>
        <p:txBody>
          <a:bodyPr wrap="square" rtlCol="0">
            <a:spAutoFit/>
          </a:bodyPr>
          <a:lstStyle/>
          <a:p>
            <a:pPr algn="ctr"/>
            <a:r>
              <a:rPr lang="zh-CN" altLang="en-US">
                <a:solidFill>
                  <a:schemeClr val="tx2">
                    <a:lumMod val="10000"/>
                  </a:schemeClr>
                </a:solidFill>
              </a:rPr>
              <a:t>不足</a:t>
            </a:r>
          </a:p>
        </p:txBody>
      </p:sp>
      <p:grpSp>
        <p:nvGrpSpPr>
          <p:cNvPr id="2069" name="组合 2068">
            <a:extLst>
              <a:ext uri="{FF2B5EF4-FFF2-40B4-BE49-F238E27FC236}">
                <a16:creationId xmlns:a16="http://schemas.microsoft.com/office/drawing/2014/main" id="{3E653BDC-5DF2-8DF9-D411-C83406C2F70F}"/>
              </a:ext>
            </a:extLst>
          </p:cNvPr>
          <p:cNvGrpSpPr/>
          <p:nvPr/>
        </p:nvGrpSpPr>
        <p:grpSpPr>
          <a:xfrm>
            <a:off x="1668213" y="1194488"/>
            <a:ext cx="2090057" cy="5252998"/>
            <a:chOff x="1668213" y="1258784"/>
            <a:chExt cx="2090057" cy="5252998"/>
          </a:xfrm>
        </p:grpSpPr>
        <p:sp>
          <p:nvSpPr>
            <p:cNvPr id="29" name="矩形: 圆角 28">
              <a:extLst>
                <a:ext uri="{FF2B5EF4-FFF2-40B4-BE49-F238E27FC236}">
                  <a16:creationId xmlns:a16="http://schemas.microsoft.com/office/drawing/2014/main" id="{B64383C7-21C9-F5B2-19E3-CEA82FB497D2}"/>
                </a:ext>
              </a:extLst>
            </p:cNvPr>
            <p:cNvSpPr/>
            <p:nvPr/>
          </p:nvSpPr>
          <p:spPr>
            <a:xfrm>
              <a:off x="1668213" y="1977242"/>
              <a:ext cx="2090057" cy="4534540"/>
            </a:xfrm>
            <a:prstGeom prst="roundRect">
              <a:avLst/>
            </a:prstGeom>
            <a:solidFill>
              <a:srgbClr val="CF0F1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A7C16435-FED1-E3DA-C9F6-2D7BAF766A9E}"/>
                </a:ext>
              </a:extLst>
            </p:cNvPr>
            <p:cNvSpPr/>
            <p:nvPr/>
          </p:nvSpPr>
          <p:spPr>
            <a:xfrm>
              <a:off x="2119476" y="1258784"/>
              <a:ext cx="1187532" cy="1169720"/>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523E66AF-8C9C-4E6A-A0C4-E8C5C72A8B03}"/>
                </a:ext>
              </a:extLst>
            </p:cNvPr>
            <p:cNvSpPr txBox="1"/>
            <p:nvPr/>
          </p:nvSpPr>
          <p:spPr>
            <a:xfrm>
              <a:off x="1668213" y="2525219"/>
              <a:ext cx="2090057" cy="369332"/>
            </a:xfrm>
            <a:prstGeom prst="rect">
              <a:avLst/>
            </a:prstGeom>
            <a:noFill/>
          </p:spPr>
          <p:txBody>
            <a:bodyPr wrap="square" rtlCol="0">
              <a:spAutoFit/>
            </a:bodyPr>
            <a:lstStyle/>
            <a:p>
              <a:pPr algn="ctr"/>
              <a:r>
                <a:rPr lang="zh-CN" altLang="en-US" b="1">
                  <a:solidFill>
                    <a:schemeClr val="tx2">
                      <a:lumMod val="10000"/>
                    </a:schemeClr>
                  </a:solidFill>
                  <a:latin typeface="微软雅黑" panose="020B0503020204020204" pitchFamily="34" charset="-122"/>
                  <a:ea typeface="微软雅黑" panose="020B0503020204020204" pitchFamily="34" charset="-122"/>
                </a:rPr>
                <a:t>垃圾处理器</a:t>
              </a:r>
            </a:p>
          </p:txBody>
        </p:sp>
        <p:cxnSp>
          <p:nvCxnSpPr>
            <p:cNvPr id="38" name="直接连接符 37">
              <a:extLst>
                <a:ext uri="{FF2B5EF4-FFF2-40B4-BE49-F238E27FC236}">
                  <a16:creationId xmlns:a16="http://schemas.microsoft.com/office/drawing/2014/main" id="{EED0DCB8-AA55-44DF-A5AE-20B67490A4D2}"/>
                </a:ext>
              </a:extLst>
            </p:cNvPr>
            <p:cNvCxnSpPr/>
            <p:nvPr/>
          </p:nvCxnSpPr>
          <p:spPr>
            <a:xfrm>
              <a:off x="1907778" y="2894620"/>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EFFD619-9491-FAA2-5465-AF95798DED4D}"/>
                </a:ext>
              </a:extLst>
            </p:cNvPr>
            <p:cNvCxnSpPr/>
            <p:nvPr/>
          </p:nvCxnSpPr>
          <p:spPr>
            <a:xfrm>
              <a:off x="1902425" y="3442216"/>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8A06AC8-626E-C6F7-9544-2F221D343049}"/>
                </a:ext>
              </a:extLst>
            </p:cNvPr>
            <p:cNvCxnSpPr/>
            <p:nvPr/>
          </p:nvCxnSpPr>
          <p:spPr>
            <a:xfrm>
              <a:off x="1902424" y="3989881"/>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3902A58-53CE-14F3-21F8-6767ACF5D1DC}"/>
                </a:ext>
              </a:extLst>
            </p:cNvPr>
            <p:cNvCxnSpPr/>
            <p:nvPr/>
          </p:nvCxnSpPr>
          <p:spPr>
            <a:xfrm>
              <a:off x="1902424" y="5059816"/>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3B1FF8C-9AFC-D802-BA76-49592E87AA0A}"/>
                </a:ext>
              </a:extLst>
            </p:cNvPr>
            <p:cNvSpPr txBox="1"/>
            <p:nvPr/>
          </p:nvSpPr>
          <p:spPr>
            <a:xfrm>
              <a:off x="2374042" y="3066432"/>
              <a:ext cx="740633" cy="369332"/>
            </a:xfrm>
            <a:prstGeom prst="rect">
              <a:avLst/>
            </a:prstGeom>
            <a:noFill/>
          </p:spPr>
          <p:txBody>
            <a:bodyPr wrap="square" rtlCol="0">
              <a:spAutoFit/>
            </a:bodyPr>
            <a:lstStyle/>
            <a:p>
              <a:r>
                <a:rPr lang="en-US" altLang="zh-CN">
                  <a:solidFill>
                    <a:schemeClr val="tx2">
                      <a:lumMod val="10000"/>
                    </a:schemeClr>
                  </a:solidFill>
                </a:rPr>
                <a:t>1-4k</a:t>
              </a:r>
              <a:endParaRPr lang="zh-CN" altLang="en-US">
                <a:solidFill>
                  <a:schemeClr val="tx2">
                    <a:lumMod val="10000"/>
                  </a:schemeClr>
                </a:solidFill>
              </a:endParaRPr>
            </a:p>
          </p:txBody>
        </p:sp>
        <p:sp>
          <p:nvSpPr>
            <p:cNvPr id="44" name="文本框 43">
              <a:extLst>
                <a:ext uri="{FF2B5EF4-FFF2-40B4-BE49-F238E27FC236}">
                  <a16:creationId xmlns:a16="http://schemas.microsoft.com/office/drawing/2014/main" id="{78C0B60B-D7AD-010C-8FA1-E36FCCC303CC}"/>
                </a:ext>
              </a:extLst>
            </p:cNvPr>
            <p:cNvSpPr txBox="1"/>
            <p:nvPr/>
          </p:nvSpPr>
          <p:spPr>
            <a:xfrm>
              <a:off x="2034582" y="3607645"/>
              <a:ext cx="1357312" cy="369332"/>
            </a:xfrm>
            <a:prstGeom prst="rect">
              <a:avLst/>
            </a:prstGeom>
            <a:noFill/>
          </p:spPr>
          <p:txBody>
            <a:bodyPr wrap="square" rtlCol="0">
              <a:spAutoFit/>
            </a:bodyPr>
            <a:lstStyle/>
            <a:p>
              <a:pPr algn="ctr"/>
              <a:r>
                <a:rPr lang="zh-CN" altLang="en-US">
                  <a:solidFill>
                    <a:schemeClr val="tx2">
                      <a:lumMod val="10000"/>
                    </a:schemeClr>
                  </a:solidFill>
                </a:rPr>
                <a:t>不到</a:t>
              </a:r>
              <a:r>
                <a:rPr lang="en-US" altLang="zh-CN">
                  <a:solidFill>
                    <a:schemeClr val="tx2">
                      <a:lumMod val="10000"/>
                    </a:schemeClr>
                  </a:solidFill>
                </a:rPr>
                <a:t>1%</a:t>
              </a:r>
              <a:endParaRPr lang="zh-CN" altLang="en-US">
                <a:solidFill>
                  <a:schemeClr val="tx2">
                    <a:lumMod val="10000"/>
                  </a:schemeClr>
                </a:solidFill>
              </a:endParaRPr>
            </a:p>
          </p:txBody>
        </p:sp>
        <p:sp>
          <p:nvSpPr>
            <p:cNvPr id="45" name="文本框 44">
              <a:extLst>
                <a:ext uri="{FF2B5EF4-FFF2-40B4-BE49-F238E27FC236}">
                  <a16:creationId xmlns:a16="http://schemas.microsoft.com/office/drawing/2014/main" id="{C0A1E4F3-C6E1-DF88-D71D-22CAB9A76206}"/>
                </a:ext>
              </a:extLst>
            </p:cNvPr>
            <p:cNvSpPr txBox="1"/>
            <p:nvPr/>
          </p:nvSpPr>
          <p:spPr>
            <a:xfrm>
              <a:off x="1873847" y="4050073"/>
              <a:ext cx="1678781" cy="875817"/>
            </a:xfrm>
            <a:prstGeom prst="rect">
              <a:avLst/>
            </a:prstGeom>
            <a:noFill/>
          </p:spPr>
          <p:txBody>
            <a:bodyPr wrap="square" rtlCol="0">
              <a:spAutoFit/>
            </a:bodyPr>
            <a:lstStyle/>
            <a:p>
              <a:pPr algn="ctr">
                <a:lnSpc>
                  <a:spcPct val="150000"/>
                </a:lnSpc>
              </a:pPr>
              <a:r>
                <a:rPr lang="zh-CN" altLang="en-US">
                  <a:solidFill>
                    <a:schemeClr val="tx2">
                      <a:lumMod val="10000"/>
                    </a:schemeClr>
                  </a:solidFill>
                </a:rPr>
                <a:t>无需垃圾分类</a:t>
              </a:r>
              <a:endParaRPr lang="en-US" altLang="zh-CN">
                <a:solidFill>
                  <a:schemeClr val="tx2">
                    <a:lumMod val="10000"/>
                  </a:schemeClr>
                </a:solidFill>
              </a:endParaRPr>
            </a:p>
            <a:p>
              <a:pPr algn="ctr">
                <a:lnSpc>
                  <a:spcPct val="150000"/>
                </a:lnSpc>
              </a:pPr>
              <a:r>
                <a:rPr lang="zh-CN" altLang="en-US">
                  <a:solidFill>
                    <a:schemeClr val="tx2">
                      <a:lumMod val="10000"/>
                    </a:schemeClr>
                  </a:solidFill>
                </a:rPr>
                <a:t>处理方便</a:t>
              </a:r>
            </a:p>
          </p:txBody>
        </p:sp>
        <p:sp>
          <p:nvSpPr>
            <p:cNvPr id="46" name="文本框 45">
              <a:extLst>
                <a:ext uri="{FF2B5EF4-FFF2-40B4-BE49-F238E27FC236}">
                  <a16:creationId xmlns:a16="http://schemas.microsoft.com/office/drawing/2014/main" id="{80777E67-C965-EF15-431E-6E3ABD7C33E7}"/>
                </a:ext>
              </a:extLst>
            </p:cNvPr>
            <p:cNvSpPr txBox="1"/>
            <p:nvPr/>
          </p:nvSpPr>
          <p:spPr>
            <a:xfrm>
              <a:off x="1873846" y="5132429"/>
              <a:ext cx="1678781" cy="1291316"/>
            </a:xfrm>
            <a:prstGeom prst="rect">
              <a:avLst/>
            </a:prstGeom>
            <a:noFill/>
          </p:spPr>
          <p:txBody>
            <a:bodyPr wrap="square" rtlCol="0">
              <a:spAutoFit/>
            </a:bodyPr>
            <a:lstStyle/>
            <a:p>
              <a:pPr algn="ctr">
                <a:lnSpc>
                  <a:spcPct val="150000"/>
                </a:lnSpc>
              </a:pPr>
              <a:r>
                <a:rPr lang="zh-CN" altLang="en-US">
                  <a:solidFill>
                    <a:schemeClr val="tx2">
                      <a:lumMod val="10000"/>
                    </a:schemeClr>
                  </a:solidFill>
                </a:rPr>
                <a:t>堵下水道风险</a:t>
              </a:r>
              <a:endParaRPr lang="en-US" altLang="zh-CN">
                <a:solidFill>
                  <a:schemeClr val="tx2">
                    <a:lumMod val="10000"/>
                  </a:schemeClr>
                </a:solidFill>
              </a:endParaRPr>
            </a:p>
            <a:p>
              <a:pPr algn="ctr">
                <a:lnSpc>
                  <a:spcPct val="150000"/>
                </a:lnSpc>
              </a:pPr>
              <a:r>
                <a:rPr lang="zh-CN" altLang="en-US">
                  <a:solidFill>
                    <a:schemeClr val="tx2">
                      <a:lumMod val="10000"/>
                    </a:schemeClr>
                  </a:solidFill>
                </a:rPr>
                <a:t>浪费水资源</a:t>
              </a:r>
              <a:endParaRPr lang="en-US" altLang="zh-CN">
                <a:solidFill>
                  <a:schemeClr val="tx2">
                    <a:lumMod val="10000"/>
                  </a:schemeClr>
                </a:solidFill>
              </a:endParaRPr>
            </a:p>
            <a:p>
              <a:pPr algn="ctr">
                <a:lnSpc>
                  <a:spcPct val="150000"/>
                </a:lnSpc>
              </a:pPr>
              <a:r>
                <a:rPr lang="zh-CN" altLang="en-US">
                  <a:solidFill>
                    <a:schemeClr val="tx2">
                      <a:lumMod val="10000"/>
                    </a:schemeClr>
                  </a:solidFill>
                </a:rPr>
                <a:t>未来政策风险</a:t>
              </a:r>
            </a:p>
          </p:txBody>
        </p:sp>
      </p:grpSp>
      <p:grpSp>
        <p:nvGrpSpPr>
          <p:cNvPr id="2070" name="组合 2069">
            <a:extLst>
              <a:ext uri="{FF2B5EF4-FFF2-40B4-BE49-F238E27FC236}">
                <a16:creationId xmlns:a16="http://schemas.microsoft.com/office/drawing/2014/main" id="{13DDB8FC-ECD3-8B64-2C16-3EFBAB444F66}"/>
              </a:ext>
            </a:extLst>
          </p:cNvPr>
          <p:cNvGrpSpPr/>
          <p:nvPr/>
        </p:nvGrpSpPr>
        <p:grpSpPr>
          <a:xfrm>
            <a:off x="4170884" y="1194488"/>
            <a:ext cx="2090057" cy="5252996"/>
            <a:chOff x="4170884" y="1258784"/>
            <a:chExt cx="2090057" cy="5252996"/>
          </a:xfrm>
        </p:grpSpPr>
        <p:sp>
          <p:nvSpPr>
            <p:cNvPr id="49" name="矩形: 圆角 48">
              <a:extLst>
                <a:ext uri="{FF2B5EF4-FFF2-40B4-BE49-F238E27FC236}">
                  <a16:creationId xmlns:a16="http://schemas.microsoft.com/office/drawing/2014/main" id="{984BF830-8902-9BC4-4EBB-C8DB43265C50}"/>
                </a:ext>
              </a:extLst>
            </p:cNvPr>
            <p:cNvSpPr/>
            <p:nvPr/>
          </p:nvSpPr>
          <p:spPr>
            <a:xfrm>
              <a:off x="4170884" y="1977241"/>
              <a:ext cx="2090057" cy="4534539"/>
            </a:xfrm>
            <a:prstGeom prst="roundRect">
              <a:avLst/>
            </a:prstGeom>
            <a:solidFill>
              <a:srgbClr val="CF0F1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AC772975-6F8C-0307-1677-D8C4ABA0450C}"/>
                </a:ext>
              </a:extLst>
            </p:cNvPr>
            <p:cNvSpPr/>
            <p:nvPr/>
          </p:nvSpPr>
          <p:spPr>
            <a:xfrm>
              <a:off x="4622147" y="1258784"/>
              <a:ext cx="1187532" cy="1169720"/>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EFDCB095-4936-D4D1-1D41-1D23349B13F3}"/>
                </a:ext>
              </a:extLst>
            </p:cNvPr>
            <p:cNvSpPr txBox="1"/>
            <p:nvPr/>
          </p:nvSpPr>
          <p:spPr>
            <a:xfrm>
              <a:off x="4170884" y="2525219"/>
              <a:ext cx="2090057" cy="369332"/>
            </a:xfrm>
            <a:prstGeom prst="rect">
              <a:avLst/>
            </a:prstGeom>
            <a:noFill/>
          </p:spPr>
          <p:txBody>
            <a:bodyPr wrap="square" rtlCol="0">
              <a:spAutoFit/>
            </a:bodyPr>
            <a:lstStyle/>
            <a:p>
              <a:pPr algn="ctr"/>
              <a:r>
                <a:rPr lang="zh-CN" altLang="en-US" b="1">
                  <a:solidFill>
                    <a:schemeClr val="tx2">
                      <a:lumMod val="10000"/>
                    </a:schemeClr>
                  </a:solidFill>
                  <a:latin typeface="微软雅黑" panose="020B0503020204020204" pitchFamily="34" charset="-122"/>
                  <a:ea typeface="微软雅黑" panose="020B0503020204020204" pitchFamily="34" charset="-122"/>
                </a:rPr>
                <a:t>堆肥机</a:t>
              </a:r>
            </a:p>
          </p:txBody>
        </p:sp>
        <p:cxnSp>
          <p:nvCxnSpPr>
            <p:cNvPr id="52" name="直接连接符 51">
              <a:extLst>
                <a:ext uri="{FF2B5EF4-FFF2-40B4-BE49-F238E27FC236}">
                  <a16:creationId xmlns:a16="http://schemas.microsoft.com/office/drawing/2014/main" id="{2B0E0B7F-D93F-9597-4FEE-F771D665F8C7}"/>
                </a:ext>
              </a:extLst>
            </p:cNvPr>
            <p:cNvCxnSpPr/>
            <p:nvPr/>
          </p:nvCxnSpPr>
          <p:spPr>
            <a:xfrm>
              <a:off x="4410449" y="2894620"/>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C8410B5-839D-CDA3-5DB1-12411D47AFF4}"/>
                </a:ext>
              </a:extLst>
            </p:cNvPr>
            <p:cNvCxnSpPr/>
            <p:nvPr/>
          </p:nvCxnSpPr>
          <p:spPr>
            <a:xfrm>
              <a:off x="4405096" y="3442216"/>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CE6281A-20FA-2B6C-7463-27AD3A841A1C}"/>
                </a:ext>
              </a:extLst>
            </p:cNvPr>
            <p:cNvCxnSpPr/>
            <p:nvPr/>
          </p:nvCxnSpPr>
          <p:spPr>
            <a:xfrm>
              <a:off x="4405095" y="3989881"/>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2B67583-249B-60F7-F8DE-3D73D7A68224}"/>
                </a:ext>
              </a:extLst>
            </p:cNvPr>
            <p:cNvCxnSpPr/>
            <p:nvPr/>
          </p:nvCxnSpPr>
          <p:spPr>
            <a:xfrm>
              <a:off x="4405095" y="5059816"/>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7878E76F-773D-2E0B-7126-31EE76A5741C}"/>
                </a:ext>
              </a:extLst>
            </p:cNvPr>
            <p:cNvSpPr txBox="1"/>
            <p:nvPr/>
          </p:nvSpPr>
          <p:spPr>
            <a:xfrm>
              <a:off x="4876713" y="3066432"/>
              <a:ext cx="740633" cy="369332"/>
            </a:xfrm>
            <a:prstGeom prst="rect">
              <a:avLst/>
            </a:prstGeom>
            <a:noFill/>
          </p:spPr>
          <p:txBody>
            <a:bodyPr wrap="square" rtlCol="0">
              <a:spAutoFit/>
            </a:bodyPr>
            <a:lstStyle/>
            <a:p>
              <a:r>
                <a:rPr lang="en-US" altLang="zh-CN">
                  <a:solidFill>
                    <a:schemeClr val="tx2">
                      <a:lumMod val="10000"/>
                    </a:schemeClr>
                  </a:solidFill>
                </a:rPr>
                <a:t>1-4k</a:t>
              </a:r>
              <a:endParaRPr lang="zh-CN" altLang="en-US">
                <a:solidFill>
                  <a:schemeClr val="tx2">
                    <a:lumMod val="10000"/>
                  </a:schemeClr>
                </a:solidFill>
              </a:endParaRPr>
            </a:p>
          </p:txBody>
        </p:sp>
        <p:sp>
          <p:nvSpPr>
            <p:cNvPr id="57" name="文本框 56">
              <a:extLst>
                <a:ext uri="{FF2B5EF4-FFF2-40B4-BE49-F238E27FC236}">
                  <a16:creationId xmlns:a16="http://schemas.microsoft.com/office/drawing/2014/main" id="{B4B4AFED-9C81-E42A-488D-E7218309CCDF}"/>
                </a:ext>
              </a:extLst>
            </p:cNvPr>
            <p:cNvSpPr txBox="1"/>
            <p:nvPr/>
          </p:nvSpPr>
          <p:spPr>
            <a:xfrm>
              <a:off x="4537253" y="3607645"/>
              <a:ext cx="1357312" cy="369332"/>
            </a:xfrm>
            <a:prstGeom prst="rect">
              <a:avLst/>
            </a:prstGeom>
            <a:noFill/>
          </p:spPr>
          <p:txBody>
            <a:bodyPr wrap="square" rtlCol="0">
              <a:spAutoFit/>
            </a:bodyPr>
            <a:lstStyle/>
            <a:p>
              <a:pPr algn="ctr"/>
              <a:r>
                <a:rPr lang="zh-CN" altLang="en-US">
                  <a:solidFill>
                    <a:schemeClr val="tx2">
                      <a:lumMod val="10000"/>
                    </a:schemeClr>
                  </a:solidFill>
                </a:rPr>
                <a:t>很少</a:t>
              </a:r>
            </a:p>
          </p:txBody>
        </p:sp>
        <p:sp>
          <p:nvSpPr>
            <p:cNvPr id="58" name="文本框 57">
              <a:extLst>
                <a:ext uri="{FF2B5EF4-FFF2-40B4-BE49-F238E27FC236}">
                  <a16:creationId xmlns:a16="http://schemas.microsoft.com/office/drawing/2014/main" id="{1EAF2EFE-3A1E-0D32-10FF-CA2CAD990D27}"/>
                </a:ext>
              </a:extLst>
            </p:cNvPr>
            <p:cNvSpPr txBox="1"/>
            <p:nvPr/>
          </p:nvSpPr>
          <p:spPr>
            <a:xfrm>
              <a:off x="4170884" y="4050073"/>
              <a:ext cx="2090057" cy="875817"/>
            </a:xfrm>
            <a:prstGeom prst="rect">
              <a:avLst/>
            </a:prstGeom>
            <a:noFill/>
          </p:spPr>
          <p:txBody>
            <a:bodyPr wrap="square" rtlCol="0">
              <a:spAutoFit/>
            </a:bodyPr>
            <a:lstStyle/>
            <a:p>
              <a:pPr algn="ctr">
                <a:lnSpc>
                  <a:spcPct val="150000"/>
                </a:lnSpc>
              </a:pPr>
              <a:r>
                <a:rPr lang="zh-CN" altLang="en-US">
                  <a:solidFill>
                    <a:schemeClr val="tx2">
                      <a:lumMod val="10000"/>
                    </a:schemeClr>
                  </a:solidFill>
                </a:rPr>
                <a:t>二次利用</a:t>
              </a:r>
              <a:endParaRPr lang="en-US" altLang="zh-CN">
                <a:solidFill>
                  <a:schemeClr val="tx2">
                    <a:lumMod val="10000"/>
                  </a:schemeClr>
                </a:solidFill>
              </a:endParaRPr>
            </a:p>
            <a:p>
              <a:pPr algn="ctr">
                <a:lnSpc>
                  <a:spcPct val="150000"/>
                </a:lnSpc>
              </a:pPr>
              <a:r>
                <a:rPr lang="zh-CN" altLang="en-US">
                  <a:solidFill>
                    <a:schemeClr val="tx2">
                      <a:lumMod val="10000"/>
                    </a:schemeClr>
                  </a:solidFill>
                </a:rPr>
                <a:t>解决垃圾持续发酵</a:t>
              </a:r>
            </a:p>
          </p:txBody>
        </p:sp>
        <p:sp>
          <p:nvSpPr>
            <p:cNvPr id="59" name="文本框 58">
              <a:extLst>
                <a:ext uri="{FF2B5EF4-FFF2-40B4-BE49-F238E27FC236}">
                  <a16:creationId xmlns:a16="http://schemas.microsoft.com/office/drawing/2014/main" id="{8B522D94-F092-C5F9-54F2-715DAC71998E}"/>
                </a:ext>
              </a:extLst>
            </p:cNvPr>
            <p:cNvSpPr txBox="1"/>
            <p:nvPr/>
          </p:nvSpPr>
          <p:spPr>
            <a:xfrm>
              <a:off x="4376517" y="5132429"/>
              <a:ext cx="1678781" cy="1289905"/>
            </a:xfrm>
            <a:prstGeom prst="rect">
              <a:avLst/>
            </a:prstGeom>
            <a:noFill/>
          </p:spPr>
          <p:txBody>
            <a:bodyPr wrap="square" rtlCol="0">
              <a:spAutoFit/>
            </a:bodyPr>
            <a:lstStyle/>
            <a:p>
              <a:pPr algn="ctr">
                <a:lnSpc>
                  <a:spcPct val="150000"/>
                </a:lnSpc>
              </a:pPr>
              <a:r>
                <a:rPr lang="zh-CN" altLang="en-US">
                  <a:solidFill>
                    <a:schemeClr val="tx2">
                      <a:lumMod val="10000"/>
                    </a:schemeClr>
                  </a:solidFill>
                </a:rPr>
                <a:t>堆肥周期长</a:t>
              </a:r>
              <a:endParaRPr lang="en-US" altLang="zh-CN">
                <a:solidFill>
                  <a:schemeClr val="tx2">
                    <a:lumMod val="10000"/>
                  </a:schemeClr>
                </a:solidFill>
              </a:endParaRPr>
            </a:p>
            <a:p>
              <a:pPr algn="ctr">
                <a:lnSpc>
                  <a:spcPct val="150000"/>
                </a:lnSpc>
              </a:pPr>
              <a:r>
                <a:rPr lang="zh-CN" altLang="en-US">
                  <a:solidFill>
                    <a:schemeClr val="tx2">
                      <a:lumMod val="10000"/>
                    </a:schemeClr>
                  </a:solidFill>
                </a:rPr>
                <a:t>处理种类有限</a:t>
              </a:r>
              <a:endParaRPr lang="en-US" altLang="zh-CN">
                <a:solidFill>
                  <a:schemeClr val="tx2">
                    <a:lumMod val="10000"/>
                  </a:schemeClr>
                </a:solidFill>
              </a:endParaRPr>
            </a:p>
            <a:p>
              <a:pPr algn="ctr">
                <a:lnSpc>
                  <a:spcPct val="150000"/>
                </a:lnSpc>
              </a:pPr>
              <a:r>
                <a:rPr lang="zh-CN" altLang="en-US">
                  <a:solidFill>
                    <a:schemeClr val="tx2">
                      <a:lumMod val="10000"/>
                    </a:schemeClr>
                  </a:solidFill>
                </a:rPr>
                <a:t>定期清理</a:t>
              </a:r>
            </a:p>
          </p:txBody>
        </p:sp>
      </p:grpSp>
      <p:grpSp>
        <p:nvGrpSpPr>
          <p:cNvPr id="2071" name="组合 2070">
            <a:extLst>
              <a:ext uri="{FF2B5EF4-FFF2-40B4-BE49-F238E27FC236}">
                <a16:creationId xmlns:a16="http://schemas.microsoft.com/office/drawing/2014/main" id="{39DEFD4B-43EA-DB2C-044A-D710573C7014}"/>
              </a:ext>
            </a:extLst>
          </p:cNvPr>
          <p:cNvGrpSpPr/>
          <p:nvPr/>
        </p:nvGrpSpPr>
        <p:grpSpPr>
          <a:xfrm>
            <a:off x="6707137" y="1194488"/>
            <a:ext cx="2090057" cy="5252996"/>
            <a:chOff x="6707137" y="1258784"/>
            <a:chExt cx="2090057" cy="5252996"/>
          </a:xfrm>
        </p:grpSpPr>
        <p:sp>
          <p:nvSpPr>
            <p:cNvPr id="61" name="矩形: 圆角 60">
              <a:extLst>
                <a:ext uri="{FF2B5EF4-FFF2-40B4-BE49-F238E27FC236}">
                  <a16:creationId xmlns:a16="http://schemas.microsoft.com/office/drawing/2014/main" id="{4B9269F1-4927-6929-B651-C92305BB9988}"/>
                </a:ext>
              </a:extLst>
            </p:cNvPr>
            <p:cNvSpPr/>
            <p:nvPr/>
          </p:nvSpPr>
          <p:spPr>
            <a:xfrm>
              <a:off x="6707137" y="1977242"/>
              <a:ext cx="2090057" cy="4534538"/>
            </a:xfrm>
            <a:prstGeom prst="roundRect">
              <a:avLst/>
            </a:prstGeom>
            <a:solidFill>
              <a:srgbClr val="CF0F1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a:extLst>
                <a:ext uri="{FF2B5EF4-FFF2-40B4-BE49-F238E27FC236}">
                  <a16:creationId xmlns:a16="http://schemas.microsoft.com/office/drawing/2014/main" id="{722ADDC3-730D-A917-48E7-71D686EC4193}"/>
                </a:ext>
              </a:extLst>
            </p:cNvPr>
            <p:cNvSpPr/>
            <p:nvPr/>
          </p:nvSpPr>
          <p:spPr>
            <a:xfrm>
              <a:off x="7158400" y="1258784"/>
              <a:ext cx="1187532" cy="1169720"/>
            </a:xfrm>
            <a:prstGeom prst="roundRect">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996D3E4B-799C-FF19-FA9F-D96A92DBC453}"/>
                </a:ext>
              </a:extLst>
            </p:cNvPr>
            <p:cNvSpPr txBox="1"/>
            <p:nvPr/>
          </p:nvSpPr>
          <p:spPr>
            <a:xfrm>
              <a:off x="6707137" y="2525219"/>
              <a:ext cx="2090057" cy="369332"/>
            </a:xfrm>
            <a:prstGeom prst="rect">
              <a:avLst/>
            </a:prstGeom>
            <a:noFill/>
          </p:spPr>
          <p:txBody>
            <a:bodyPr wrap="square" rtlCol="0">
              <a:spAutoFit/>
            </a:bodyPr>
            <a:lstStyle/>
            <a:p>
              <a:pPr algn="ctr"/>
              <a:r>
                <a:rPr lang="zh-CN" altLang="en-US" b="1">
                  <a:solidFill>
                    <a:schemeClr val="tx2">
                      <a:lumMod val="10000"/>
                    </a:schemeClr>
                  </a:solidFill>
                  <a:latin typeface="微软雅黑" panose="020B0503020204020204" pitchFamily="34" charset="-122"/>
                  <a:ea typeface="微软雅黑" panose="020B0503020204020204" pitchFamily="34" charset="-122"/>
                </a:rPr>
                <a:t>垃圾压实机</a:t>
              </a:r>
            </a:p>
          </p:txBody>
        </p:sp>
        <p:cxnSp>
          <p:nvCxnSpPr>
            <p:cNvPr id="2048" name="直接连接符 2047">
              <a:extLst>
                <a:ext uri="{FF2B5EF4-FFF2-40B4-BE49-F238E27FC236}">
                  <a16:creationId xmlns:a16="http://schemas.microsoft.com/office/drawing/2014/main" id="{9A8AA6C5-EAB7-20B9-EB07-02E1C02A29D0}"/>
                </a:ext>
              </a:extLst>
            </p:cNvPr>
            <p:cNvCxnSpPr/>
            <p:nvPr/>
          </p:nvCxnSpPr>
          <p:spPr>
            <a:xfrm>
              <a:off x="6946702" y="2894620"/>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2049" name="直接连接符 2048">
              <a:extLst>
                <a:ext uri="{FF2B5EF4-FFF2-40B4-BE49-F238E27FC236}">
                  <a16:creationId xmlns:a16="http://schemas.microsoft.com/office/drawing/2014/main" id="{D73A7455-091B-1447-C838-F586E82D9249}"/>
                </a:ext>
              </a:extLst>
            </p:cNvPr>
            <p:cNvCxnSpPr/>
            <p:nvPr/>
          </p:nvCxnSpPr>
          <p:spPr>
            <a:xfrm>
              <a:off x="6941349" y="3442216"/>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2051" name="直接连接符 2050">
              <a:extLst>
                <a:ext uri="{FF2B5EF4-FFF2-40B4-BE49-F238E27FC236}">
                  <a16:creationId xmlns:a16="http://schemas.microsoft.com/office/drawing/2014/main" id="{F1C4ECB7-84F8-A74C-EE5D-9FE31062C3C3}"/>
                </a:ext>
              </a:extLst>
            </p:cNvPr>
            <p:cNvCxnSpPr/>
            <p:nvPr/>
          </p:nvCxnSpPr>
          <p:spPr>
            <a:xfrm>
              <a:off x="6941348" y="3989881"/>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2052" name="直接连接符 2051">
              <a:extLst>
                <a:ext uri="{FF2B5EF4-FFF2-40B4-BE49-F238E27FC236}">
                  <a16:creationId xmlns:a16="http://schemas.microsoft.com/office/drawing/2014/main" id="{6F324DF6-16C0-8E58-A020-7F6EA89A0FD7}"/>
                </a:ext>
              </a:extLst>
            </p:cNvPr>
            <p:cNvCxnSpPr/>
            <p:nvPr/>
          </p:nvCxnSpPr>
          <p:spPr>
            <a:xfrm>
              <a:off x="6941348" y="5059816"/>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sp>
          <p:nvSpPr>
            <p:cNvPr id="2053" name="文本框 2052">
              <a:extLst>
                <a:ext uri="{FF2B5EF4-FFF2-40B4-BE49-F238E27FC236}">
                  <a16:creationId xmlns:a16="http://schemas.microsoft.com/office/drawing/2014/main" id="{E10A50F2-80B8-6396-630D-642F3BB4AAE9}"/>
                </a:ext>
              </a:extLst>
            </p:cNvPr>
            <p:cNvSpPr txBox="1"/>
            <p:nvPr/>
          </p:nvSpPr>
          <p:spPr>
            <a:xfrm>
              <a:off x="7073504" y="3066432"/>
              <a:ext cx="1357312" cy="369332"/>
            </a:xfrm>
            <a:prstGeom prst="rect">
              <a:avLst/>
            </a:prstGeom>
            <a:noFill/>
          </p:spPr>
          <p:txBody>
            <a:bodyPr wrap="square" rtlCol="0">
              <a:spAutoFit/>
            </a:bodyPr>
            <a:lstStyle/>
            <a:p>
              <a:pPr algn="ctr"/>
              <a:r>
                <a:rPr lang="en-US" altLang="zh-CN">
                  <a:solidFill>
                    <a:schemeClr val="tx2">
                      <a:lumMod val="10000"/>
                    </a:schemeClr>
                  </a:solidFill>
                </a:rPr>
                <a:t>0.5-1.5k</a:t>
              </a:r>
              <a:endParaRPr lang="zh-CN" altLang="en-US">
                <a:solidFill>
                  <a:schemeClr val="tx2">
                    <a:lumMod val="10000"/>
                  </a:schemeClr>
                </a:solidFill>
              </a:endParaRPr>
            </a:p>
          </p:txBody>
        </p:sp>
        <p:sp>
          <p:nvSpPr>
            <p:cNvPr id="2054" name="文本框 2053">
              <a:extLst>
                <a:ext uri="{FF2B5EF4-FFF2-40B4-BE49-F238E27FC236}">
                  <a16:creationId xmlns:a16="http://schemas.microsoft.com/office/drawing/2014/main" id="{DAA97487-ADEF-2D49-4E20-E968C51DE8F9}"/>
                </a:ext>
              </a:extLst>
            </p:cNvPr>
            <p:cNvSpPr txBox="1"/>
            <p:nvPr/>
          </p:nvSpPr>
          <p:spPr>
            <a:xfrm>
              <a:off x="7073506" y="3607645"/>
              <a:ext cx="1357312" cy="369332"/>
            </a:xfrm>
            <a:prstGeom prst="rect">
              <a:avLst/>
            </a:prstGeom>
            <a:noFill/>
          </p:spPr>
          <p:txBody>
            <a:bodyPr wrap="square" rtlCol="0">
              <a:spAutoFit/>
            </a:bodyPr>
            <a:lstStyle/>
            <a:p>
              <a:pPr algn="ctr"/>
              <a:r>
                <a:rPr lang="zh-CN" altLang="en-US">
                  <a:solidFill>
                    <a:schemeClr val="tx2">
                      <a:lumMod val="10000"/>
                    </a:schemeClr>
                  </a:solidFill>
                </a:rPr>
                <a:t>基本没有</a:t>
              </a:r>
            </a:p>
          </p:txBody>
        </p:sp>
        <p:sp>
          <p:nvSpPr>
            <p:cNvPr id="2055" name="文本框 2054">
              <a:extLst>
                <a:ext uri="{FF2B5EF4-FFF2-40B4-BE49-F238E27FC236}">
                  <a16:creationId xmlns:a16="http://schemas.microsoft.com/office/drawing/2014/main" id="{0AF25D8E-46F9-3F3C-E5F3-7C047EF2DDFA}"/>
                </a:ext>
              </a:extLst>
            </p:cNvPr>
            <p:cNvSpPr txBox="1"/>
            <p:nvPr/>
          </p:nvSpPr>
          <p:spPr>
            <a:xfrm>
              <a:off x="6912771" y="4050073"/>
              <a:ext cx="1678781" cy="460319"/>
            </a:xfrm>
            <a:prstGeom prst="rect">
              <a:avLst/>
            </a:prstGeom>
            <a:noFill/>
          </p:spPr>
          <p:txBody>
            <a:bodyPr wrap="square" rtlCol="0">
              <a:spAutoFit/>
            </a:bodyPr>
            <a:lstStyle/>
            <a:p>
              <a:pPr algn="ctr">
                <a:lnSpc>
                  <a:spcPct val="150000"/>
                </a:lnSpc>
              </a:pPr>
              <a:r>
                <a:rPr lang="zh-CN" altLang="en-US">
                  <a:solidFill>
                    <a:schemeClr val="tx2">
                      <a:lumMod val="10000"/>
                    </a:schemeClr>
                  </a:solidFill>
                </a:rPr>
                <a:t>快速压缩体积</a:t>
              </a:r>
            </a:p>
          </p:txBody>
        </p:sp>
        <p:sp>
          <p:nvSpPr>
            <p:cNvPr id="2056" name="文本框 2055">
              <a:extLst>
                <a:ext uri="{FF2B5EF4-FFF2-40B4-BE49-F238E27FC236}">
                  <a16:creationId xmlns:a16="http://schemas.microsoft.com/office/drawing/2014/main" id="{F5A3B2A5-3774-FA57-38D5-117676DEFA1C}"/>
                </a:ext>
              </a:extLst>
            </p:cNvPr>
            <p:cNvSpPr txBox="1"/>
            <p:nvPr/>
          </p:nvSpPr>
          <p:spPr>
            <a:xfrm>
              <a:off x="6707137" y="5132429"/>
              <a:ext cx="2090057" cy="1289905"/>
            </a:xfrm>
            <a:prstGeom prst="rect">
              <a:avLst/>
            </a:prstGeom>
            <a:noFill/>
          </p:spPr>
          <p:txBody>
            <a:bodyPr wrap="square" rtlCol="0">
              <a:spAutoFit/>
            </a:bodyPr>
            <a:lstStyle/>
            <a:p>
              <a:pPr algn="ctr">
                <a:lnSpc>
                  <a:spcPct val="150000"/>
                </a:lnSpc>
              </a:pPr>
              <a:r>
                <a:rPr lang="zh-CN" altLang="en-US">
                  <a:solidFill>
                    <a:schemeClr val="tx2">
                      <a:lumMod val="10000"/>
                    </a:schemeClr>
                  </a:solidFill>
                </a:rPr>
                <a:t>无法解决变质问题</a:t>
              </a:r>
              <a:endParaRPr lang="en-US" altLang="zh-CN">
                <a:solidFill>
                  <a:schemeClr val="tx2">
                    <a:lumMod val="10000"/>
                  </a:schemeClr>
                </a:solidFill>
              </a:endParaRPr>
            </a:p>
            <a:p>
              <a:pPr algn="ctr">
                <a:lnSpc>
                  <a:spcPct val="150000"/>
                </a:lnSpc>
              </a:pPr>
              <a:r>
                <a:rPr lang="zh-CN" altLang="en-US">
                  <a:solidFill>
                    <a:schemeClr val="tx2">
                      <a:lumMod val="10000"/>
                    </a:schemeClr>
                  </a:solidFill>
                </a:rPr>
                <a:t>手工操作麻烦</a:t>
              </a:r>
              <a:endParaRPr lang="en-US" altLang="zh-CN">
                <a:solidFill>
                  <a:schemeClr val="tx2">
                    <a:lumMod val="10000"/>
                  </a:schemeClr>
                </a:solidFill>
              </a:endParaRPr>
            </a:p>
            <a:p>
              <a:pPr algn="ctr">
                <a:lnSpc>
                  <a:spcPct val="150000"/>
                </a:lnSpc>
              </a:pPr>
              <a:r>
                <a:rPr lang="zh-CN" altLang="en-US">
                  <a:solidFill>
                    <a:schemeClr val="tx2">
                      <a:lumMod val="10000"/>
                    </a:schemeClr>
                  </a:solidFill>
                </a:rPr>
                <a:t>厌氧发酵</a:t>
              </a:r>
            </a:p>
          </p:txBody>
        </p:sp>
      </p:grpSp>
      <p:grpSp>
        <p:nvGrpSpPr>
          <p:cNvPr id="2072" name="组合 2071">
            <a:extLst>
              <a:ext uri="{FF2B5EF4-FFF2-40B4-BE49-F238E27FC236}">
                <a16:creationId xmlns:a16="http://schemas.microsoft.com/office/drawing/2014/main" id="{70AE74B7-4200-585B-0154-7FC73B129AD6}"/>
              </a:ext>
            </a:extLst>
          </p:cNvPr>
          <p:cNvGrpSpPr/>
          <p:nvPr/>
        </p:nvGrpSpPr>
        <p:grpSpPr>
          <a:xfrm>
            <a:off x="9168023" y="1194488"/>
            <a:ext cx="2114861" cy="5252994"/>
            <a:chOff x="9168023" y="1258784"/>
            <a:chExt cx="2114861" cy="5252994"/>
          </a:xfrm>
        </p:grpSpPr>
        <p:sp>
          <p:nvSpPr>
            <p:cNvPr id="2058" name="矩形: 圆角 2057">
              <a:extLst>
                <a:ext uri="{FF2B5EF4-FFF2-40B4-BE49-F238E27FC236}">
                  <a16:creationId xmlns:a16="http://schemas.microsoft.com/office/drawing/2014/main" id="{A9ECCDA3-3494-D820-DA14-E251A524767C}"/>
                </a:ext>
              </a:extLst>
            </p:cNvPr>
            <p:cNvSpPr/>
            <p:nvPr/>
          </p:nvSpPr>
          <p:spPr>
            <a:xfrm>
              <a:off x="9192827" y="1977241"/>
              <a:ext cx="2090057" cy="4534537"/>
            </a:xfrm>
            <a:prstGeom prst="roundRect">
              <a:avLst/>
            </a:prstGeom>
            <a:solidFill>
              <a:srgbClr val="CF0F1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9" name="矩形: 圆角 2058">
              <a:extLst>
                <a:ext uri="{FF2B5EF4-FFF2-40B4-BE49-F238E27FC236}">
                  <a16:creationId xmlns:a16="http://schemas.microsoft.com/office/drawing/2014/main" id="{301AC686-1FF7-25D0-2767-49D3D693430F}"/>
                </a:ext>
              </a:extLst>
            </p:cNvPr>
            <p:cNvSpPr/>
            <p:nvPr/>
          </p:nvSpPr>
          <p:spPr>
            <a:xfrm>
              <a:off x="9619286" y="1258784"/>
              <a:ext cx="1187532" cy="1169720"/>
            </a:xfrm>
            <a:prstGeom prst="roundRect">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0" name="文本框 2059">
              <a:extLst>
                <a:ext uri="{FF2B5EF4-FFF2-40B4-BE49-F238E27FC236}">
                  <a16:creationId xmlns:a16="http://schemas.microsoft.com/office/drawing/2014/main" id="{8F44AE7D-9BD3-C1ED-650D-2A2D9DA574EC}"/>
                </a:ext>
              </a:extLst>
            </p:cNvPr>
            <p:cNvSpPr txBox="1"/>
            <p:nvPr/>
          </p:nvSpPr>
          <p:spPr>
            <a:xfrm>
              <a:off x="9168023" y="2525219"/>
              <a:ext cx="2090057" cy="369332"/>
            </a:xfrm>
            <a:prstGeom prst="rect">
              <a:avLst/>
            </a:prstGeom>
            <a:noFill/>
          </p:spPr>
          <p:txBody>
            <a:bodyPr wrap="square" rtlCol="0">
              <a:spAutoFit/>
            </a:bodyPr>
            <a:lstStyle/>
            <a:p>
              <a:pPr algn="ctr"/>
              <a:r>
                <a:rPr lang="zh-CN" altLang="en-US" b="1">
                  <a:solidFill>
                    <a:schemeClr val="tx2">
                      <a:lumMod val="10000"/>
                    </a:schemeClr>
                  </a:solidFill>
                  <a:latin typeface="微软雅黑" panose="020B0503020204020204" pitchFamily="34" charset="-122"/>
                  <a:ea typeface="微软雅黑" panose="020B0503020204020204" pitchFamily="34" charset="-122"/>
                </a:rPr>
                <a:t>水槽垃圾桶</a:t>
              </a:r>
            </a:p>
          </p:txBody>
        </p:sp>
        <p:cxnSp>
          <p:nvCxnSpPr>
            <p:cNvPr id="2061" name="直接连接符 2060">
              <a:extLst>
                <a:ext uri="{FF2B5EF4-FFF2-40B4-BE49-F238E27FC236}">
                  <a16:creationId xmlns:a16="http://schemas.microsoft.com/office/drawing/2014/main" id="{9A673D9B-9E4C-612A-1CE4-49DA4B14159C}"/>
                </a:ext>
              </a:extLst>
            </p:cNvPr>
            <p:cNvCxnSpPr/>
            <p:nvPr/>
          </p:nvCxnSpPr>
          <p:spPr>
            <a:xfrm>
              <a:off x="9407588" y="2894620"/>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2062" name="直接连接符 2061">
              <a:extLst>
                <a:ext uri="{FF2B5EF4-FFF2-40B4-BE49-F238E27FC236}">
                  <a16:creationId xmlns:a16="http://schemas.microsoft.com/office/drawing/2014/main" id="{85BA8986-2593-505B-2A32-779182F95BEA}"/>
                </a:ext>
              </a:extLst>
            </p:cNvPr>
            <p:cNvCxnSpPr/>
            <p:nvPr/>
          </p:nvCxnSpPr>
          <p:spPr>
            <a:xfrm>
              <a:off x="9402235" y="3442216"/>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2063" name="直接连接符 2062">
              <a:extLst>
                <a:ext uri="{FF2B5EF4-FFF2-40B4-BE49-F238E27FC236}">
                  <a16:creationId xmlns:a16="http://schemas.microsoft.com/office/drawing/2014/main" id="{9F0BC4FE-A487-4069-D104-18F892A86CE2}"/>
                </a:ext>
              </a:extLst>
            </p:cNvPr>
            <p:cNvCxnSpPr/>
            <p:nvPr/>
          </p:nvCxnSpPr>
          <p:spPr>
            <a:xfrm>
              <a:off x="9402234" y="3989881"/>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cxnSp>
          <p:nvCxnSpPr>
            <p:cNvPr id="2064" name="直接连接符 2063">
              <a:extLst>
                <a:ext uri="{FF2B5EF4-FFF2-40B4-BE49-F238E27FC236}">
                  <a16:creationId xmlns:a16="http://schemas.microsoft.com/office/drawing/2014/main" id="{47C84E07-0F2F-6BF8-18E7-D1F124B4A972}"/>
                </a:ext>
              </a:extLst>
            </p:cNvPr>
            <p:cNvCxnSpPr/>
            <p:nvPr/>
          </p:nvCxnSpPr>
          <p:spPr>
            <a:xfrm>
              <a:off x="9402234" y="5059816"/>
              <a:ext cx="1621631" cy="0"/>
            </a:xfrm>
            <a:prstGeom prst="line">
              <a:avLst/>
            </a:prstGeom>
            <a:ln w="12700">
              <a:solidFill>
                <a:srgbClr val="CF0F10">
                  <a:alpha val="20000"/>
                </a:srgbClr>
              </a:solidFill>
            </a:ln>
          </p:spPr>
          <p:style>
            <a:lnRef idx="1">
              <a:schemeClr val="accent1"/>
            </a:lnRef>
            <a:fillRef idx="0">
              <a:schemeClr val="accent1"/>
            </a:fillRef>
            <a:effectRef idx="0">
              <a:schemeClr val="accent1"/>
            </a:effectRef>
            <a:fontRef idx="minor">
              <a:schemeClr val="tx1"/>
            </a:fontRef>
          </p:style>
        </p:cxnSp>
        <p:sp>
          <p:nvSpPr>
            <p:cNvPr id="2065" name="文本框 2064">
              <a:extLst>
                <a:ext uri="{FF2B5EF4-FFF2-40B4-BE49-F238E27FC236}">
                  <a16:creationId xmlns:a16="http://schemas.microsoft.com/office/drawing/2014/main" id="{D8614F4D-46F1-68E6-CB88-ECD907548990}"/>
                </a:ext>
              </a:extLst>
            </p:cNvPr>
            <p:cNvSpPr txBox="1"/>
            <p:nvPr/>
          </p:nvSpPr>
          <p:spPr>
            <a:xfrm>
              <a:off x="9619286" y="3066432"/>
              <a:ext cx="1187532" cy="369332"/>
            </a:xfrm>
            <a:prstGeom prst="rect">
              <a:avLst/>
            </a:prstGeom>
            <a:noFill/>
          </p:spPr>
          <p:txBody>
            <a:bodyPr wrap="square" rtlCol="0">
              <a:spAutoFit/>
            </a:bodyPr>
            <a:lstStyle/>
            <a:p>
              <a:pPr algn="ctr"/>
              <a:r>
                <a:rPr lang="en-US" altLang="zh-CN">
                  <a:solidFill>
                    <a:schemeClr val="tx2">
                      <a:lumMod val="10000"/>
                    </a:schemeClr>
                  </a:solidFill>
                </a:rPr>
                <a:t>1-6k</a:t>
              </a:r>
              <a:endParaRPr lang="zh-CN" altLang="en-US">
                <a:solidFill>
                  <a:schemeClr val="tx2">
                    <a:lumMod val="10000"/>
                  </a:schemeClr>
                </a:solidFill>
              </a:endParaRPr>
            </a:p>
          </p:txBody>
        </p:sp>
        <p:sp>
          <p:nvSpPr>
            <p:cNvPr id="2066" name="文本框 2065">
              <a:extLst>
                <a:ext uri="{FF2B5EF4-FFF2-40B4-BE49-F238E27FC236}">
                  <a16:creationId xmlns:a16="http://schemas.microsoft.com/office/drawing/2014/main" id="{C83EFBD5-E174-5BB0-E371-0BE257A97D23}"/>
                </a:ext>
              </a:extLst>
            </p:cNvPr>
            <p:cNvSpPr txBox="1"/>
            <p:nvPr/>
          </p:nvSpPr>
          <p:spPr>
            <a:xfrm>
              <a:off x="9534392" y="3607645"/>
              <a:ext cx="1357312" cy="369332"/>
            </a:xfrm>
            <a:prstGeom prst="rect">
              <a:avLst/>
            </a:prstGeom>
            <a:noFill/>
          </p:spPr>
          <p:txBody>
            <a:bodyPr wrap="square" rtlCol="0">
              <a:spAutoFit/>
            </a:bodyPr>
            <a:lstStyle/>
            <a:p>
              <a:pPr algn="ctr"/>
              <a:r>
                <a:rPr lang="zh-CN" altLang="en-US">
                  <a:solidFill>
                    <a:schemeClr val="tx2">
                      <a:lumMod val="10000"/>
                    </a:schemeClr>
                  </a:solidFill>
                </a:rPr>
                <a:t>较少</a:t>
              </a:r>
            </a:p>
          </p:txBody>
        </p:sp>
        <p:sp>
          <p:nvSpPr>
            <p:cNvPr id="2067" name="文本框 2066">
              <a:extLst>
                <a:ext uri="{FF2B5EF4-FFF2-40B4-BE49-F238E27FC236}">
                  <a16:creationId xmlns:a16="http://schemas.microsoft.com/office/drawing/2014/main" id="{CFCAA65F-18AA-6CD5-9148-EBF5843E1C4A}"/>
                </a:ext>
              </a:extLst>
            </p:cNvPr>
            <p:cNvSpPr txBox="1"/>
            <p:nvPr/>
          </p:nvSpPr>
          <p:spPr>
            <a:xfrm>
              <a:off x="9373657" y="4050073"/>
              <a:ext cx="1678781" cy="460319"/>
            </a:xfrm>
            <a:prstGeom prst="rect">
              <a:avLst/>
            </a:prstGeom>
            <a:noFill/>
          </p:spPr>
          <p:txBody>
            <a:bodyPr wrap="square" rtlCol="0">
              <a:spAutoFit/>
            </a:bodyPr>
            <a:lstStyle/>
            <a:p>
              <a:pPr algn="ctr">
                <a:lnSpc>
                  <a:spcPct val="150000"/>
                </a:lnSpc>
              </a:pPr>
              <a:r>
                <a:rPr lang="zh-CN" altLang="en-US">
                  <a:solidFill>
                    <a:schemeClr val="tx2">
                      <a:lumMod val="10000"/>
                    </a:schemeClr>
                  </a:solidFill>
                </a:rPr>
                <a:t>方便收集垃圾</a:t>
              </a:r>
            </a:p>
          </p:txBody>
        </p:sp>
        <p:sp>
          <p:nvSpPr>
            <p:cNvPr id="2068" name="文本框 2067">
              <a:extLst>
                <a:ext uri="{FF2B5EF4-FFF2-40B4-BE49-F238E27FC236}">
                  <a16:creationId xmlns:a16="http://schemas.microsoft.com/office/drawing/2014/main" id="{B182A538-34D0-8C79-EF92-721DABBD9AAB}"/>
                </a:ext>
              </a:extLst>
            </p:cNvPr>
            <p:cNvSpPr txBox="1"/>
            <p:nvPr/>
          </p:nvSpPr>
          <p:spPr>
            <a:xfrm>
              <a:off x="9192827" y="5132429"/>
              <a:ext cx="2090057" cy="1291316"/>
            </a:xfrm>
            <a:prstGeom prst="rect">
              <a:avLst/>
            </a:prstGeom>
            <a:noFill/>
          </p:spPr>
          <p:txBody>
            <a:bodyPr wrap="square" rtlCol="0">
              <a:spAutoFit/>
            </a:bodyPr>
            <a:lstStyle/>
            <a:p>
              <a:pPr algn="ctr">
                <a:lnSpc>
                  <a:spcPct val="150000"/>
                </a:lnSpc>
              </a:pPr>
              <a:r>
                <a:rPr lang="zh-CN" altLang="en-US">
                  <a:solidFill>
                    <a:schemeClr val="tx2">
                      <a:lumMod val="10000"/>
                    </a:schemeClr>
                  </a:solidFill>
                </a:rPr>
                <a:t>无法解决变质问题</a:t>
              </a:r>
              <a:endParaRPr lang="en-US" altLang="zh-CN">
                <a:solidFill>
                  <a:schemeClr val="tx2">
                    <a:lumMod val="10000"/>
                  </a:schemeClr>
                </a:solidFill>
              </a:endParaRPr>
            </a:p>
            <a:p>
              <a:pPr algn="ctr">
                <a:lnSpc>
                  <a:spcPct val="150000"/>
                </a:lnSpc>
              </a:pPr>
              <a:r>
                <a:rPr lang="zh-CN" altLang="en-US">
                  <a:solidFill>
                    <a:schemeClr val="tx2">
                      <a:lumMod val="10000"/>
                    </a:schemeClr>
                  </a:solidFill>
                </a:rPr>
                <a:t>清理频次高</a:t>
              </a:r>
              <a:endParaRPr lang="en-US" altLang="zh-CN">
                <a:solidFill>
                  <a:schemeClr val="tx2">
                    <a:lumMod val="10000"/>
                  </a:schemeClr>
                </a:solidFill>
              </a:endParaRPr>
            </a:p>
            <a:p>
              <a:pPr algn="ctr">
                <a:lnSpc>
                  <a:spcPct val="150000"/>
                </a:lnSpc>
              </a:pPr>
              <a:r>
                <a:rPr lang="zh-CN" altLang="en-US">
                  <a:solidFill>
                    <a:schemeClr val="tx2">
                      <a:lumMod val="10000"/>
                    </a:schemeClr>
                  </a:solidFill>
                </a:rPr>
                <a:t>安装要求高</a:t>
              </a:r>
              <a:endParaRPr lang="en-US" altLang="zh-CN">
                <a:solidFill>
                  <a:schemeClr val="tx2">
                    <a:lumMod val="10000"/>
                  </a:schemeClr>
                </a:solidFill>
              </a:endParaRPr>
            </a:p>
          </p:txBody>
        </p:sp>
      </p:grpSp>
    </p:spTree>
    <p:extLst>
      <p:ext uri="{BB962C8B-B14F-4D97-AF65-F5344CB8AC3E}">
        <p14:creationId xmlns:p14="http://schemas.microsoft.com/office/powerpoint/2010/main" val="7798931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66C45-5545-1F1F-7478-496EB7687504}"/>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937D1029-0D1B-03A6-9D83-9626A5972004}"/>
              </a:ext>
            </a:extLst>
          </p:cNvPr>
          <p:cNvSpPr txBox="1">
            <a:spLocks/>
          </p:cNvSpPr>
          <p:nvPr/>
        </p:nvSpPr>
        <p:spPr>
          <a:xfrm>
            <a:off x="609121" y="346218"/>
            <a:ext cx="4398883" cy="5355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市场调查</a:t>
            </a:r>
            <a:r>
              <a:rPr lang="en-US" altLang="zh-CN"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竞品分析</a:t>
            </a:r>
          </a:p>
        </p:txBody>
      </p:sp>
      <p:pic>
        <p:nvPicPr>
          <p:cNvPr id="2" name="图片 1">
            <a:extLst>
              <a:ext uri="{FF2B5EF4-FFF2-40B4-BE49-F238E27FC236}">
                <a16:creationId xmlns:a16="http://schemas.microsoft.com/office/drawing/2014/main" id="{8AD40117-5706-148F-A9D1-6A0A7A9935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graphicFrame>
        <p:nvGraphicFramePr>
          <p:cNvPr id="12" name="对象 11">
            <a:extLst>
              <a:ext uri="{FF2B5EF4-FFF2-40B4-BE49-F238E27FC236}">
                <a16:creationId xmlns:a16="http://schemas.microsoft.com/office/drawing/2014/main" id="{2745C9EB-18C7-D0E6-4529-E1DDB0ABE2C7}"/>
              </a:ext>
            </a:extLst>
          </p:cNvPr>
          <p:cNvGraphicFramePr>
            <a:graphicFrameLocks noChangeAspect="1"/>
          </p:cNvGraphicFramePr>
          <p:nvPr/>
        </p:nvGraphicFramePr>
        <p:xfrm>
          <a:off x="149225" y="1284288"/>
          <a:ext cx="11893550" cy="1900237"/>
        </p:xfrm>
        <a:graphic>
          <a:graphicData uri="http://schemas.openxmlformats.org/presentationml/2006/ole">
            <mc:AlternateContent xmlns:mc="http://schemas.openxmlformats.org/markup-compatibility/2006">
              <mc:Choice xmlns:v="urn:schemas-microsoft-com:vml" Requires="v">
                <p:oleObj spid="_x0000_s1040" name="Worksheet" r:id="rId5" imgW="12298583" imgH="1958092" progId="Excel.Sheet.12">
                  <p:embed/>
                </p:oleObj>
              </mc:Choice>
              <mc:Fallback>
                <p:oleObj name="Worksheet" r:id="rId5" imgW="12298583" imgH="1958092" progId="Excel.Sheet.12">
                  <p:embed/>
                  <p:pic>
                    <p:nvPicPr>
                      <p:cNvPr id="12" name="对象 11">
                        <a:extLst>
                          <a:ext uri="{FF2B5EF4-FFF2-40B4-BE49-F238E27FC236}">
                            <a16:creationId xmlns:a16="http://schemas.microsoft.com/office/drawing/2014/main" id="{2745C9EB-18C7-D0E6-4529-E1DDB0ABE2C7}"/>
                          </a:ext>
                        </a:extLst>
                      </p:cNvPr>
                      <p:cNvPicPr/>
                      <p:nvPr/>
                    </p:nvPicPr>
                    <p:blipFill>
                      <a:blip r:embed="rId6"/>
                      <a:stretch>
                        <a:fillRect/>
                      </a:stretch>
                    </p:blipFill>
                    <p:spPr>
                      <a:xfrm>
                        <a:off x="149225" y="1284288"/>
                        <a:ext cx="11893550" cy="1900237"/>
                      </a:xfrm>
                      <a:prstGeom prst="rect">
                        <a:avLst/>
                      </a:prstGeom>
                    </p:spPr>
                  </p:pic>
                </p:oleObj>
              </mc:Fallback>
            </mc:AlternateContent>
          </a:graphicData>
        </a:graphic>
      </p:graphicFrame>
      <p:sp>
        <p:nvSpPr>
          <p:cNvPr id="13" name="Rectangle 1">
            <a:extLst>
              <a:ext uri="{FF2B5EF4-FFF2-40B4-BE49-F238E27FC236}">
                <a16:creationId xmlns:a16="http://schemas.microsoft.com/office/drawing/2014/main" id="{E0050A43-309F-9044-7602-0D5740438EE6}"/>
              </a:ext>
            </a:extLst>
          </p:cNvPr>
          <p:cNvSpPr>
            <a:spLocks noChangeArrowheads="1"/>
          </p:cNvSpPr>
          <p:nvPr/>
        </p:nvSpPr>
        <p:spPr bwMode="auto">
          <a:xfrm>
            <a:off x="665838" y="3270423"/>
            <a:ext cx="10860323" cy="335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zh-CN" altLang="en-US" b="1" dirty="0">
                <a:solidFill>
                  <a:schemeClr val="tx2">
                    <a:lumMod val="10000"/>
                  </a:schemeClr>
                </a:solidFill>
                <a:latin typeface="微软雅黑" panose="020B0503020204020204" pitchFamily="34" charset="-122"/>
                <a:ea typeface="微软雅黑" panose="020B0503020204020204" pitchFamily="34" charset="-122"/>
              </a:rPr>
              <a:t>竞品</a:t>
            </a:r>
            <a:r>
              <a:rPr kumimoji="0" lang="zh-CN" altLang="zh-CN" sz="1800" b="1" i="0" u="none" strike="noStrike" cap="none" normalizeH="0" baseline="0" dirty="0">
                <a:ln>
                  <a:noFill/>
                </a:ln>
                <a:solidFill>
                  <a:schemeClr val="tx2">
                    <a:lumMod val="10000"/>
                  </a:schemeClr>
                </a:solidFill>
                <a:effectLst/>
                <a:latin typeface="微软雅黑" panose="020B0503020204020204" pitchFamily="34" charset="-122"/>
                <a:ea typeface="微软雅黑" panose="020B0503020204020204" pitchFamily="34" charset="-122"/>
              </a:rPr>
              <a:t>痛点</a:t>
            </a:r>
            <a:endParaRPr kumimoji="0" lang="zh-CN" altLang="zh-CN" sz="1800" b="0" i="0" u="none" strike="noStrike" cap="none" normalizeH="0" baseline="0" dirty="0">
              <a:ln>
                <a:noFill/>
              </a:ln>
              <a:solidFill>
                <a:schemeClr val="tx2">
                  <a:lumMod val="10000"/>
                </a:schemeClr>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1800" b="0" i="0" u="none" strike="noStrike" cap="none" normalizeH="0" baseline="0" dirty="0">
                <a:ln>
                  <a:noFill/>
                </a:ln>
                <a:solidFill>
                  <a:schemeClr val="tx2">
                    <a:lumMod val="10000"/>
                  </a:schemeClr>
                </a:solidFill>
                <a:effectLst/>
                <a:latin typeface="宋体" panose="02010600030101010101" pitchFamily="2" charset="-122"/>
                <a:ea typeface="宋体" panose="02010600030101010101" pitchFamily="2" charset="-122"/>
              </a:rPr>
              <a:t>现有产品对</a:t>
            </a:r>
            <a:r>
              <a:rPr kumimoji="0" lang="zh-CN" altLang="zh-CN" sz="1800" b="1" i="0" u="none" strike="noStrike" cap="none" normalizeH="0" baseline="0" dirty="0">
                <a:ln>
                  <a:noFill/>
                </a:ln>
                <a:solidFill>
                  <a:schemeClr val="tx2">
                    <a:lumMod val="10000"/>
                  </a:schemeClr>
                </a:solidFill>
                <a:effectLst/>
                <a:latin typeface="微软雅黑" panose="020B0503020204020204" pitchFamily="34" charset="-122"/>
                <a:ea typeface="微软雅黑" panose="020B0503020204020204" pitchFamily="34" charset="-122"/>
              </a:rPr>
              <a:t>中餐垃圾适配性不足</a:t>
            </a:r>
            <a:r>
              <a:rPr kumimoji="0" lang="zh-CN" altLang="zh-CN" sz="1800" b="0" i="0" u="none" strike="noStrike" cap="none" normalizeH="0" baseline="0" dirty="0">
                <a:ln>
                  <a:noFill/>
                </a:ln>
                <a:solidFill>
                  <a:schemeClr val="tx2">
                    <a:lumMod val="10000"/>
                  </a:schemeClr>
                </a:solidFill>
                <a:effectLst/>
                <a:latin typeface="宋体" panose="02010600030101010101" pitchFamily="2" charset="-122"/>
                <a:ea typeface="宋体" panose="02010600030101010101" pitchFamily="2" charset="-122"/>
              </a:rPr>
              <a:t>：高油脂、纤维质和湿垃圾处理效果不佳。</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1800" b="0" i="0" u="none" strike="noStrike" cap="none" normalizeH="0" baseline="0" dirty="0">
                <a:ln>
                  <a:noFill/>
                </a:ln>
                <a:solidFill>
                  <a:schemeClr val="tx2">
                    <a:lumMod val="10000"/>
                  </a:schemeClr>
                </a:solidFill>
                <a:effectLst/>
                <a:latin typeface="宋体" panose="02010600030101010101" pitchFamily="2" charset="-122"/>
                <a:ea typeface="宋体" panose="02010600030101010101" pitchFamily="2" charset="-122"/>
              </a:rPr>
              <a:t>处理器与堆肥设备分离，功能单一且缺乏复合用途。</a:t>
            </a:r>
          </a:p>
          <a:p>
            <a:pPr marL="0" marR="0" lvl="0" indent="0" algn="l" defTabSz="914400" rtl="0" eaLnBrk="0" fontAlgn="base" latinLnBrk="0" hangingPunct="0">
              <a:lnSpc>
                <a:spcPct val="150000"/>
              </a:lnSpc>
              <a:spcBef>
                <a:spcPct val="0"/>
              </a:spcBef>
              <a:spcAft>
                <a:spcPct val="0"/>
              </a:spcAft>
              <a:buClrTx/>
              <a:buSzTx/>
              <a:tabLst/>
            </a:pPr>
            <a:endParaRPr kumimoji="0" lang="en-US" altLang="zh-CN" sz="1800" b="1" i="0" u="none" strike="noStrike" cap="none" normalizeH="0" baseline="0" dirty="0">
              <a:ln>
                <a:noFill/>
              </a:ln>
              <a:solidFill>
                <a:schemeClr val="tx2">
                  <a:lumMod val="10000"/>
                </a:schemeClr>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tabLst/>
            </a:pPr>
            <a:r>
              <a:rPr kumimoji="0" lang="zh-CN" altLang="zh-CN" sz="1800" b="1" i="0" u="none" strike="noStrike" cap="none" normalizeH="0" baseline="0" dirty="0">
                <a:ln>
                  <a:noFill/>
                </a:ln>
                <a:solidFill>
                  <a:schemeClr val="tx2">
                    <a:lumMod val="10000"/>
                  </a:schemeClr>
                </a:solidFill>
                <a:effectLst/>
                <a:latin typeface="微软雅黑" panose="020B0503020204020204" pitchFamily="34" charset="-122"/>
                <a:ea typeface="微软雅黑" panose="020B0503020204020204" pitchFamily="34" charset="-122"/>
              </a:rPr>
              <a:t>差异化机会</a:t>
            </a:r>
            <a:endParaRPr kumimoji="0" lang="zh-CN" altLang="zh-CN" sz="1800" b="0" i="0" u="none" strike="noStrike" cap="none" normalizeH="0" baseline="0" dirty="0">
              <a:ln>
                <a:noFill/>
              </a:ln>
              <a:solidFill>
                <a:schemeClr val="tx2">
                  <a:lumMod val="10000"/>
                </a:schemeClr>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1800" b="1" i="0" u="none" strike="noStrike" cap="none" normalizeH="0" baseline="0" dirty="0">
                <a:ln>
                  <a:noFill/>
                </a:ln>
                <a:solidFill>
                  <a:schemeClr val="tx2">
                    <a:lumMod val="10000"/>
                  </a:schemeClr>
                </a:solidFill>
                <a:effectLst/>
                <a:latin typeface="微软雅黑" panose="020B0503020204020204" pitchFamily="34" charset="-122"/>
                <a:ea typeface="微软雅黑" panose="020B0503020204020204" pitchFamily="34" charset="-122"/>
              </a:rPr>
              <a:t>环保功能结合</a:t>
            </a:r>
            <a:r>
              <a:rPr kumimoji="0" lang="zh-CN" altLang="zh-CN" sz="1800" b="0" i="0" u="none" strike="noStrike" cap="none" normalizeH="0" baseline="0" dirty="0">
                <a:ln>
                  <a:noFill/>
                </a:ln>
                <a:solidFill>
                  <a:schemeClr val="tx2">
                    <a:lumMod val="10000"/>
                  </a:schemeClr>
                </a:solidFill>
                <a:effectLst/>
                <a:latin typeface="宋体" panose="02010600030101010101" pitchFamily="2" charset="-122"/>
                <a:ea typeface="宋体" panose="02010600030101010101" pitchFamily="2" charset="-122"/>
              </a:rPr>
              <a:t>：探索初步研磨+堆肥转化的复合型产品，</a:t>
            </a:r>
            <a:r>
              <a:rPr kumimoji="0" lang="zh-CN" altLang="en-US" sz="1800" b="0" i="0" u="none" strike="noStrike" cap="none" normalizeH="0" baseline="0" dirty="0">
                <a:ln>
                  <a:noFill/>
                </a:ln>
                <a:solidFill>
                  <a:schemeClr val="tx2">
                    <a:lumMod val="10000"/>
                  </a:schemeClr>
                </a:solidFill>
                <a:effectLst/>
                <a:latin typeface="宋体" panose="02010600030101010101" pitchFamily="2" charset="-122"/>
                <a:ea typeface="宋体" panose="02010600030101010101" pitchFamily="2" charset="-122"/>
              </a:rPr>
              <a:t>同时</a:t>
            </a:r>
            <a:r>
              <a:rPr lang="zh-CN" altLang="en-US" dirty="0">
                <a:solidFill>
                  <a:schemeClr val="tx2">
                    <a:lumMod val="10000"/>
                  </a:schemeClr>
                </a:solidFill>
                <a:latin typeface="宋体" panose="02010600030101010101" pitchFamily="2" charset="-122"/>
                <a:ea typeface="宋体" panose="02010600030101010101" pitchFamily="2" charset="-122"/>
              </a:rPr>
              <a:t>处理油脂和高盐，</a:t>
            </a:r>
            <a:r>
              <a:rPr kumimoji="0" lang="zh-CN" altLang="zh-CN" sz="1800" b="0" i="0" u="none" strike="noStrike" cap="none" normalizeH="0" baseline="0" dirty="0">
                <a:ln>
                  <a:noFill/>
                </a:ln>
                <a:solidFill>
                  <a:schemeClr val="tx2">
                    <a:lumMod val="10000"/>
                  </a:schemeClr>
                </a:solidFill>
                <a:effectLst/>
                <a:latin typeface="宋体" panose="02010600030101010101" pitchFamily="2" charset="-122"/>
                <a:ea typeface="宋体" panose="02010600030101010101" pitchFamily="2" charset="-122"/>
              </a:rPr>
              <a:t>满足环保需求。</a:t>
            </a:r>
          </a:p>
          <a:p>
            <a:pPr marL="0" marR="0" lvl="0" indent="0" algn="l" defTabSz="914400" rtl="0" eaLnBrk="0" fontAlgn="base" latinLnBrk="0" hangingPunct="0">
              <a:lnSpc>
                <a:spcPct val="150000"/>
              </a:lnSpc>
              <a:spcBef>
                <a:spcPct val="0"/>
              </a:spcBef>
              <a:spcAft>
                <a:spcPct val="0"/>
              </a:spcAft>
              <a:buClrTx/>
              <a:buSzTx/>
              <a:buFontTx/>
              <a:buChar char="•"/>
              <a:tabLst/>
            </a:pPr>
            <a:r>
              <a:rPr lang="zh-CN" altLang="zh-CN" b="1" dirty="0">
                <a:solidFill>
                  <a:schemeClr val="tx2">
                    <a:lumMod val="10000"/>
                  </a:schemeClr>
                </a:solidFill>
                <a:latin typeface="微软雅黑" panose="020B0503020204020204" pitchFamily="34" charset="-122"/>
                <a:ea typeface="微软雅黑" panose="020B0503020204020204" pitchFamily="34" charset="-122"/>
              </a:rPr>
              <a:t>功能复合化</a:t>
            </a:r>
            <a:r>
              <a:rPr kumimoji="0" lang="zh-CN" altLang="zh-CN" sz="1800" b="0" i="0" u="none" strike="noStrike" cap="none" normalizeH="0" baseline="0" dirty="0">
                <a:ln>
                  <a:noFill/>
                </a:ln>
                <a:solidFill>
                  <a:schemeClr val="tx2">
                    <a:lumMod val="10000"/>
                  </a:schemeClr>
                </a:solidFill>
                <a:effectLst/>
                <a:latin typeface="宋体" panose="02010600030101010101" pitchFamily="2" charset="-122"/>
                <a:ea typeface="宋体" panose="02010600030101010101" pitchFamily="2" charset="-122"/>
              </a:rPr>
              <a:t>：结合压缩、分类和存储功能，打造适配中餐垃圾的多用途设备。</a:t>
            </a:r>
          </a:p>
          <a:p>
            <a:pPr marL="0" marR="0" lvl="0" indent="0" algn="l" defTabSz="914400" rtl="0" eaLnBrk="0" fontAlgn="base" latinLnBrk="0" hangingPunct="0">
              <a:lnSpc>
                <a:spcPct val="150000"/>
              </a:lnSpc>
              <a:spcBef>
                <a:spcPct val="0"/>
              </a:spcBef>
              <a:spcAft>
                <a:spcPct val="0"/>
              </a:spcAft>
              <a:buClrTx/>
              <a:buSzTx/>
              <a:buFontTx/>
              <a:buChar char="•"/>
              <a:tabLst/>
            </a:pPr>
            <a:r>
              <a:rPr lang="zh-CN" altLang="zh-CN" b="1" dirty="0">
                <a:solidFill>
                  <a:schemeClr val="tx2">
                    <a:lumMod val="10000"/>
                  </a:schemeClr>
                </a:solidFill>
                <a:latin typeface="微软雅黑" panose="020B0503020204020204" pitchFamily="34" charset="-122"/>
                <a:ea typeface="微软雅黑" panose="020B0503020204020204" pitchFamily="34" charset="-122"/>
              </a:rPr>
              <a:t>轻量化设计</a:t>
            </a:r>
            <a:r>
              <a:rPr kumimoji="0" lang="zh-CN" altLang="zh-CN" sz="1800" b="0" i="0" u="none" strike="noStrike" cap="none" normalizeH="0" baseline="0" dirty="0">
                <a:ln>
                  <a:noFill/>
                </a:ln>
                <a:solidFill>
                  <a:schemeClr val="tx2">
                    <a:lumMod val="10000"/>
                  </a:schemeClr>
                </a:solidFill>
                <a:effectLst/>
                <a:latin typeface="宋体" panose="02010600030101010101" pitchFamily="2" charset="-122"/>
                <a:ea typeface="宋体" panose="02010600030101010101" pitchFamily="2" charset="-122"/>
              </a:rPr>
              <a:t>：针对年轻家庭市场，推出体积小、安装简单的智能厨余处理设备。</a:t>
            </a:r>
          </a:p>
        </p:txBody>
      </p:sp>
    </p:spTree>
    <p:extLst>
      <p:ext uri="{BB962C8B-B14F-4D97-AF65-F5344CB8AC3E}">
        <p14:creationId xmlns:p14="http://schemas.microsoft.com/office/powerpoint/2010/main" val="4092518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3A977-3230-F35C-457B-4C7AD1D0D3F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E27C43-4272-AEA2-D03F-2E00B5B54D2A}"/>
              </a:ext>
            </a:extLst>
          </p:cNvPr>
          <p:cNvSpPr txBox="1"/>
          <p:nvPr/>
        </p:nvSpPr>
        <p:spPr>
          <a:xfrm>
            <a:off x="1419098" y="1573677"/>
            <a:ext cx="2640752" cy="584775"/>
          </a:xfrm>
          <a:prstGeom prst="rect">
            <a:avLst/>
          </a:prstGeom>
          <a:noFill/>
        </p:spPr>
        <p:txBody>
          <a:bodyPr wrap="square" rtlCol="0">
            <a:spAutoFit/>
          </a:bodyPr>
          <a:lstStyle/>
          <a:p>
            <a:r>
              <a:rPr lang="zh-CN" altLang="en-US" sz="3200" b="1" dirty="0">
                <a:solidFill>
                  <a:srgbClr val="02A86E"/>
                </a:solidFill>
                <a:latin typeface="微软雅黑" panose="020B0503020204020204" pitchFamily="34" charset="-122"/>
                <a:ea typeface="微软雅黑" panose="020B0503020204020204" pitchFamily="34" charset="-122"/>
              </a:rPr>
              <a:t>产品形态定位</a:t>
            </a:r>
          </a:p>
        </p:txBody>
      </p:sp>
      <p:sp>
        <p:nvSpPr>
          <p:cNvPr id="7" name="文本框 6">
            <a:extLst>
              <a:ext uri="{FF2B5EF4-FFF2-40B4-BE49-F238E27FC236}">
                <a16:creationId xmlns:a16="http://schemas.microsoft.com/office/drawing/2014/main" id="{0D6F1354-EF4F-BC0C-8BE3-98B99BB0F461}"/>
              </a:ext>
            </a:extLst>
          </p:cNvPr>
          <p:cNvSpPr txBox="1"/>
          <p:nvPr/>
        </p:nvSpPr>
        <p:spPr>
          <a:xfrm>
            <a:off x="1419098" y="3230213"/>
            <a:ext cx="2033786"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产品外观定位</a:t>
            </a:r>
          </a:p>
        </p:txBody>
      </p:sp>
      <p:sp>
        <p:nvSpPr>
          <p:cNvPr id="8" name="文本框 7">
            <a:extLst>
              <a:ext uri="{FF2B5EF4-FFF2-40B4-BE49-F238E27FC236}">
                <a16:creationId xmlns:a16="http://schemas.microsoft.com/office/drawing/2014/main" id="{34FD07AC-28D5-ADBF-B373-A98902ABE604}"/>
              </a:ext>
            </a:extLst>
          </p:cNvPr>
          <p:cNvSpPr txBox="1"/>
          <p:nvPr/>
        </p:nvSpPr>
        <p:spPr>
          <a:xfrm>
            <a:off x="1419099" y="4822658"/>
            <a:ext cx="2033785"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产品功能定位</a:t>
            </a:r>
          </a:p>
        </p:txBody>
      </p:sp>
      <p:sp>
        <p:nvSpPr>
          <p:cNvPr id="9" name="箭头: 右 8">
            <a:extLst>
              <a:ext uri="{FF2B5EF4-FFF2-40B4-BE49-F238E27FC236}">
                <a16:creationId xmlns:a16="http://schemas.microsoft.com/office/drawing/2014/main" id="{EC728756-5725-6B46-8E83-630B475F49FC}"/>
              </a:ext>
            </a:extLst>
          </p:cNvPr>
          <p:cNvSpPr/>
          <p:nvPr/>
        </p:nvSpPr>
        <p:spPr>
          <a:xfrm>
            <a:off x="575953" y="1755040"/>
            <a:ext cx="795647" cy="219694"/>
          </a:xfrm>
          <a:prstGeom prst="rightArrow">
            <a:avLst>
              <a:gd name="adj1" fmla="val 60810"/>
              <a:gd name="adj2" fmla="val 14459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a:extLst>
              <a:ext uri="{FF2B5EF4-FFF2-40B4-BE49-F238E27FC236}">
                <a16:creationId xmlns:a16="http://schemas.microsoft.com/office/drawing/2014/main" id="{17217A55-8118-FA37-FD43-5D42B64F3DB4}"/>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设计定位</a:t>
            </a:r>
          </a:p>
        </p:txBody>
      </p:sp>
      <p:grpSp>
        <p:nvGrpSpPr>
          <p:cNvPr id="22" name="组合 21">
            <a:extLst>
              <a:ext uri="{FF2B5EF4-FFF2-40B4-BE49-F238E27FC236}">
                <a16:creationId xmlns:a16="http://schemas.microsoft.com/office/drawing/2014/main" id="{E3F28827-530B-C9FD-D2BD-39F0B418828A}"/>
              </a:ext>
            </a:extLst>
          </p:cNvPr>
          <p:cNvGrpSpPr/>
          <p:nvPr/>
        </p:nvGrpSpPr>
        <p:grpSpPr>
          <a:xfrm>
            <a:off x="4555035" y="635730"/>
            <a:ext cx="360000" cy="5617800"/>
            <a:chOff x="3835400" y="755650"/>
            <a:chExt cx="360000" cy="5617800"/>
          </a:xfrm>
        </p:grpSpPr>
        <p:cxnSp>
          <p:nvCxnSpPr>
            <p:cNvPr id="14" name="直接连接符 13">
              <a:extLst>
                <a:ext uri="{FF2B5EF4-FFF2-40B4-BE49-F238E27FC236}">
                  <a16:creationId xmlns:a16="http://schemas.microsoft.com/office/drawing/2014/main" id="{918689A5-AFE2-8221-BEF0-23DBAAF30089}"/>
                </a:ext>
              </a:extLst>
            </p:cNvPr>
            <p:cNvCxnSpPr/>
            <p:nvPr/>
          </p:nvCxnSpPr>
          <p:spPr>
            <a:xfrm>
              <a:off x="4013200" y="755650"/>
              <a:ext cx="0" cy="1047750"/>
            </a:xfrm>
            <a:prstGeom prst="line">
              <a:avLst/>
            </a:prstGeom>
            <a:ln w="12700">
              <a:gradFill>
                <a:gsLst>
                  <a:gs pos="0">
                    <a:srgbClr val="02A86E"/>
                  </a:gs>
                  <a:gs pos="100000">
                    <a:srgbClr val="02A86E">
                      <a:alpha val="0"/>
                    </a:srgbClr>
                  </a:gs>
                </a:gsLst>
                <a:lin ang="16200000" scaled="0"/>
              </a:gra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11A96D8A-856F-6B1A-BCB8-6DAA978A6E2F}"/>
                </a:ext>
              </a:extLst>
            </p:cNvPr>
            <p:cNvSpPr/>
            <p:nvPr/>
          </p:nvSpPr>
          <p:spPr>
            <a:xfrm>
              <a:off x="3835400" y="1803400"/>
              <a:ext cx="360000" cy="360000"/>
            </a:xfrm>
            <a:prstGeom prst="ellipse">
              <a:avLst/>
            </a:prstGeom>
            <a:solidFill>
              <a:srgbClr val="41C4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1</a:t>
              </a:r>
              <a:endParaRPr lang="zh-CN" altLang="en-US"/>
            </a:p>
          </p:txBody>
        </p:sp>
        <p:cxnSp>
          <p:nvCxnSpPr>
            <p:cNvPr id="17" name="直接连接符 16">
              <a:extLst>
                <a:ext uri="{FF2B5EF4-FFF2-40B4-BE49-F238E27FC236}">
                  <a16:creationId xmlns:a16="http://schemas.microsoft.com/office/drawing/2014/main" id="{F1864141-73FE-97EF-A8C9-63102E3609D3}"/>
                </a:ext>
              </a:extLst>
            </p:cNvPr>
            <p:cNvCxnSpPr>
              <a:stCxn id="15" idx="4"/>
            </p:cNvCxnSpPr>
            <p:nvPr/>
          </p:nvCxnSpPr>
          <p:spPr>
            <a:xfrm flipH="1">
              <a:off x="4013200" y="2163400"/>
              <a:ext cx="2200" cy="1221150"/>
            </a:xfrm>
            <a:prstGeom prst="line">
              <a:avLst/>
            </a:prstGeom>
            <a:ln w="12700">
              <a:solidFill>
                <a:srgbClr val="02A86E"/>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337E0269-E936-422E-EDB7-BE7D4814D245}"/>
                </a:ext>
              </a:extLst>
            </p:cNvPr>
            <p:cNvSpPr/>
            <p:nvPr/>
          </p:nvSpPr>
          <p:spPr>
            <a:xfrm>
              <a:off x="3835400" y="3384550"/>
              <a:ext cx="360000" cy="360000"/>
            </a:xfrm>
            <a:prstGeom prst="ellipse">
              <a:avLst/>
            </a:prstGeom>
            <a:solidFill>
              <a:srgbClr val="41C4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2</a:t>
              </a:r>
              <a:endParaRPr lang="zh-CN" altLang="en-US"/>
            </a:p>
          </p:txBody>
        </p:sp>
        <p:cxnSp>
          <p:nvCxnSpPr>
            <p:cNvPr id="19" name="直接连接符 18">
              <a:extLst>
                <a:ext uri="{FF2B5EF4-FFF2-40B4-BE49-F238E27FC236}">
                  <a16:creationId xmlns:a16="http://schemas.microsoft.com/office/drawing/2014/main" id="{955C6940-E366-AE98-4CE6-E68610089C94}"/>
                </a:ext>
              </a:extLst>
            </p:cNvPr>
            <p:cNvCxnSpPr/>
            <p:nvPr/>
          </p:nvCxnSpPr>
          <p:spPr>
            <a:xfrm flipH="1">
              <a:off x="4013200" y="3744550"/>
              <a:ext cx="2200" cy="1221150"/>
            </a:xfrm>
            <a:prstGeom prst="line">
              <a:avLst/>
            </a:prstGeom>
            <a:ln w="12700">
              <a:solidFill>
                <a:srgbClr val="02A86E"/>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445E1146-5EB7-4F59-DB54-CE9FFFD520EE}"/>
                </a:ext>
              </a:extLst>
            </p:cNvPr>
            <p:cNvSpPr/>
            <p:nvPr/>
          </p:nvSpPr>
          <p:spPr>
            <a:xfrm>
              <a:off x="3835400" y="4965700"/>
              <a:ext cx="360000" cy="360000"/>
            </a:xfrm>
            <a:prstGeom prst="ellipse">
              <a:avLst/>
            </a:prstGeom>
            <a:solidFill>
              <a:srgbClr val="41C4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3</a:t>
              </a:r>
              <a:endParaRPr lang="zh-CN" altLang="en-US"/>
            </a:p>
          </p:txBody>
        </p:sp>
        <p:cxnSp>
          <p:nvCxnSpPr>
            <p:cNvPr id="21" name="直接连接符 20">
              <a:extLst>
                <a:ext uri="{FF2B5EF4-FFF2-40B4-BE49-F238E27FC236}">
                  <a16:creationId xmlns:a16="http://schemas.microsoft.com/office/drawing/2014/main" id="{3F95737D-DA3E-1886-55FF-587E77DC174A}"/>
                </a:ext>
              </a:extLst>
            </p:cNvPr>
            <p:cNvCxnSpPr/>
            <p:nvPr/>
          </p:nvCxnSpPr>
          <p:spPr>
            <a:xfrm>
              <a:off x="4015317" y="5325700"/>
              <a:ext cx="0" cy="1047750"/>
            </a:xfrm>
            <a:prstGeom prst="line">
              <a:avLst/>
            </a:prstGeom>
            <a:ln w="12700">
              <a:gradFill>
                <a:gsLst>
                  <a:gs pos="0">
                    <a:srgbClr val="02A86E"/>
                  </a:gs>
                  <a:gs pos="100000">
                    <a:srgbClr val="02A86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F26CFD0A-3512-6161-8AB8-53B3135D9744}"/>
              </a:ext>
            </a:extLst>
          </p:cNvPr>
          <p:cNvSpPr txBox="1"/>
          <p:nvPr/>
        </p:nvSpPr>
        <p:spPr>
          <a:xfrm>
            <a:off x="5092835" y="1695851"/>
            <a:ext cx="1569660" cy="369332"/>
          </a:xfrm>
          <a:prstGeom prst="rect">
            <a:avLst/>
          </a:prstGeom>
          <a:noFill/>
        </p:spPr>
        <p:txBody>
          <a:bodyPr wrap="none" rtlCol="0">
            <a:spAutoFit/>
          </a:bodyPr>
          <a:lstStyle/>
          <a:p>
            <a:r>
              <a:rPr lang="zh-CN" altLang="en-US" dirty="0">
                <a:solidFill>
                  <a:schemeClr val="tx2">
                    <a:lumMod val="10000"/>
                  </a:schemeClr>
                </a:solidFill>
              </a:rPr>
              <a:t>保证产品供电</a:t>
            </a:r>
          </a:p>
        </p:txBody>
      </p:sp>
      <p:sp>
        <p:nvSpPr>
          <p:cNvPr id="24" name="文本框 23">
            <a:extLst>
              <a:ext uri="{FF2B5EF4-FFF2-40B4-BE49-F238E27FC236}">
                <a16:creationId xmlns:a16="http://schemas.microsoft.com/office/drawing/2014/main" id="{8E5BE45D-B532-02A2-C808-E8F20C7F002F}"/>
              </a:ext>
            </a:extLst>
          </p:cNvPr>
          <p:cNvSpPr txBox="1"/>
          <p:nvPr/>
        </p:nvSpPr>
        <p:spPr>
          <a:xfrm>
            <a:off x="5092834" y="3290152"/>
            <a:ext cx="1558440" cy="369332"/>
          </a:xfrm>
          <a:prstGeom prst="rect">
            <a:avLst/>
          </a:prstGeom>
          <a:noFill/>
        </p:spPr>
        <p:txBody>
          <a:bodyPr wrap="none" rtlCol="0">
            <a:spAutoFit/>
          </a:bodyPr>
          <a:lstStyle/>
          <a:p>
            <a:r>
              <a:rPr lang="zh-CN" altLang="en-US" dirty="0">
                <a:solidFill>
                  <a:schemeClr val="tx2">
                    <a:lumMod val="10000"/>
                  </a:schemeClr>
                </a:solidFill>
              </a:rPr>
              <a:t>抑制气味蔓延</a:t>
            </a:r>
          </a:p>
        </p:txBody>
      </p:sp>
      <p:sp>
        <p:nvSpPr>
          <p:cNvPr id="25" name="文本框 24">
            <a:extLst>
              <a:ext uri="{FF2B5EF4-FFF2-40B4-BE49-F238E27FC236}">
                <a16:creationId xmlns:a16="http://schemas.microsoft.com/office/drawing/2014/main" id="{44457781-19D1-420D-1D8E-6A0E5272BC63}"/>
              </a:ext>
            </a:extLst>
          </p:cNvPr>
          <p:cNvSpPr txBox="1"/>
          <p:nvPr/>
        </p:nvSpPr>
        <p:spPr>
          <a:xfrm>
            <a:off x="5092834" y="4884454"/>
            <a:ext cx="1569660" cy="369332"/>
          </a:xfrm>
          <a:prstGeom prst="rect">
            <a:avLst/>
          </a:prstGeom>
          <a:noFill/>
        </p:spPr>
        <p:txBody>
          <a:bodyPr wrap="none" rtlCol="0">
            <a:spAutoFit/>
          </a:bodyPr>
          <a:lstStyle/>
          <a:p>
            <a:r>
              <a:rPr lang="zh-CN" altLang="en-US" dirty="0">
                <a:solidFill>
                  <a:schemeClr val="tx2">
                    <a:lumMod val="10000"/>
                  </a:schemeClr>
                </a:solidFill>
              </a:rPr>
              <a:t>便于安装使用</a:t>
            </a:r>
          </a:p>
        </p:txBody>
      </p:sp>
      <p:sp>
        <p:nvSpPr>
          <p:cNvPr id="26" name="左大括号 25">
            <a:extLst>
              <a:ext uri="{FF2B5EF4-FFF2-40B4-BE49-F238E27FC236}">
                <a16:creationId xmlns:a16="http://schemas.microsoft.com/office/drawing/2014/main" id="{08B21587-B13B-E03D-BE32-E4492E82D9CE}"/>
              </a:ext>
            </a:extLst>
          </p:cNvPr>
          <p:cNvSpPr/>
          <p:nvPr/>
        </p:nvSpPr>
        <p:spPr>
          <a:xfrm>
            <a:off x="6662495" y="1166964"/>
            <a:ext cx="263398" cy="1438585"/>
          </a:xfrm>
          <a:prstGeom prst="leftBrace">
            <a:avLst>
              <a:gd name="adj1" fmla="val 86275"/>
              <a:gd name="adj2" fmla="val 50000"/>
            </a:avLst>
          </a:prstGeom>
          <a:ln w="9525">
            <a:solidFill>
              <a:srgbClr val="02A8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左大括号 26">
            <a:extLst>
              <a:ext uri="{FF2B5EF4-FFF2-40B4-BE49-F238E27FC236}">
                <a16:creationId xmlns:a16="http://schemas.microsoft.com/office/drawing/2014/main" id="{18EFF5B1-94C0-5C63-7223-E526D329DBC5}"/>
              </a:ext>
            </a:extLst>
          </p:cNvPr>
          <p:cNvSpPr/>
          <p:nvPr/>
        </p:nvSpPr>
        <p:spPr>
          <a:xfrm>
            <a:off x="6662495" y="2822560"/>
            <a:ext cx="258998" cy="1355950"/>
          </a:xfrm>
          <a:prstGeom prst="leftBrace">
            <a:avLst>
              <a:gd name="adj1" fmla="val 86275"/>
              <a:gd name="adj2" fmla="val 50000"/>
            </a:avLst>
          </a:prstGeom>
          <a:ln w="9525">
            <a:solidFill>
              <a:srgbClr val="02A8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a:extLst>
              <a:ext uri="{FF2B5EF4-FFF2-40B4-BE49-F238E27FC236}">
                <a16:creationId xmlns:a16="http://schemas.microsoft.com/office/drawing/2014/main" id="{FFC8A2DB-4F98-B819-9A58-4AB95026D659}"/>
              </a:ext>
            </a:extLst>
          </p:cNvPr>
          <p:cNvSpPr/>
          <p:nvPr/>
        </p:nvSpPr>
        <p:spPr>
          <a:xfrm>
            <a:off x="6662495" y="4437680"/>
            <a:ext cx="258998" cy="1355950"/>
          </a:xfrm>
          <a:prstGeom prst="leftBrace">
            <a:avLst>
              <a:gd name="adj1" fmla="val 86275"/>
              <a:gd name="adj2" fmla="val 50000"/>
            </a:avLst>
          </a:prstGeom>
          <a:ln w="9525">
            <a:solidFill>
              <a:srgbClr val="02A8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9E468BE-56D3-6AB3-2C4D-A0877B69F88B}"/>
              </a:ext>
            </a:extLst>
          </p:cNvPr>
          <p:cNvSpPr txBox="1"/>
          <p:nvPr/>
        </p:nvSpPr>
        <p:spPr>
          <a:xfrm>
            <a:off x="6932714" y="1354891"/>
            <a:ext cx="3877985" cy="369332"/>
          </a:xfrm>
          <a:prstGeom prst="rect">
            <a:avLst/>
          </a:prstGeom>
          <a:noFill/>
        </p:spPr>
        <p:txBody>
          <a:bodyPr wrap="none" rtlCol="0">
            <a:spAutoFit/>
          </a:bodyPr>
          <a:lstStyle/>
          <a:p>
            <a:r>
              <a:rPr lang="zh-CN" altLang="en-US" dirty="0">
                <a:solidFill>
                  <a:schemeClr val="tx2">
                    <a:lumMod val="10000"/>
                  </a:schemeClr>
                </a:solidFill>
              </a:rPr>
              <a:t>靠近厨房内电源插座，无需提前布线</a:t>
            </a:r>
          </a:p>
        </p:txBody>
      </p:sp>
      <p:sp>
        <p:nvSpPr>
          <p:cNvPr id="4" name="文本框 3">
            <a:extLst>
              <a:ext uri="{FF2B5EF4-FFF2-40B4-BE49-F238E27FC236}">
                <a16:creationId xmlns:a16="http://schemas.microsoft.com/office/drawing/2014/main" id="{2EE64239-D551-6C27-DDB7-558519F4D07D}"/>
              </a:ext>
            </a:extLst>
          </p:cNvPr>
          <p:cNvSpPr txBox="1"/>
          <p:nvPr/>
        </p:nvSpPr>
        <p:spPr>
          <a:xfrm>
            <a:off x="6970573" y="2009125"/>
            <a:ext cx="4900701" cy="369332"/>
          </a:xfrm>
          <a:prstGeom prst="rect">
            <a:avLst/>
          </a:prstGeom>
          <a:noFill/>
        </p:spPr>
        <p:txBody>
          <a:bodyPr wrap="none" rtlCol="0">
            <a:spAutoFit/>
          </a:bodyPr>
          <a:lstStyle/>
          <a:p>
            <a:r>
              <a:rPr lang="zh-CN" altLang="en-US" dirty="0">
                <a:solidFill>
                  <a:schemeClr val="tx2">
                    <a:lumMod val="10000"/>
                  </a:schemeClr>
                </a:solidFill>
              </a:rPr>
              <a:t>可放置于厨房台面</a:t>
            </a:r>
            <a:r>
              <a:rPr lang="en-US" altLang="zh-CN" dirty="0">
                <a:solidFill>
                  <a:schemeClr val="tx2">
                    <a:lumMod val="10000"/>
                  </a:schemeClr>
                </a:solidFill>
              </a:rPr>
              <a:t>/</a:t>
            </a:r>
            <a:r>
              <a:rPr lang="zh-CN" altLang="en-US" dirty="0">
                <a:solidFill>
                  <a:schemeClr val="tx2">
                    <a:lumMod val="10000"/>
                  </a:schemeClr>
                </a:solidFill>
              </a:rPr>
              <a:t>橱柜内部，不占用地面空间</a:t>
            </a:r>
          </a:p>
        </p:txBody>
      </p:sp>
      <p:sp>
        <p:nvSpPr>
          <p:cNvPr id="5" name="文本框 4">
            <a:extLst>
              <a:ext uri="{FF2B5EF4-FFF2-40B4-BE49-F238E27FC236}">
                <a16:creationId xmlns:a16="http://schemas.microsoft.com/office/drawing/2014/main" id="{4A2994A6-FCF2-B838-25AB-FF620002E085}"/>
              </a:ext>
            </a:extLst>
          </p:cNvPr>
          <p:cNvSpPr txBox="1"/>
          <p:nvPr/>
        </p:nvSpPr>
        <p:spPr>
          <a:xfrm>
            <a:off x="6978567" y="2994921"/>
            <a:ext cx="2492990" cy="369332"/>
          </a:xfrm>
          <a:prstGeom prst="rect">
            <a:avLst/>
          </a:prstGeom>
          <a:noFill/>
        </p:spPr>
        <p:txBody>
          <a:bodyPr wrap="none" rtlCol="0">
            <a:spAutoFit/>
          </a:bodyPr>
          <a:lstStyle/>
          <a:p>
            <a:r>
              <a:rPr lang="zh-CN" altLang="en-US" dirty="0">
                <a:solidFill>
                  <a:schemeClr val="tx2">
                    <a:lumMod val="10000"/>
                  </a:schemeClr>
                </a:solidFill>
              </a:rPr>
              <a:t>闭口式设计，即开即用</a:t>
            </a:r>
          </a:p>
        </p:txBody>
      </p:sp>
      <p:sp>
        <p:nvSpPr>
          <p:cNvPr id="10" name="文本框 9">
            <a:extLst>
              <a:ext uri="{FF2B5EF4-FFF2-40B4-BE49-F238E27FC236}">
                <a16:creationId xmlns:a16="http://schemas.microsoft.com/office/drawing/2014/main" id="{1F956108-6CA4-E82F-3625-3E0ABDCEDB86}"/>
              </a:ext>
            </a:extLst>
          </p:cNvPr>
          <p:cNvSpPr txBox="1"/>
          <p:nvPr/>
        </p:nvSpPr>
        <p:spPr>
          <a:xfrm>
            <a:off x="6968450" y="3651681"/>
            <a:ext cx="4208203" cy="369332"/>
          </a:xfrm>
          <a:prstGeom prst="rect">
            <a:avLst/>
          </a:prstGeom>
          <a:noFill/>
        </p:spPr>
        <p:txBody>
          <a:bodyPr wrap="none" rtlCol="0">
            <a:spAutoFit/>
          </a:bodyPr>
          <a:lstStyle/>
          <a:p>
            <a:r>
              <a:rPr lang="zh-CN" altLang="en-US" dirty="0">
                <a:solidFill>
                  <a:schemeClr val="tx2">
                    <a:lumMod val="10000"/>
                  </a:schemeClr>
                </a:solidFill>
              </a:rPr>
              <a:t>智能感应</a:t>
            </a:r>
            <a:r>
              <a:rPr lang="en-US" altLang="zh-CN" dirty="0">
                <a:solidFill>
                  <a:schemeClr val="tx2">
                    <a:lumMod val="10000"/>
                  </a:schemeClr>
                </a:solidFill>
              </a:rPr>
              <a:t>/</a:t>
            </a:r>
            <a:r>
              <a:rPr lang="zh-CN" altLang="en-US" dirty="0">
                <a:solidFill>
                  <a:schemeClr val="tx2">
                    <a:lumMod val="10000"/>
                  </a:schemeClr>
                </a:solidFill>
              </a:rPr>
              <a:t>语音控制开口闭合，轻松便捷</a:t>
            </a:r>
          </a:p>
        </p:txBody>
      </p:sp>
      <p:sp>
        <p:nvSpPr>
          <p:cNvPr id="13" name="文本框 12">
            <a:extLst>
              <a:ext uri="{FF2B5EF4-FFF2-40B4-BE49-F238E27FC236}">
                <a16:creationId xmlns:a16="http://schemas.microsoft.com/office/drawing/2014/main" id="{0F53FCE3-8D5F-BA1F-9EE8-9471D269E9BD}"/>
              </a:ext>
            </a:extLst>
          </p:cNvPr>
          <p:cNvSpPr txBox="1"/>
          <p:nvPr/>
        </p:nvSpPr>
        <p:spPr>
          <a:xfrm>
            <a:off x="6932714" y="4637477"/>
            <a:ext cx="3877985" cy="369332"/>
          </a:xfrm>
          <a:prstGeom prst="rect">
            <a:avLst/>
          </a:prstGeom>
          <a:noFill/>
        </p:spPr>
        <p:txBody>
          <a:bodyPr wrap="none" rtlCol="0">
            <a:spAutoFit/>
          </a:bodyPr>
          <a:lstStyle/>
          <a:p>
            <a:r>
              <a:rPr lang="zh-CN" altLang="en-US" dirty="0">
                <a:solidFill>
                  <a:schemeClr val="tx2">
                    <a:lumMod val="10000"/>
                  </a:schemeClr>
                </a:solidFill>
              </a:rPr>
              <a:t>形态小巧，体积适中，无需二次安装</a:t>
            </a:r>
          </a:p>
        </p:txBody>
      </p:sp>
      <p:sp>
        <p:nvSpPr>
          <p:cNvPr id="16" name="文本框 15">
            <a:extLst>
              <a:ext uri="{FF2B5EF4-FFF2-40B4-BE49-F238E27FC236}">
                <a16:creationId xmlns:a16="http://schemas.microsoft.com/office/drawing/2014/main" id="{54017962-FA84-827D-91E5-E57C341F3D0E}"/>
              </a:ext>
            </a:extLst>
          </p:cNvPr>
          <p:cNvSpPr txBox="1"/>
          <p:nvPr/>
        </p:nvSpPr>
        <p:spPr>
          <a:xfrm>
            <a:off x="6978567" y="5291711"/>
            <a:ext cx="2723823" cy="369332"/>
          </a:xfrm>
          <a:prstGeom prst="rect">
            <a:avLst/>
          </a:prstGeom>
          <a:noFill/>
        </p:spPr>
        <p:txBody>
          <a:bodyPr wrap="none" rtlCol="0">
            <a:spAutoFit/>
          </a:bodyPr>
          <a:lstStyle/>
          <a:p>
            <a:r>
              <a:rPr lang="zh-CN" altLang="en-US" dirty="0">
                <a:solidFill>
                  <a:schemeClr val="tx2">
                    <a:lumMod val="10000"/>
                  </a:schemeClr>
                </a:solidFill>
              </a:rPr>
              <a:t>即插即用，场景适应性强</a:t>
            </a:r>
          </a:p>
        </p:txBody>
      </p:sp>
      <p:pic>
        <p:nvPicPr>
          <p:cNvPr id="30" name="图片 29">
            <a:extLst>
              <a:ext uri="{FF2B5EF4-FFF2-40B4-BE49-F238E27FC236}">
                <a16:creationId xmlns:a16="http://schemas.microsoft.com/office/drawing/2014/main" id="{15B3CD4B-343E-3229-0060-FD0D726E7A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2995089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F14DA-5D03-8840-E5E6-657C8350BF4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7888B0A-8336-F4F0-6E3E-94481BD7E8CB}"/>
              </a:ext>
            </a:extLst>
          </p:cNvPr>
          <p:cNvSpPr txBox="1"/>
          <p:nvPr/>
        </p:nvSpPr>
        <p:spPr>
          <a:xfrm>
            <a:off x="1419098" y="1573677"/>
            <a:ext cx="2640752" cy="584775"/>
          </a:xfrm>
          <a:prstGeom prst="rect">
            <a:avLst/>
          </a:prstGeom>
          <a:noFill/>
        </p:spPr>
        <p:txBody>
          <a:bodyPr wrap="square" rtlCol="0">
            <a:spAutoFit/>
          </a:bodyPr>
          <a:lstStyle/>
          <a:p>
            <a:r>
              <a:rPr lang="zh-CN" altLang="en-US" sz="3200" b="1" dirty="0">
                <a:solidFill>
                  <a:srgbClr val="02A86E"/>
                </a:solidFill>
                <a:latin typeface="微软雅黑" panose="020B0503020204020204" pitchFamily="34" charset="-122"/>
                <a:ea typeface="微软雅黑" panose="020B0503020204020204" pitchFamily="34" charset="-122"/>
              </a:rPr>
              <a:t>产品形态定位</a:t>
            </a:r>
          </a:p>
        </p:txBody>
      </p:sp>
      <p:sp>
        <p:nvSpPr>
          <p:cNvPr id="7" name="文本框 6">
            <a:extLst>
              <a:ext uri="{FF2B5EF4-FFF2-40B4-BE49-F238E27FC236}">
                <a16:creationId xmlns:a16="http://schemas.microsoft.com/office/drawing/2014/main" id="{C1238111-DBB5-E54D-FB1F-A21EC9E2B55C}"/>
              </a:ext>
            </a:extLst>
          </p:cNvPr>
          <p:cNvSpPr txBox="1"/>
          <p:nvPr/>
        </p:nvSpPr>
        <p:spPr>
          <a:xfrm>
            <a:off x="1419098" y="3230213"/>
            <a:ext cx="2033786"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产品外观定位</a:t>
            </a:r>
          </a:p>
        </p:txBody>
      </p:sp>
      <p:sp>
        <p:nvSpPr>
          <p:cNvPr id="8" name="文本框 7">
            <a:extLst>
              <a:ext uri="{FF2B5EF4-FFF2-40B4-BE49-F238E27FC236}">
                <a16:creationId xmlns:a16="http://schemas.microsoft.com/office/drawing/2014/main" id="{C4F0DA1D-3917-AC4D-922C-C7418F283E70}"/>
              </a:ext>
            </a:extLst>
          </p:cNvPr>
          <p:cNvSpPr txBox="1"/>
          <p:nvPr/>
        </p:nvSpPr>
        <p:spPr>
          <a:xfrm>
            <a:off x="1419099" y="4822658"/>
            <a:ext cx="2033785"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产品功能定位</a:t>
            </a:r>
          </a:p>
        </p:txBody>
      </p:sp>
      <p:sp>
        <p:nvSpPr>
          <p:cNvPr id="9" name="箭头: 右 8">
            <a:extLst>
              <a:ext uri="{FF2B5EF4-FFF2-40B4-BE49-F238E27FC236}">
                <a16:creationId xmlns:a16="http://schemas.microsoft.com/office/drawing/2014/main" id="{1BF3A0F1-7BDD-D143-BCA9-42BEAA530FBA}"/>
              </a:ext>
            </a:extLst>
          </p:cNvPr>
          <p:cNvSpPr/>
          <p:nvPr/>
        </p:nvSpPr>
        <p:spPr>
          <a:xfrm>
            <a:off x="575953" y="1755040"/>
            <a:ext cx="795647" cy="219694"/>
          </a:xfrm>
          <a:prstGeom prst="rightArrow">
            <a:avLst>
              <a:gd name="adj1" fmla="val 60810"/>
              <a:gd name="adj2" fmla="val 14459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a:extLst>
              <a:ext uri="{FF2B5EF4-FFF2-40B4-BE49-F238E27FC236}">
                <a16:creationId xmlns:a16="http://schemas.microsoft.com/office/drawing/2014/main" id="{91864B87-E076-2CCB-8E25-6BF1AB0B0170}"/>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设计定位</a:t>
            </a:r>
          </a:p>
        </p:txBody>
      </p:sp>
      <p:pic>
        <p:nvPicPr>
          <p:cNvPr id="30" name="图片 29">
            <a:extLst>
              <a:ext uri="{FF2B5EF4-FFF2-40B4-BE49-F238E27FC236}">
                <a16:creationId xmlns:a16="http://schemas.microsoft.com/office/drawing/2014/main" id="{251D02DB-7D96-D5DA-E2DB-B7BC9D1059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pic>
        <p:nvPicPr>
          <p:cNvPr id="3" name="图片 2">
            <a:extLst>
              <a:ext uri="{FF2B5EF4-FFF2-40B4-BE49-F238E27FC236}">
                <a16:creationId xmlns:a16="http://schemas.microsoft.com/office/drawing/2014/main" id="{46715523-63F8-AAA6-71A8-916E3F7C27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287" y="1238662"/>
            <a:ext cx="4163694" cy="19750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3" name="图片 32">
            <a:extLst>
              <a:ext uri="{FF2B5EF4-FFF2-40B4-BE49-F238E27FC236}">
                <a16:creationId xmlns:a16="http://schemas.microsoft.com/office/drawing/2014/main" id="{C2CEF780-8B2B-448D-8362-CC8066EA5D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3595" y="1461255"/>
            <a:ext cx="2392690" cy="18860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图片 28">
            <a:extLst>
              <a:ext uri="{FF2B5EF4-FFF2-40B4-BE49-F238E27FC236}">
                <a16:creationId xmlns:a16="http://schemas.microsoft.com/office/drawing/2014/main" id="{706866D8-09EA-6610-6286-FDAA2EA353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915435">
            <a:off x="4933707" y="3123944"/>
            <a:ext cx="2199075" cy="30888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0">
            <a:scrgbClr r="0" g="0" b="0"/>
          </a:lnRef>
          <a:fillRef idx="0">
            <a:scrgbClr r="0" g="0" b="0"/>
          </a:fillRef>
          <a:effectRef idx="0">
            <a:scrgbClr r="0" g="0" b="0"/>
          </a:effectRef>
          <a:fontRef idx="minor">
            <a:schemeClr val="lt1"/>
          </a:fontRef>
        </p:style>
      </p:pic>
      <p:pic>
        <p:nvPicPr>
          <p:cNvPr id="34" name="图片 33">
            <a:extLst>
              <a:ext uri="{FF2B5EF4-FFF2-40B4-BE49-F238E27FC236}">
                <a16:creationId xmlns:a16="http://schemas.microsoft.com/office/drawing/2014/main" id="{09EAE83B-24A2-7F33-5F09-A232C7D9F6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74347">
            <a:off x="9217536" y="1293251"/>
            <a:ext cx="2770011" cy="21835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1" name="图片 30">
            <a:extLst>
              <a:ext uri="{FF2B5EF4-FFF2-40B4-BE49-F238E27FC236}">
                <a16:creationId xmlns:a16="http://schemas.microsoft.com/office/drawing/2014/main" id="{758FAC97-956C-3634-03E5-84FB8F463E2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39971">
            <a:off x="7186209" y="2985826"/>
            <a:ext cx="2113416" cy="2968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0">
            <a:scrgbClr r="0" g="0" b="0"/>
          </a:lnRef>
          <a:fillRef idx="0">
            <a:scrgbClr r="0" g="0" b="0"/>
          </a:fillRef>
          <a:effectRef idx="0">
            <a:scrgbClr r="0" g="0" b="0"/>
          </a:effectRef>
          <a:fontRef idx="minor">
            <a:schemeClr val="lt1"/>
          </a:fontRef>
        </p:style>
      </p:pic>
      <p:pic>
        <p:nvPicPr>
          <p:cNvPr id="32" name="图片 31">
            <a:extLst>
              <a:ext uri="{FF2B5EF4-FFF2-40B4-BE49-F238E27FC236}">
                <a16:creationId xmlns:a16="http://schemas.microsoft.com/office/drawing/2014/main" id="{E5C2B75D-1D41-4A95-25B6-22CA1A56B1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765115">
            <a:off x="9368748" y="3122506"/>
            <a:ext cx="2222307" cy="3121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0">
            <a:scrgbClr r="0" g="0" b="0"/>
          </a:lnRef>
          <a:fillRef idx="0">
            <a:scrgbClr r="0" g="0" b="0"/>
          </a:fillRef>
          <a:effectRef idx="0">
            <a:scrgbClr r="0" g="0" b="0"/>
          </a:effectRef>
          <a:fontRef idx="minor">
            <a:schemeClr val="lt1"/>
          </a:fontRef>
        </p:style>
      </p:pic>
    </p:spTree>
    <p:extLst>
      <p:ext uri="{BB962C8B-B14F-4D97-AF65-F5344CB8AC3E}">
        <p14:creationId xmlns:p14="http://schemas.microsoft.com/office/powerpoint/2010/main" val="3339949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79D21-E9A2-68C6-692B-2EC30107C7A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E85E7E8-F885-52D5-3209-FFEB4A344B11}"/>
              </a:ext>
            </a:extLst>
          </p:cNvPr>
          <p:cNvSpPr txBox="1"/>
          <p:nvPr/>
        </p:nvSpPr>
        <p:spPr>
          <a:xfrm>
            <a:off x="1419100" y="1634055"/>
            <a:ext cx="2276582"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产品形态定位</a:t>
            </a:r>
          </a:p>
        </p:txBody>
      </p:sp>
      <p:sp>
        <p:nvSpPr>
          <p:cNvPr id="7" name="文本框 6">
            <a:extLst>
              <a:ext uri="{FF2B5EF4-FFF2-40B4-BE49-F238E27FC236}">
                <a16:creationId xmlns:a16="http://schemas.microsoft.com/office/drawing/2014/main" id="{8CE985A3-DFD3-2F4E-4D68-563F72AF59CF}"/>
              </a:ext>
            </a:extLst>
          </p:cNvPr>
          <p:cNvSpPr txBox="1"/>
          <p:nvPr/>
        </p:nvSpPr>
        <p:spPr>
          <a:xfrm>
            <a:off x="1419097" y="3199435"/>
            <a:ext cx="2729821" cy="584775"/>
          </a:xfrm>
          <a:prstGeom prst="rect">
            <a:avLst/>
          </a:prstGeom>
          <a:noFill/>
        </p:spPr>
        <p:txBody>
          <a:bodyPr wrap="square" rtlCol="0">
            <a:spAutoFit/>
          </a:bodyPr>
          <a:lstStyle/>
          <a:p>
            <a:r>
              <a:rPr lang="zh-CN" altLang="en-US" sz="3200" b="1" dirty="0">
                <a:solidFill>
                  <a:srgbClr val="02A86E"/>
                </a:solidFill>
                <a:latin typeface="微软雅黑" panose="020B0503020204020204" pitchFamily="34" charset="-122"/>
                <a:ea typeface="微软雅黑" panose="020B0503020204020204" pitchFamily="34" charset="-122"/>
              </a:rPr>
              <a:t>产品外观定位</a:t>
            </a:r>
          </a:p>
        </p:txBody>
      </p:sp>
      <p:sp>
        <p:nvSpPr>
          <p:cNvPr id="8" name="文本框 7">
            <a:extLst>
              <a:ext uri="{FF2B5EF4-FFF2-40B4-BE49-F238E27FC236}">
                <a16:creationId xmlns:a16="http://schemas.microsoft.com/office/drawing/2014/main" id="{4984114F-8147-08D4-3D7C-0501E18F3C31}"/>
              </a:ext>
            </a:extLst>
          </p:cNvPr>
          <p:cNvSpPr txBox="1"/>
          <p:nvPr/>
        </p:nvSpPr>
        <p:spPr>
          <a:xfrm>
            <a:off x="1419099" y="4822658"/>
            <a:ext cx="2163438"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产品功能定位</a:t>
            </a:r>
          </a:p>
        </p:txBody>
      </p:sp>
      <p:sp>
        <p:nvSpPr>
          <p:cNvPr id="9" name="箭头: 右 8">
            <a:extLst>
              <a:ext uri="{FF2B5EF4-FFF2-40B4-BE49-F238E27FC236}">
                <a16:creationId xmlns:a16="http://schemas.microsoft.com/office/drawing/2014/main" id="{6B860547-2AD6-ABED-B5C8-EC64C1DAB5E4}"/>
              </a:ext>
            </a:extLst>
          </p:cNvPr>
          <p:cNvSpPr/>
          <p:nvPr/>
        </p:nvSpPr>
        <p:spPr>
          <a:xfrm>
            <a:off x="623451" y="3381976"/>
            <a:ext cx="795647" cy="219694"/>
          </a:xfrm>
          <a:prstGeom prst="rightArrow">
            <a:avLst>
              <a:gd name="adj1" fmla="val 60810"/>
              <a:gd name="adj2" fmla="val 14459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2">
            <a:extLst>
              <a:ext uri="{FF2B5EF4-FFF2-40B4-BE49-F238E27FC236}">
                <a16:creationId xmlns:a16="http://schemas.microsoft.com/office/drawing/2014/main" id="{A219B191-FF34-D843-C63A-EA8A37C1DDBD}"/>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设计定位</a:t>
            </a:r>
          </a:p>
        </p:txBody>
      </p:sp>
      <p:sp>
        <p:nvSpPr>
          <p:cNvPr id="2" name="文本框 1">
            <a:extLst>
              <a:ext uri="{FF2B5EF4-FFF2-40B4-BE49-F238E27FC236}">
                <a16:creationId xmlns:a16="http://schemas.microsoft.com/office/drawing/2014/main" id="{90E3A703-495B-CBB8-1C40-EFA5A11134DD}"/>
              </a:ext>
            </a:extLst>
          </p:cNvPr>
          <p:cNvSpPr txBox="1"/>
          <p:nvPr/>
        </p:nvSpPr>
        <p:spPr>
          <a:xfrm>
            <a:off x="8025979" y="2726372"/>
            <a:ext cx="3916457" cy="369332"/>
          </a:xfrm>
          <a:prstGeom prst="rect">
            <a:avLst/>
          </a:prstGeom>
          <a:noFill/>
        </p:spPr>
        <p:txBody>
          <a:bodyPr wrap="none" rtlCol="0">
            <a:spAutoFit/>
          </a:bodyPr>
          <a:lstStyle/>
          <a:p>
            <a:r>
              <a:rPr lang="zh-CN" altLang="en-US" dirty="0">
                <a:solidFill>
                  <a:schemeClr val="tx2">
                    <a:lumMod val="10000"/>
                  </a:schemeClr>
                </a:solidFill>
              </a:rPr>
              <a:t>白金轻奢配色</a:t>
            </a:r>
            <a:r>
              <a:rPr lang="en-US" altLang="zh-CN" dirty="0">
                <a:solidFill>
                  <a:schemeClr val="tx2">
                    <a:lumMod val="10000"/>
                  </a:schemeClr>
                </a:solidFill>
              </a:rPr>
              <a:t>——</a:t>
            </a:r>
            <a:r>
              <a:rPr lang="zh-CN" altLang="en-US" dirty="0">
                <a:solidFill>
                  <a:schemeClr val="tx2">
                    <a:lumMod val="10000"/>
                  </a:schemeClr>
                </a:solidFill>
              </a:rPr>
              <a:t>耐脏，低调有内涵</a:t>
            </a:r>
          </a:p>
        </p:txBody>
      </p:sp>
      <p:pic>
        <p:nvPicPr>
          <p:cNvPr id="3" name="图片 2">
            <a:extLst>
              <a:ext uri="{FF2B5EF4-FFF2-40B4-BE49-F238E27FC236}">
                <a16:creationId xmlns:a16="http://schemas.microsoft.com/office/drawing/2014/main" id="{350817E0-0864-1A26-F344-91CF22C88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
        <p:nvSpPr>
          <p:cNvPr id="10" name="文本框 9">
            <a:extLst>
              <a:ext uri="{FF2B5EF4-FFF2-40B4-BE49-F238E27FC236}">
                <a16:creationId xmlns:a16="http://schemas.microsoft.com/office/drawing/2014/main" id="{0BDDAFC2-5811-DC3A-EAEB-247DA2BED686}"/>
              </a:ext>
            </a:extLst>
          </p:cNvPr>
          <p:cNvSpPr txBox="1"/>
          <p:nvPr/>
        </p:nvSpPr>
        <p:spPr>
          <a:xfrm>
            <a:off x="8025978" y="3888706"/>
            <a:ext cx="3916457" cy="369332"/>
          </a:xfrm>
          <a:prstGeom prst="rect">
            <a:avLst/>
          </a:prstGeom>
          <a:noFill/>
        </p:spPr>
        <p:txBody>
          <a:bodyPr wrap="none" rtlCol="0">
            <a:spAutoFit/>
          </a:bodyPr>
          <a:lstStyle/>
          <a:p>
            <a:r>
              <a:rPr lang="zh-CN" altLang="en-US" dirty="0">
                <a:solidFill>
                  <a:schemeClr val="tx2">
                    <a:lumMod val="10000"/>
                  </a:schemeClr>
                </a:solidFill>
              </a:rPr>
              <a:t>圆柱光洁外壳</a:t>
            </a:r>
            <a:r>
              <a:rPr lang="en-US" altLang="zh-CN" dirty="0">
                <a:solidFill>
                  <a:schemeClr val="tx2">
                    <a:lumMod val="10000"/>
                  </a:schemeClr>
                </a:solidFill>
              </a:rPr>
              <a:t>——</a:t>
            </a:r>
            <a:r>
              <a:rPr lang="zh-CN" altLang="en-US" dirty="0">
                <a:solidFill>
                  <a:schemeClr val="tx2">
                    <a:lumMod val="10000"/>
                  </a:schemeClr>
                </a:solidFill>
              </a:rPr>
              <a:t>耐看，精致简约美</a:t>
            </a:r>
          </a:p>
        </p:txBody>
      </p:sp>
      <p:pic>
        <p:nvPicPr>
          <p:cNvPr id="11" name="图片 10">
            <a:extLst>
              <a:ext uri="{FF2B5EF4-FFF2-40B4-BE49-F238E27FC236}">
                <a16:creationId xmlns:a16="http://schemas.microsoft.com/office/drawing/2014/main" id="{686F5F64-181C-28A4-8D57-27BD9926B2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4529" y="1819411"/>
            <a:ext cx="3222941" cy="3222941"/>
          </a:xfrm>
          <a:prstGeom prst="roundRect">
            <a:avLst>
              <a:gd name="adj" fmla="val 13318"/>
            </a:avLst>
          </a:prstGeom>
        </p:spPr>
      </p:pic>
    </p:spTree>
    <p:extLst>
      <p:ext uri="{BB962C8B-B14F-4D97-AF65-F5344CB8AC3E}">
        <p14:creationId xmlns:p14="http://schemas.microsoft.com/office/powerpoint/2010/main" val="2880495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9418-BFD0-3C9F-691C-20932A1D8C10}"/>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D528C72C-CDF3-9A5E-EF21-19CAF95005CA}"/>
              </a:ext>
            </a:extLst>
          </p:cNvPr>
          <p:cNvSpPr txBox="1">
            <a:spLocks/>
          </p:cNvSpPr>
          <p:nvPr/>
        </p:nvSpPr>
        <p:spPr>
          <a:xfrm>
            <a:off x="609122" y="346218"/>
            <a:ext cx="507412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zh-CN" altLang="en-US" sz="36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设计定位</a:t>
            </a:r>
            <a:r>
              <a:rPr lang="en-US" altLang="zh-CN" sz="36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6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产品功能定位</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B977277-B2A6-FE13-6F26-44874E855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
        <p:nvSpPr>
          <p:cNvPr id="7" name="文本框 6">
            <a:extLst>
              <a:ext uri="{FF2B5EF4-FFF2-40B4-BE49-F238E27FC236}">
                <a16:creationId xmlns:a16="http://schemas.microsoft.com/office/drawing/2014/main" id="{B9EA8DA9-1B04-D0A0-F7E8-0A2B10B30370}"/>
              </a:ext>
            </a:extLst>
          </p:cNvPr>
          <p:cNvSpPr txBox="1"/>
          <p:nvPr/>
        </p:nvSpPr>
        <p:spPr>
          <a:xfrm>
            <a:off x="771473" y="1241878"/>
            <a:ext cx="10649069" cy="461665"/>
          </a:xfrm>
          <a:prstGeom prst="rect">
            <a:avLst/>
          </a:prstGeom>
          <a:noFill/>
        </p:spPr>
        <p:txBody>
          <a:bodyPr wrap="none" rtlCol="0">
            <a:spAutoFit/>
          </a:bodyPr>
          <a:lstStyle/>
          <a:p>
            <a:pPr algn="ctr"/>
            <a:r>
              <a:rPr lang="zh-CN" altLang="en-US" sz="2400" dirty="0">
                <a:solidFill>
                  <a:schemeClr val="tx2">
                    <a:lumMod val="10000"/>
                  </a:schemeClr>
                </a:solidFill>
              </a:rPr>
              <a:t>厨余垃圾的处理问题主要体现在</a:t>
            </a:r>
            <a:r>
              <a:rPr lang="zh-CN" altLang="en-US" sz="2400" b="1" dirty="0">
                <a:solidFill>
                  <a:schemeClr val="tx2">
                    <a:lumMod val="10000"/>
                  </a:schemeClr>
                </a:solidFill>
                <a:latin typeface="微软雅黑" panose="020B0503020204020204" pitchFamily="34" charset="-122"/>
                <a:ea typeface="微软雅黑" panose="020B0503020204020204" pitchFamily="34" charset="-122"/>
              </a:rPr>
              <a:t>异味、吸引蚊虫、处理频率和倾倒不便</a:t>
            </a:r>
            <a:r>
              <a:rPr lang="zh-CN" altLang="en-US" sz="2400" dirty="0">
                <a:solidFill>
                  <a:schemeClr val="tx2">
                    <a:lumMod val="10000"/>
                  </a:schemeClr>
                </a:solidFill>
              </a:rPr>
              <a:t>方面</a:t>
            </a:r>
          </a:p>
        </p:txBody>
      </p:sp>
      <p:pic>
        <p:nvPicPr>
          <p:cNvPr id="5" name="图片 4">
            <a:extLst>
              <a:ext uri="{FF2B5EF4-FFF2-40B4-BE49-F238E27FC236}">
                <a16:creationId xmlns:a16="http://schemas.microsoft.com/office/drawing/2014/main" id="{BE04E66B-EE33-4AA3-85EE-2BCCCAD0C713}"/>
              </a:ext>
            </a:extLst>
          </p:cNvPr>
          <p:cNvPicPr>
            <a:picLocks noChangeAspect="1"/>
          </p:cNvPicPr>
          <p:nvPr/>
        </p:nvPicPr>
        <p:blipFill>
          <a:blip r:embed="rId4"/>
          <a:stretch>
            <a:fillRect/>
          </a:stretch>
        </p:blipFill>
        <p:spPr>
          <a:xfrm>
            <a:off x="2575725" y="2008272"/>
            <a:ext cx="7040550" cy="4159089"/>
          </a:xfrm>
          <a:prstGeom prst="rect">
            <a:avLst/>
          </a:prstGeom>
        </p:spPr>
      </p:pic>
    </p:spTree>
    <p:extLst>
      <p:ext uri="{BB962C8B-B14F-4D97-AF65-F5344CB8AC3E}">
        <p14:creationId xmlns:p14="http://schemas.microsoft.com/office/powerpoint/2010/main" val="3368735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FE634-BF7F-E4FC-7D9A-EBEC8EC9309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CEDE01B-3314-9206-23DC-B26283FB9221}"/>
              </a:ext>
            </a:extLst>
          </p:cNvPr>
          <p:cNvSpPr txBox="1"/>
          <p:nvPr/>
        </p:nvSpPr>
        <p:spPr>
          <a:xfrm>
            <a:off x="1419100" y="1634055"/>
            <a:ext cx="2054255"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产品形态定位</a:t>
            </a:r>
          </a:p>
        </p:txBody>
      </p:sp>
      <p:sp>
        <p:nvSpPr>
          <p:cNvPr id="7" name="文本框 6">
            <a:extLst>
              <a:ext uri="{FF2B5EF4-FFF2-40B4-BE49-F238E27FC236}">
                <a16:creationId xmlns:a16="http://schemas.microsoft.com/office/drawing/2014/main" id="{E00FEAAD-CD7E-796D-B199-1C526C4491CA}"/>
              </a:ext>
            </a:extLst>
          </p:cNvPr>
          <p:cNvSpPr txBox="1"/>
          <p:nvPr/>
        </p:nvSpPr>
        <p:spPr>
          <a:xfrm>
            <a:off x="1419098" y="3230213"/>
            <a:ext cx="2054254"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产品外观定位</a:t>
            </a:r>
          </a:p>
        </p:txBody>
      </p:sp>
      <p:sp>
        <p:nvSpPr>
          <p:cNvPr id="8" name="文本框 7">
            <a:extLst>
              <a:ext uri="{FF2B5EF4-FFF2-40B4-BE49-F238E27FC236}">
                <a16:creationId xmlns:a16="http://schemas.microsoft.com/office/drawing/2014/main" id="{008BAE55-1182-40BF-3005-D518ACFA8F93}"/>
              </a:ext>
            </a:extLst>
          </p:cNvPr>
          <p:cNvSpPr txBox="1"/>
          <p:nvPr/>
        </p:nvSpPr>
        <p:spPr>
          <a:xfrm>
            <a:off x="1419099" y="4791880"/>
            <a:ext cx="2678391" cy="584775"/>
          </a:xfrm>
          <a:prstGeom prst="rect">
            <a:avLst/>
          </a:prstGeom>
          <a:noFill/>
        </p:spPr>
        <p:txBody>
          <a:bodyPr wrap="square" rtlCol="0">
            <a:spAutoFit/>
          </a:bodyPr>
          <a:lstStyle/>
          <a:p>
            <a:r>
              <a:rPr lang="zh-CN" altLang="en-US" sz="3200" b="1" dirty="0">
                <a:solidFill>
                  <a:srgbClr val="02A86E"/>
                </a:solidFill>
                <a:latin typeface="微软雅黑" panose="020B0503020204020204" pitchFamily="34" charset="-122"/>
                <a:ea typeface="微软雅黑" panose="020B0503020204020204" pitchFamily="34" charset="-122"/>
              </a:rPr>
              <a:t>产品功能定位</a:t>
            </a:r>
            <a:endParaRPr lang="zh-CN" altLang="en-US" sz="2800" b="1" dirty="0">
              <a:solidFill>
                <a:srgbClr val="02A86E"/>
              </a:solidFill>
              <a:latin typeface="微软雅黑" panose="020B0503020204020204" pitchFamily="34" charset="-122"/>
              <a:ea typeface="微软雅黑" panose="020B0503020204020204" pitchFamily="34" charset="-122"/>
            </a:endParaRPr>
          </a:p>
        </p:txBody>
      </p:sp>
      <p:sp>
        <p:nvSpPr>
          <p:cNvPr id="9" name="箭头: 右 8">
            <a:extLst>
              <a:ext uri="{FF2B5EF4-FFF2-40B4-BE49-F238E27FC236}">
                <a16:creationId xmlns:a16="http://schemas.microsoft.com/office/drawing/2014/main" id="{907E0BDD-17A7-8B0E-0160-490222A1C27F}"/>
              </a:ext>
            </a:extLst>
          </p:cNvPr>
          <p:cNvSpPr/>
          <p:nvPr/>
        </p:nvSpPr>
        <p:spPr>
          <a:xfrm>
            <a:off x="623451" y="4974421"/>
            <a:ext cx="795647" cy="219694"/>
          </a:xfrm>
          <a:prstGeom prst="rightArrow">
            <a:avLst>
              <a:gd name="adj1" fmla="val 60810"/>
              <a:gd name="adj2" fmla="val 14459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2">
            <a:extLst>
              <a:ext uri="{FF2B5EF4-FFF2-40B4-BE49-F238E27FC236}">
                <a16:creationId xmlns:a16="http://schemas.microsoft.com/office/drawing/2014/main" id="{34D0E7C0-6703-0FB6-EA85-F17795271828}"/>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设计定位</a:t>
            </a:r>
          </a:p>
        </p:txBody>
      </p:sp>
      <p:pic>
        <p:nvPicPr>
          <p:cNvPr id="10" name="图片 9">
            <a:extLst>
              <a:ext uri="{FF2B5EF4-FFF2-40B4-BE49-F238E27FC236}">
                <a16:creationId xmlns:a16="http://schemas.microsoft.com/office/drawing/2014/main" id="{AB24B7DF-8D76-4B51-E6B3-309F7821FD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
        <p:nvSpPr>
          <p:cNvPr id="12" name="文本框 11">
            <a:extLst>
              <a:ext uri="{FF2B5EF4-FFF2-40B4-BE49-F238E27FC236}">
                <a16:creationId xmlns:a16="http://schemas.microsoft.com/office/drawing/2014/main" id="{4FA604C4-3CEA-8E0B-48AE-149A44CF157F}"/>
              </a:ext>
            </a:extLst>
          </p:cNvPr>
          <p:cNvSpPr txBox="1"/>
          <p:nvPr/>
        </p:nvSpPr>
        <p:spPr>
          <a:xfrm>
            <a:off x="4169389" y="1301656"/>
            <a:ext cx="2674961" cy="664797"/>
          </a:xfrm>
          <a:prstGeom prst="rect">
            <a:avLst/>
          </a:prstGeom>
          <a:noFill/>
        </p:spPr>
        <p:txBody>
          <a:bodyPr wrap="square">
            <a:spAutoFit/>
          </a:bodyPr>
          <a:lstStyle/>
          <a:p>
            <a:pPr>
              <a:lnSpc>
                <a:spcPct val="150000"/>
              </a:lnSpc>
            </a:pPr>
            <a:r>
              <a:rPr lang="zh-CN" altLang="en-US" sz="2800" b="1" dirty="0">
                <a:solidFill>
                  <a:schemeClr val="tx2">
                    <a:lumMod val="10000"/>
                  </a:schemeClr>
                </a:solidFill>
              </a:rPr>
              <a:t>湿垃圾热烘干</a:t>
            </a:r>
            <a:endParaRPr lang="en-US" altLang="zh-CN" sz="2800" b="1" dirty="0">
              <a:solidFill>
                <a:schemeClr val="tx2">
                  <a:lumMod val="10000"/>
                </a:schemeClr>
              </a:solidFill>
            </a:endParaRPr>
          </a:p>
        </p:txBody>
      </p:sp>
      <p:pic>
        <p:nvPicPr>
          <p:cNvPr id="15" name="图片 14">
            <a:extLst>
              <a:ext uri="{FF2B5EF4-FFF2-40B4-BE49-F238E27FC236}">
                <a16:creationId xmlns:a16="http://schemas.microsoft.com/office/drawing/2014/main" id="{CC68E3CA-C45C-2A3E-67C5-8F9BEBDD0104}"/>
              </a:ext>
            </a:extLst>
          </p:cNvPr>
          <p:cNvPicPr>
            <a:picLocks noChangeAspect="1"/>
          </p:cNvPicPr>
          <p:nvPr/>
        </p:nvPicPr>
        <p:blipFill>
          <a:blip r:embed="rId4"/>
          <a:stretch>
            <a:fillRect/>
          </a:stretch>
        </p:blipFill>
        <p:spPr>
          <a:xfrm>
            <a:off x="4057744" y="2194564"/>
            <a:ext cx="7729562" cy="497372"/>
          </a:xfrm>
          <a:prstGeom prst="rect">
            <a:avLst/>
          </a:prstGeom>
        </p:spPr>
      </p:pic>
      <p:sp>
        <p:nvSpPr>
          <p:cNvPr id="16" name="文本框 15">
            <a:extLst>
              <a:ext uri="{FF2B5EF4-FFF2-40B4-BE49-F238E27FC236}">
                <a16:creationId xmlns:a16="http://schemas.microsoft.com/office/drawing/2014/main" id="{DF0D92BC-035E-9E19-E25B-8CD03D03C51F}"/>
              </a:ext>
            </a:extLst>
          </p:cNvPr>
          <p:cNvSpPr txBox="1"/>
          <p:nvPr/>
        </p:nvSpPr>
        <p:spPr>
          <a:xfrm>
            <a:off x="4272424" y="3187910"/>
            <a:ext cx="3647152" cy="369332"/>
          </a:xfrm>
          <a:prstGeom prst="rect">
            <a:avLst/>
          </a:prstGeom>
          <a:noFill/>
        </p:spPr>
        <p:txBody>
          <a:bodyPr wrap="none" rtlCol="0">
            <a:spAutoFit/>
          </a:bodyPr>
          <a:lstStyle/>
          <a:p>
            <a:r>
              <a:rPr lang="zh-CN" altLang="en-US" dirty="0">
                <a:solidFill>
                  <a:schemeClr val="tx2">
                    <a:lumMod val="10000"/>
                  </a:schemeClr>
                </a:solidFill>
              </a:rPr>
              <a:t>技术方案：热风干燥（热泵烘干）</a:t>
            </a:r>
          </a:p>
        </p:txBody>
      </p:sp>
      <p:pic>
        <p:nvPicPr>
          <p:cNvPr id="1025" name="Picture 1">
            <a:extLst>
              <a:ext uri="{FF2B5EF4-FFF2-40B4-BE49-F238E27FC236}">
                <a16:creationId xmlns:a16="http://schemas.microsoft.com/office/drawing/2014/main" id="{AF00A1BA-41AE-8F05-8ADE-07957F5514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424" y="3873482"/>
            <a:ext cx="3787253" cy="22976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A0934430-696D-A65D-850B-8231A07B18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文本框 19">
            <a:extLst>
              <a:ext uri="{FF2B5EF4-FFF2-40B4-BE49-F238E27FC236}">
                <a16:creationId xmlns:a16="http://schemas.microsoft.com/office/drawing/2014/main" id="{C48AA7D4-577F-40E7-18BE-1F51343071F6}"/>
              </a:ext>
            </a:extLst>
          </p:cNvPr>
          <p:cNvSpPr txBox="1"/>
          <p:nvPr/>
        </p:nvSpPr>
        <p:spPr>
          <a:xfrm>
            <a:off x="8576920" y="3230213"/>
            <a:ext cx="3210386" cy="3091808"/>
          </a:xfrm>
          <a:prstGeom prst="rect">
            <a:avLst/>
          </a:prstGeom>
          <a:noFill/>
        </p:spPr>
        <p:txBody>
          <a:bodyPr wrap="square" rtlCol="0">
            <a:spAutoFit/>
          </a:bodyPr>
          <a:lstStyle/>
          <a:p>
            <a:pPr>
              <a:lnSpc>
                <a:spcPct val="150000"/>
              </a:lnSpc>
            </a:pPr>
            <a:r>
              <a:rPr lang="zh-CN" altLang="en-US" sz="1600" dirty="0">
                <a:solidFill>
                  <a:schemeClr val="tx2">
                    <a:lumMod val="10000"/>
                  </a:schemeClr>
                </a:solidFill>
              </a:rPr>
              <a:t>功能结构模块：</a:t>
            </a:r>
            <a:endParaRPr lang="en-US" altLang="zh-CN" sz="1600" dirty="0">
              <a:solidFill>
                <a:schemeClr val="tx2">
                  <a:lumMod val="10000"/>
                </a:schemeClr>
              </a:solidFill>
            </a:endParaRPr>
          </a:p>
          <a:p>
            <a:pPr>
              <a:lnSpc>
                <a:spcPct val="150000"/>
              </a:lnSpc>
            </a:pPr>
            <a:r>
              <a:rPr lang="zh-CN" altLang="en-US" sz="1600" dirty="0">
                <a:solidFill>
                  <a:schemeClr val="tx2">
                    <a:lumMod val="10000"/>
                  </a:schemeClr>
                </a:solidFill>
              </a:rPr>
              <a:t>外层</a:t>
            </a:r>
            <a:r>
              <a:rPr lang="en-US" altLang="zh-CN" sz="1600" dirty="0">
                <a:solidFill>
                  <a:schemeClr val="tx2">
                    <a:lumMod val="10000"/>
                  </a:schemeClr>
                </a:solidFill>
              </a:rPr>
              <a:t>——</a:t>
            </a:r>
            <a:r>
              <a:rPr lang="zh-CN" altLang="en-US" sz="1600" dirty="0">
                <a:solidFill>
                  <a:schemeClr val="tx2">
                    <a:lumMod val="10000"/>
                  </a:schemeClr>
                </a:solidFill>
              </a:rPr>
              <a:t>隔热塑料  </a:t>
            </a:r>
            <a:endParaRPr lang="en-US" altLang="zh-CN" sz="1600" dirty="0">
              <a:solidFill>
                <a:schemeClr val="tx2">
                  <a:lumMod val="10000"/>
                </a:schemeClr>
              </a:solidFill>
            </a:endParaRPr>
          </a:p>
          <a:p>
            <a:pPr>
              <a:lnSpc>
                <a:spcPct val="150000"/>
              </a:lnSpc>
            </a:pPr>
            <a:r>
              <a:rPr lang="zh-CN" altLang="en-US" sz="1600" dirty="0">
                <a:solidFill>
                  <a:schemeClr val="tx2">
                    <a:lumMod val="10000"/>
                  </a:schemeClr>
                </a:solidFill>
              </a:rPr>
              <a:t>内层</a:t>
            </a:r>
            <a:r>
              <a:rPr lang="en-US" altLang="zh-CN" sz="1600" dirty="0">
                <a:solidFill>
                  <a:schemeClr val="tx2">
                    <a:lumMod val="10000"/>
                  </a:schemeClr>
                </a:solidFill>
              </a:rPr>
              <a:t>——</a:t>
            </a:r>
            <a:r>
              <a:rPr lang="zh-CN" altLang="en-US" sz="1600" dirty="0">
                <a:solidFill>
                  <a:schemeClr val="tx2">
                    <a:lumMod val="10000"/>
                  </a:schemeClr>
                </a:solidFill>
              </a:rPr>
              <a:t>金属内胆  </a:t>
            </a:r>
            <a:endParaRPr lang="en-US" altLang="zh-CN" sz="1600" dirty="0">
              <a:solidFill>
                <a:schemeClr val="tx2">
                  <a:lumMod val="10000"/>
                </a:schemeClr>
              </a:solidFill>
            </a:endParaRPr>
          </a:p>
          <a:p>
            <a:pPr>
              <a:lnSpc>
                <a:spcPct val="150000"/>
              </a:lnSpc>
            </a:pPr>
            <a:r>
              <a:rPr lang="zh-CN" altLang="en-US" sz="1600" dirty="0">
                <a:solidFill>
                  <a:schemeClr val="tx2">
                    <a:lumMod val="10000"/>
                  </a:schemeClr>
                </a:solidFill>
              </a:rPr>
              <a:t>垃圾贮藏室上部</a:t>
            </a:r>
            <a:r>
              <a:rPr lang="en-US" altLang="zh-CN" sz="1600" dirty="0">
                <a:solidFill>
                  <a:schemeClr val="tx2">
                    <a:lumMod val="10000"/>
                  </a:schemeClr>
                </a:solidFill>
              </a:rPr>
              <a:t>——</a:t>
            </a:r>
            <a:r>
              <a:rPr lang="zh-CN" altLang="en-US" sz="1600" dirty="0">
                <a:solidFill>
                  <a:schemeClr val="tx2">
                    <a:lumMod val="10000"/>
                  </a:schemeClr>
                </a:solidFill>
              </a:rPr>
              <a:t>压缩机（可外部通入空气）  </a:t>
            </a:r>
            <a:endParaRPr lang="en-US" altLang="zh-CN" sz="1600" dirty="0">
              <a:solidFill>
                <a:schemeClr val="tx2">
                  <a:lumMod val="10000"/>
                </a:schemeClr>
              </a:solidFill>
            </a:endParaRPr>
          </a:p>
          <a:p>
            <a:pPr>
              <a:lnSpc>
                <a:spcPct val="150000"/>
              </a:lnSpc>
            </a:pPr>
            <a:r>
              <a:rPr lang="zh-CN" altLang="en-US" sz="1600" dirty="0">
                <a:solidFill>
                  <a:schemeClr val="tx2">
                    <a:lumMod val="10000"/>
                  </a:schemeClr>
                </a:solidFill>
              </a:rPr>
              <a:t>外层和内层的间隔</a:t>
            </a:r>
            <a:r>
              <a:rPr lang="en-US" altLang="zh-CN" sz="1600" dirty="0">
                <a:solidFill>
                  <a:schemeClr val="tx2">
                    <a:lumMod val="10000"/>
                  </a:schemeClr>
                </a:solidFill>
              </a:rPr>
              <a:t>——</a:t>
            </a:r>
          </a:p>
          <a:p>
            <a:pPr>
              <a:lnSpc>
                <a:spcPct val="150000"/>
              </a:lnSpc>
            </a:pPr>
            <a:r>
              <a:rPr lang="zh-CN" altLang="en-US" sz="1600" dirty="0">
                <a:solidFill>
                  <a:schemeClr val="tx2">
                    <a:lumMod val="10000"/>
                  </a:schemeClr>
                </a:solidFill>
              </a:rPr>
              <a:t>一侧为冷凝器，一侧为蒸发器  </a:t>
            </a:r>
            <a:endParaRPr lang="en-US" altLang="zh-CN" sz="1600" dirty="0">
              <a:solidFill>
                <a:schemeClr val="tx2">
                  <a:lumMod val="10000"/>
                </a:schemeClr>
              </a:solidFill>
            </a:endParaRPr>
          </a:p>
          <a:p>
            <a:pPr>
              <a:lnSpc>
                <a:spcPct val="150000"/>
              </a:lnSpc>
            </a:pPr>
            <a:r>
              <a:rPr lang="zh-CN" altLang="en-US" sz="1600" dirty="0">
                <a:solidFill>
                  <a:schemeClr val="tx2">
                    <a:lumMod val="10000"/>
                  </a:schemeClr>
                </a:solidFill>
              </a:rPr>
              <a:t>滤网下方一侧</a:t>
            </a:r>
            <a:r>
              <a:rPr lang="en-US" altLang="zh-CN" sz="1600" dirty="0">
                <a:solidFill>
                  <a:schemeClr val="tx2">
                    <a:lumMod val="10000"/>
                  </a:schemeClr>
                </a:solidFill>
              </a:rPr>
              <a:t>——</a:t>
            </a:r>
            <a:r>
              <a:rPr lang="zh-CN" altLang="en-US" sz="1600" dirty="0">
                <a:solidFill>
                  <a:schemeClr val="tx2">
                    <a:lumMod val="10000"/>
                  </a:schemeClr>
                </a:solidFill>
              </a:rPr>
              <a:t>节流装置</a:t>
            </a:r>
          </a:p>
        </p:txBody>
      </p:sp>
    </p:spTree>
    <p:extLst>
      <p:ext uri="{BB962C8B-B14F-4D97-AF65-F5344CB8AC3E}">
        <p14:creationId xmlns:p14="http://schemas.microsoft.com/office/powerpoint/2010/main" val="40197291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D6C76-C2C3-1BFB-E7AE-FA055BE3313D}"/>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8C57BB1F-5F96-4C65-DB5C-861B4BC2AB4E}"/>
              </a:ext>
            </a:extLst>
          </p:cNvPr>
          <p:cNvSpPr txBox="1"/>
          <p:nvPr/>
        </p:nvSpPr>
        <p:spPr>
          <a:xfrm>
            <a:off x="1419100" y="1634055"/>
            <a:ext cx="2054255"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产品形态定位</a:t>
            </a:r>
          </a:p>
        </p:txBody>
      </p:sp>
      <p:sp>
        <p:nvSpPr>
          <p:cNvPr id="7" name="文本框 6">
            <a:extLst>
              <a:ext uri="{FF2B5EF4-FFF2-40B4-BE49-F238E27FC236}">
                <a16:creationId xmlns:a16="http://schemas.microsoft.com/office/drawing/2014/main" id="{BE3614B0-695B-D06F-1C7C-245C1793867B}"/>
              </a:ext>
            </a:extLst>
          </p:cNvPr>
          <p:cNvSpPr txBox="1"/>
          <p:nvPr/>
        </p:nvSpPr>
        <p:spPr>
          <a:xfrm>
            <a:off x="1419098" y="3230213"/>
            <a:ext cx="2054254"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产品外观定位</a:t>
            </a:r>
          </a:p>
        </p:txBody>
      </p:sp>
      <p:sp>
        <p:nvSpPr>
          <p:cNvPr id="8" name="文本框 7">
            <a:extLst>
              <a:ext uri="{FF2B5EF4-FFF2-40B4-BE49-F238E27FC236}">
                <a16:creationId xmlns:a16="http://schemas.microsoft.com/office/drawing/2014/main" id="{E79F41C0-DE79-005D-8994-C3D82623A603}"/>
              </a:ext>
            </a:extLst>
          </p:cNvPr>
          <p:cNvSpPr txBox="1"/>
          <p:nvPr/>
        </p:nvSpPr>
        <p:spPr>
          <a:xfrm>
            <a:off x="1419099" y="4791880"/>
            <a:ext cx="2678391" cy="584775"/>
          </a:xfrm>
          <a:prstGeom prst="rect">
            <a:avLst/>
          </a:prstGeom>
          <a:noFill/>
        </p:spPr>
        <p:txBody>
          <a:bodyPr wrap="square" rtlCol="0">
            <a:spAutoFit/>
          </a:bodyPr>
          <a:lstStyle/>
          <a:p>
            <a:r>
              <a:rPr lang="zh-CN" altLang="en-US" sz="3200" b="1" dirty="0">
                <a:solidFill>
                  <a:srgbClr val="02A86E"/>
                </a:solidFill>
                <a:latin typeface="微软雅黑" panose="020B0503020204020204" pitchFamily="34" charset="-122"/>
                <a:ea typeface="微软雅黑" panose="020B0503020204020204" pitchFamily="34" charset="-122"/>
              </a:rPr>
              <a:t>产品功能定位</a:t>
            </a:r>
            <a:endParaRPr lang="zh-CN" altLang="en-US" sz="2800" b="1" dirty="0">
              <a:solidFill>
                <a:srgbClr val="02A86E"/>
              </a:solidFill>
              <a:latin typeface="微软雅黑" panose="020B0503020204020204" pitchFamily="34" charset="-122"/>
              <a:ea typeface="微软雅黑" panose="020B0503020204020204" pitchFamily="34" charset="-122"/>
            </a:endParaRPr>
          </a:p>
        </p:txBody>
      </p:sp>
      <p:sp>
        <p:nvSpPr>
          <p:cNvPr id="9" name="箭头: 右 8">
            <a:extLst>
              <a:ext uri="{FF2B5EF4-FFF2-40B4-BE49-F238E27FC236}">
                <a16:creationId xmlns:a16="http://schemas.microsoft.com/office/drawing/2014/main" id="{12967DCA-1680-C4A5-6751-7E10622B1FBE}"/>
              </a:ext>
            </a:extLst>
          </p:cNvPr>
          <p:cNvSpPr/>
          <p:nvPr/>
        </p:nvSpPr>
        <p:spPr>
          <a:xfrm>
            <a:off x="623451" y="4974421"/>
            <a:ext cx="795647" cy="219694"/>
          </a:xfrm>
          <a:prstGeom prst="rightArrow">
            <a:avLst>
              <a:gd name="adj1" fmla="val 60810"/>
              <a:gd name="adj2" fmla="val 14459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2">
            <a:extLst>
              <a:ext uri="{FF2B5EF4-FFF2-40B4-BE49-F238E27FC236}">
                <a16:creationId xmlns:a16="http://schemas.microsoft.com/office/drawing/2014/main" id="{60C0B716-D5D1-1319-3F92-F3FAE7EA90ED}"/>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设计定位</a:t>
            </a:r>
          </a:p>
        </p:txBody>
      </p:sp>
      <p:pic>
        <p:nvPicPr>
          <p:cNvPr id="10" name="图片 9">
            <a:extLst>
              <a:ext uri="{FF2B5EF4-FFF2-40B4-BE49-F238E27FC236}">
                <a16:creationId xmlns:a16="http://schemas.microsoft.com/office/drawing/2014/main" id="{607E86FB-4937-73F8-6D7B-1616A1A5F7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
        <p:nvSpPr>
          <p:cNvPr id="12" name="文本框 11">
            <a:extLst>
              <a:ext uri="{FF2B5EF4-FFF2-40B4-BE49-F238E27FC236}">
                <a16:creationId xmlns:a16="http://schemas.microsoft.com/office/drawing/2014/main" id="{8DD36030-2713-9892-5533-10EB982B2558}"/>
              </a:ext>
            </a:extLst>
          </p:cNvPr>
          <p:cNvSpPr txBox="1"/>
          <p:nvPr/>
        </p:nvSpPr>
        <p:spPr>
          <a:xfrm>
            <a:off x="4169389" y="1301656"/>
            <a:ext cx="2674961" cy="664797"/>
          </a:xfrm>
          <a:prstGeom prst="rect">
            <a:avLst/>
          </a:prstGeom>
          <a:noFill/>
        </p:spPr>
        <p:txBody>
          <a:bodyPr wrap="square">
            <a:spAutoFit/>
          </a:bodyPr>
          <a:lstStyle/>
          <a:p>
            <a:pPr>
              <a:lnSpc>
                <a:spcPct val="150000"/>
              </a:lnSpc>
            </a:pPr>
            <a:r>
              <a:rPr lang="zh-CN" altLang="en-US" sz="2800" b="1" dirty="0">
                <a:solidFill>
                  <a:schemeClr val="tx2">
                    <a:lumMod val="10000"/>
                  </a:schemeClr>
                </a:solidFill>
              </a:rPr>
              <a:t>减小垃圾体积</a:t>
            </a:r>
            <a:endParaRPr lang="en-US" altLang="zh-CN" sz="2800" b="1" dirty="0">
              <a:solidFill>
                <a:schemeClr val="tx2">
                  <a:lumMod val="10000"/>
                </a:schemeClr>
              </a:solidFill>
            </a:endParaRPr>
          </a:p>
        </p:txBody>
      </p:sp>
      <p:pic>
        <p:nvPicPr>
          <p:cNvPr id="15" name="图片 14">
            <a:extLst>
              <a:ext uri="{FF2B5EF4-FFF2-40B4-BE49-F238E27FC236}">
                <a16:creationId xmlns:a16="http://schemas.microsoft.com/office/drawing/2014/main" id="{5A8F54B2-41FD-6A49-15FD-57EC117AC5C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98315" y="2066120"/>
            <a:ext cx="7827220" cy="1258342"/>
          </a:xfrm>
          <a:prstGeom prst="rect">
            <a:avLst/>
          </a:prstGeom>
        </p:spPr>
      </p:pic>
      <p:sp>
        <p:nvSpPr>
          <p:cNvPr id="16" name="文本框 15">
            <a:extLst>
              <a:ext uri="{FF2B5EF4-FFF2-40B4-BE49-F238E27FC236}">
                <a16:creationId xmlns:a16="http://schemas.microsoft.com/office/drawing/2014/main" id="{3ABC24DA-9A22-F638-F9B1-43889749542A}"/>
              </a:ext>
            </a:extLst>
          </p:cNvPr>
          <p:cNvSpPr txBox="1"/>
          <p:nvPr/>
        </p:nvSpPr>
        <p:spPr>
          <a:xfrm>
            <a:off x="4879694" y="3533539"/>
            <a:ext cx="2262158" cy="369332"/>
          </a:xfrm>
          <a:prstGeom prst="rect">
            <a:avLst/>
          </a:prstGeom>
          <a:noFill/>
        </p:spPr>
        <p:txBody>
          <a:bodyPr wrap="none" rtlCol="0">
            <a:spAutoFit/>
          </a:bodyPr>
          <a:lstStyle/>
          <a:p>
            <a:r>
              <a:rPr lang="zh-CN" altLang="en-US" dirty="0">
                <a:solidFill>
                  <a:schemeClr val="tx2">
                    <a:lumMod val="10000"/>
                  </a:schemeClr>
                </a:solidFill>
              </a:rPr>
              <a:t>技术方案：研磨粉碎</a:t>
            </a:r>
          </a:p>
        </p:txBody>
      </p:sp>
      <p:pic>
        <p:nvPicPr>
          <p:cNvPr id="1025" name="Picture 1">
            <a:extLst>
              <a:ext uri="{FF2B5EF4-FFF2-40B4-BE49-F238E27FC236}">
                <a16:creationId xmlns:a16="http://schemas.microsoft.com/office/drawing/2014/main" id="{A6B0B4D4-B40C-5F0A-00DC-3190050F77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962390" y="4149854"/>
            <a:ext cx="2297600" cy="22976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05F84005-F77E-FB1A-F92E-7205ED4DCFD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文本框 19">
            <a:extLst>
              <a:ext uri="{FF2B5EF4-FFF2-40B4-BE49-F238E27FC236}">
                <a16:creationId xmlns:a16="http://schemas.microsoft.com/office/drawing/2014/main" id="{1BD06978-30FD-BC3F-B7D9-F235838AAD00}"/>
              </a:ext>
            </a:extLst>
          </p:cNvPr>
          <p:cNvSpPr txBox="1"/>
          <p:nvPr/>
        </p:nvSpPr>
        <p:spPr>
          <a:xfrm>
            <a:off x="8042195" y="3902799"/>
            <a:ext cx="3367334" cy="1291316"/>
          </a:xfrm>
          <a:prstGeom prst="rect">
            <a:avLst/>
          </a:prstGeom>
          <a:noFill/>
        </p:spPr>
        <p:txBody>
          <a:bodyPr wrap="square" rtlCol="0">
            <a:spAutoFit/>
          </a:bodyPr>
          <a:lstStyle/>
          <a:p>
            <a:pPr>
              <a:lnSpc>
                <a:spcPct val="150000"/>
              </a:lnSpc>
            </a:pPr>
            <a:r>
              <a:rPr lang="zh-CN" altLang="en-US" dirty="0">
                <a:solidFill>
                  <a:schemeClr val="tx2">
                    <a:lumMod val="10000"/>
                  </a:schemeClr>
                </a:solidFill>
              </a:rPr>
              <a:t>功能结构模块：</a:t>
            </a:r>
            <a:endParaRPr lang="en-US" altLang="zh-CN" dirty="0">
              <a:solidFill>
                <a:schemeClr val="tx2">
                  <a:lumMod val="10000"/>
                </a:schemeClr>
              </a:solidFill>
            </a:endParaRPr>
          </a:p>
          <a:p>
            <a:pPr>
              <a:lnSpc>
                <a:spcPct val="150000"/>
              </a:lnSpc>
            </a:pPr>
            <a:r>
              <a:rPr lang="zh-CN" altLang="en-US" dirty="0">
                <a:solidFill>
                  <a:schemeClr val="tx2">
                    <a:lumMod val="10000"/>
                  </a:schemeClr>
                </a:solidFill>
              </a:rPr>
              <a:t> 内胆底层</a:t>
            </a:r>
            <a:r>
              <a:rPr lang="en-US" altLang="zh-CN" dirty="0">
                <a:solidFill>
                  <a:schemeClr val="tx2">
                    <a:lumMod val="10000"/>
                  </a:schemeClr>
                </a:solidFill>
              </a:rPr>
              <a:t>——</a:t>
            </a:r>
            <a:r>
              <a:rPr lang="zh-CN" altLang="en-US" dirty="0">
                <a:solidFill>
                  <a:schemeClr val="tx2">
                    <a:lumMod val="10000"/>
                  </a:schemeClr>
                </a:solidFill>
              </a:rPr>
              <a:t>粉碎装置，</a:t>
            </a:r>
            <a:r>
              <a:rPr lang="en-US" altLang="zh-CN" dirty="0">
                <a:solidFill>
                  <a:schemeClr val="tx2">
                    <a:lumMod val="10000"/>
                  </a:schemeClr>
                </a:solidFill>
              </a:rPr>
              <a:t>		        </a:t>
            </a:r>
            <a:r>
              <a:rPr lang="zh-CN" altLang="en-US" dirty="0">
                <a:solidFill>
                  <a:schemeClr val="tx2">
                    <a:lumMod val="10000"/>
                  </a:schemeClr>
                </a:solidFill>
              </a:rPr>
              <a:t>采用磨盘结构</a:t>
            </a:r>
          </a:p>
        </p:txBody>
      </p:sp>
    </p:spTree>
    <p:extLst>
      <p:ext uri="{BB962C8B-B14F-4D97-AF65-F5344CB8AC3E}">
        <p14:creationId xmlns:p14="http://schemas.microsoft.com/office/powerpoint/2010/main" val="14553873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669BD-877F-68B3-0309-411AD525EA87}"/>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C71E8775-62FF-73BB-6F45-F222E9EA0F27}"/>
              </a:ext>
            </a:extLst>
          </p:cNvPr>
          <p:cNvSpPr txBox="1"/>
          <p:nvPr/>
        </p:nvSpPr>
        <p:spPr>
          <a:xfrm>
            <a:off x="1419100" y="1634055"/>
            <a:ext cx="2054255"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产品形态定位</a:t>
            </a:r>
          </a:p>
        </p:txBody>
      </p:sp>
      <p:sp>
        <p:nvSpPr>
          <p:cNvPr id="7" name="文本框 6">
            <a:extLst>
              <a:ext uri="{FF2B5EF4-FFF2-40B4-BE49-F238E27FC236}">
                <a16:creationId xmlns:a16="http://schemas.microsoft.com/office/drawing/2014/main" id="{25D45FA4-3F5A-CBB4-4B65-BD7A836AFEB3}"/>
              </a:ext>
            </a:extLst>
          </p:cNvPr>
          <p:cNvSpPr txBox="1"/>
          <p:nvPr/>
        </p:nvSpPr>
        <p:spPr>
          <a:xfrm>
            <a:off x="1419098" y="3230213"/>
            <a:ext cx="2054254"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产品外观定位</a:t>
            </a:r>
          </a:p>
        </p:txBody>
      </p:sp>
      <p:sp>
        <p:nvSpPr>
          <p:cNvPr id="8" name="文本框 7">
            <a:extLst>
              <a:ext uri="{FF2B5EF4-FFF2-40B4-BE49-F238E27FC236}">
                <a16:creationId xmlns:a16="http://schemas.microsoft.com/office/drawing/2014/main" id="{278AAA19-0863-7EA8-F94B-DDD7F1A93C36}"/>
              </a:ext>
            </a:extLst>
          </p:cNvPr>
          <p:cNvSpPr txBox="1"/>
          <p:nvPr/>
        </p:nvSpPr>
        <p:spPr>
          <a:xfrm>
            <a:off x="1419099" y="4791880"/>
            <a:ext cx="2678391" cy="584775"/>
          </a:xfrm>
          <a:prstGeom prst="rect">
            <a:avLst/>
          </a:prstGeom>
          <a:noFill/>
        </p:spPr>
        <p:txBody>
          <a:bodyPr wrap="square" rtlCol="0">
            <a:spAutoFit/>
          </a:bodyPr>
          <a:lstStyle/>
          <a:p>
            <a:r>
              <a:rPr lang="zh-CN" altLang="en-US" sz="3200" b="1" dirty="0">
                <a:solidFill>
                  <a:srgbClr val="02A86E"/>
                </a:solidFill>
                <a:latin typeface="微软雅黑" panose="020B0503020204020204" pitchFamily="34" charset="-122"/>
                <a:ea typeface="微软雅黑" panose="020B0503020204020204" pitchFamily="34" charset="-122"/>
              </a:rPr>
              <a:t>产品功能定位</a:t>
            </a:r>
            <a:endParaRPr lang="zh-CN" altLang="en-US" sz="2800" b="1" dirty="0">
              <a:solidFill>
                <a:srgbClr val="02A86E"/>
              </a:solidFill>
              <a:latin typeface="微软雅黑" panose="020B0503020204020204" pitchFamily="34" charset="-122"/>
              <a:ea typeface="微软雅黑" panose="020B0503020204020204" pitchFamily="34" charset="-122"/>
            </a:endParaRPr>
          </a:p>
        </p:txBody>
      </p:sp>
      <p:sp>
        <p:nvSpPr>
          <p:cNvPr id="9" name="箭头: 右 8">
            <a:extLst>
              <a:ext uri="{FF2B5EF4-FFF2-40B4-BE49-F238E27FC236}">
                <a16:creationId xmlns:a16="http://schemas.microsoft.com/office/drawing/2014/main" id="{A7C1386C-6274-70F1-9DF4-BB8FFE2188C2}"/>
              </a:ext>
            </a:extLst>
          </p:cNvPr>
          <p:cNvSpPr/>
          <p:nvPr/>
        </p:nvSpPr>
        <p:spPr>
          <a:xfrm>
            <a:off x="623451" y="4974421"/>
            <a:ext cx="795647" cy="219694"/>
          </a:xfrm>
          <a:prstGeom prst="rightArrow">
            <a:avLst>
              <a:gd name="adj1" fmla="val 60810"/>
              <a:gd name="adj2" fmla="val 14459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2">
            <a:extLst>
              <a:ext uri="{FF2B5EF4-FFF2-40B4-BE49-F238E27FC236}">
                <a16:creationId xmlns:a16="http://schemas.microsoft.com/office/drawing/2014/main" id="{BEF189E9-8E79-083B-D6EC-F244A8E42A56}"/>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设计定位</a:t>
            </a:r>
          </a:p>
        </p:txBody>
      </p:sp>
      <p:pic>
        <p:nvPicPr>
          <p:cNvPr id="10" name="图片 9">
            <a:extLst>
              <a:ext uri="{FF2B5EF4-FFF2-40B4-BE49-F238E27FC236}">
                <a16:creationId xmlns:a16="http://schemas.microsoft.com/office/drawing/2014/main" id="{6F7AA839-5F84-97D7-6725-242CDCE112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
        <p:nvSpPr>
          <p:cNvPr id="12" name="文本框 11">
            <a:extLst>
              <a:ext uri="{FF2B5EF4-FFF2-40B4-BE49-F238E27FC236}">
                <a16:creationId xmlns:a16="http://schemas.microsoft.com/office/drawing/2014/main" id="{F4DF69F9-E466-7B92-7D0E-72D328DA50E4}"/>
              </a:ext>
            </a:extLst>
          </p:cNvPr>
          <p:cNvSpPr txBox="1"/>
          <p:nvPr/>
        </p:nvSpPr>
        <p:spPr>
          <a:xfrm>
            <a:off x="4169389" y="1301656"/>
            <a:ext cx="2674961" cy="664797"/>
          </a:xfrm>
          <a:prstGeom prst="rect">
            <a:avLst/>
          </a:prstGeom>
          <a:noFill/>
        </p:spPr>
        <p:txBody>
          <a:bodyPr wrap="square">
            <a:spAutoFit/>
          </a:bodyPr>
          <a:lstStyle/>
          <a:p>
            <a:pPr>
              <a:lnSpc>
                <a:spcPct val="150000"/>
              </a:lnSpc>
            </a:pPr>
            <a:r>
              <a:rPr lang="zh-CN" altLang="en-US" sz="2800" b="1" dirty="0">
                <a:solidFill>
                  <a:schemeClr val="tx2">
                    <a:lumMod val="10000"/>
                  </a:schemeClr>
                </a:solidFill>
              </a:rPr>
              <a:t>垃圾固液分离</a:t>
            </a:r>
            <a:endParaRPr lang="en-US" altLang="zh-CN" sz="2800" b="1" dirty="0">
              <a:solidFill>
                <a:schemeClr val="tx2">
                  <a:lumMod val="10000"/>
                </a:schemeClr>
              </a:solidFill>
            </a:endParaRPr>
          </a:p>
        </p:txBody>
      </p:sp>
      <p:pic>
        <p:nvPicPr>
          <p:cNvPr id="15" name="图片 14">
            <a:extLst>
              <a:ext uri="{FF2B5EF4-FFF2-40B4-BE49-F238E27FC236}">
                <a16:creationId xmlns:a16="http://schemas.microsoft.com/office/drawing/2014/main" id="{89A56BD4-B2DD-081B-221B-8F5EEE5966B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51204" y="2155370"/>
            <a:ext cx="6942642" cy="664794"/>
          </a:xfrm>
          <a:prstGeom prst="rect">
            <a:avLst/>
          </a:prstGeom>
        </p:spPr>
      </p:pic>
      <p:sp>
        <p:nvSpPr>
          <p:cNvPr id="16" name="文本框 15">
            <a:extLst>
              <a:ext uri="{FF2B5EF4-FFF2-40B4-BE49-F238E27FC236}">
                <a16:creationId xmlns:a16="http://schemas.microsoft.com/office/drawing/2014/main" id="{E5E13B18-D241-F5E8-1F57-E13E11C7DEC5}"/>
              </a:ext>
            </a:extLst>
          </p:cNvPr>
          <p:cNvSpPr txBox="1"/>
          <p:nvPr/>
        </p:nvSpPr>
        <p:spPr>
          <a:xfrm>
            <a:off x="4702726" y="3244334"/>
            <a:ext cx="2331087" cy="369332"/>
          </a:xfrm>
          <a:prstGeom prst="rect">
            <a:avLst/>
          </a:prstGeom>
          <a:noFill/>
        </p:spPr>
        <p:txBody>
          <a:bodyPr wrap="none" rtlCol="0">
            <a:spAutoFit/>
          </a:bodyPr>
          <a:lstStyle/>
          <a:p>
            <a:r>
              <a:rPr lang="zh-CN" altLang="en-US" dirty="0">
                <a:solidFill>
                  <a:schemeClr val="tx2">
                    <a:lumMod val="10000"/>
                  </a:schemeClr>
                </a:solidFill>
              </a:rPr>
              <a:t>技术方案：过滤分离</a:t>
            </a:r>
          </a:p>
        </p:txBody>
      </p:sp>
      <p:pic>
        <p:nvPicPr>
          <p:cNvPr id="1025" name="Picture 1">
            <a:extLst>
              <a:ext uri="{FF2B5EF4-FFF2-40B4-BE49-F238E27FC236}">
                <a16:creationId xmlns:a16="http://schemas.microsoft.com/office/drawing/2014/main" id="{12031D1E-4E7B-9351-0ADC-56E73F9B2C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773474" y="3825621"/>
            <a:ext cx="2189593" cy="22976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F3CF69AF-E6F2-B216-6883-C0B846AF7BA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文本框 19">
            <a:extLst>
              <a:ext uri="{FF2B5EF4-FFF2-40B4-BE49-F238E27FC236}">
                <a16:creationId xmlns:a16="http://schemas.microsoft.com/office/drawing/2014/main" id="{681FBD05-DD76-C5F7-0578-47931229A81D}"/>
              </a:ext>
            </a:extLst>
          </p:cNvPr>
          <p:cNvSpPr txBox="1"/>
          <p:nvPr/>
        </p:nvSpPr>
        <p:spPr>
          <a:xfrm>
            <a:off x="7922525" y="3592224"/>
            <a:ext cx="3920069" cy="2399311"/>
          </a:xfrm>
          <a:prstGeom prst="rect">
            <a:avLst/>
          </a:prstGeom>
          <a:noFill/>
        </p:spPr>
        <p:txBody>
          <a:bodyPr wrap="square" rtlCol="0">
            <a:spAutoFit/>
          </a:bodyPr>
          <a:lstStyle/>
          <a:p>
            <a:pPr>
              <a:lnSpc>
                <a:spcPct val="150000"/>
              </a:lnSpc>
            </a:pPr>
            <a:r>
              <a:rPr lang="zh-CN" altLang="en-US" dirty="0">
                <a:solidFill>
                  <a:schemeClr val="tx2">
                    <a:lumMod val="10000"/>
                  </a:schemeClr>
                </a:solidFill>
              </a:rPr>
              <a:t>功能结构模块：</a:t>
            </a:r>
            <a:endParaRPr lang="en-US" altLang="zh-CN" dirty="0">
              <a:solidFill>
                <a:schemeClr val="tx2">
                  <a:lumMod val="10000"/>
                </a:schemeClr>
              </a:solidFill>
            </a:endParaRPr>
          </a:p>
          <a:p>
            <a:pPr>
              <a:lnSpc>
                <a:spcPct val="150000"/>
              </a:lnSpc>
            </a:pPr>
            <a:r>
              <a:rPr lang="zh-CN" altLang="en-US" dirty="0">
                <a:solidFill>
                  <a:schemeClr val="tx2">
                    <a:lumMod val="10000"/>
                  </a:schemeClr>
                </a:solidFill>
              </a:rPr>
              <a:t>磨盘下方</a:t>
            </a:r>
            <a:r>
              <a:rPr lang="en-US" altLang="zh-CN" dirty="0">
                <a:solidFill>
                  <a:schemeClr val="tx2">
                    <a:lumMod val="10000"/>
                  </a:schemeClr>
                </a:solidFill>
              </a:rPr>
              <a:t>——</a:t>
            </a:r>
            <a:r>
              <a:rPr lang="zh-CN" altLang="en-US" dirty="0">
                <a:solidFill>
                  <a:schemeClr val="tx2">
                    <a:lumMod val="10000"/>
                  </a:schemeClr>
                </a:solidFill>
              </a:rPr>
              <a:t>滤网（定期更换）  </a:t>
            </a:r>
            <a:endParaRPr lang="en-US" altLang="zh-CN" dirty="0">
              <a:solidFill>
                <a:schemeClr val="tx2">
                  <a:lumMod val="10000"/>
                </a:schemeClr>
              </a:solidFill>
            </a:endParaRPr>
          </a:p>
          <a:p>
            <a:pPr>
              <a:lnSpc>
                <a:spcPct val="200000"/>
              </a:lnSpc>
            </a:pPr>
            <a:r>
              <a:rPr lang="zh-CN" altLang="en-US" dirty="0">
                <a:solidFill>
                  <a:schemeClr val="tx2">
                    <a:lumMod val="10000"/>
                  </a:schemeClr>
                </a:solidFill>
              </a:rPr>
              <a:t>滤网下方另一侧</a:t>
            </a:r>
            <a:r>
              <a:rPr lang="en-US" altLang="zh-CN" dirty="0">
                <a:solidFill>
                  <a:schemeClr val="tx2">
                    <a:lumMod val="10000"/>
                  </a:schemeClr>
                </a:solidFill>
              </a:rPr>
              <a:t>——</a:t>
            </a:r>
            <a:r>
              <a:rPr lang="zh-CN" altLang="en-US" dirty="0">
                <a:solidFill>
                  <a:schemeClr val="tx2">
                    <a:lumMod val="10000"/>
                  </a:schemeClr>
                </a:solidFill>
              </a:rPr>
              <a:t>过滤油水贮藏槽（定期清理）  </a:t>
            </a:r>
            <a:endParaRPr lang="en-US" altLang="zh-CN" dirty="0">
              <a:solidFill>
                <a:schemeClr val="tx2">
                  <a:lumMod val="10000"/>
                </a:schemeClr>
              </a:solidFill>
            </a:endParaRPr>
          </a:p>
          <a:p>
            <a:pPr>
              <a:lnSpc>
                <a:spcPct val="150000"/>
              </a:lnSpc>
            </a:pPr>
            <a:r>
              <a:rPr lang="zh-CN" altLang="en-US" dirty="0">
                <a:solidFill>
                  <a:schemeClr val="tx2">
                    <a:lumMod val="10000"/>
                  </a:schemeClr>
                </a:solidFill>
              </a:rPr>
              <a:t>内壁灌入洗涤剂清洁去除油脂</a:t>
            </a:r>
          </a:p>
        </p:txBody>
      </p:sp>
    </p:spTree>
    <p:extLst>
      <p:ext uri="{BB962C8B-B14F-4D97-AF65-F5344CB8AC3E}">
        <p14:creationId xmlns:p14="http://schemas.microsoft.com/office/powerpoint/2010/main" val="3593359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2">
            <a:extLst>
              <a:ext uri="{FF2B5EF4-FFF2-40B4-BE49-F238E27FC236}">
                <a16:creationId xmlns:a16="http://schemas.microsoft.com/office/drawing/2014/main" id="{D19D26FF-D7EE-4C4A-8AE9-5D7E39E1C1BF}"/>
              </a:ext>
            </a:extLst>
          </p:cNvPr>
          <p:cNvSpPr txBox="1">
            <a:spLocks/>
          </p:cNvSpPr>
          <p:nvPr/>
        </p:nvSpPr>
        <p:spPr>
          <a:xfrm>
            <a:off x="609122" y="346218"/>
            <a:ext cx="59068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zh-CN" altLang="en-US" sz="3600" b="1" dirty="0">
                <a:solidFill>
                  <a:schemeClr val="accent1"/>
                </a:solidFill>
                <a:latin typeface="微软雅黑" panose="020B0503020204020204" pitchFamily="34" charset="-122"/>
                <a:ea typeface="微软雅黑" panose="020B0503020204020204" pitchFamily="34" charset="-122"/>
              </a:rPr>
              <a:t>功能定位</a:t>
            </a:r>
          </a:p>
        </p:txBody>
      </p:sp>
      <p:pic>
        <p:nvPicPr>
          <p:cNvPr id="10" name="图片 9">
            <a:extLst>
              <a:ext uri="{FF2B5EF4-FFF2-40B4-BE49-F238E27FC236}">
                <a16:creationId xmlns:a16="http://schemas.microsoft.com/office/drawing/2014/main" id="{D29E56FE-56CC-47DC-B832-DAFC3399A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0204" y="2321433"/>
            <a:ext cx="9271591" cy="2215134"/>
          </a:xfrm>
          <a:prstGeom prst="rect">
            <a:avLst/>
          </a:prstGeom>
        </p:spPr>
      </p:pic>
    </p:spTree>
    <p:extLst>
      <p:ext uri="{BB962C8B-B14F-4D97-AF65-F5344CB8AC3E}">
        <p14:creationId xmlns:p14="http://schemas.microsoft.com/office/powerpoint/2010/main" val="197736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2">
            <a:extLst>
              <a:ext uri="{FF2B5EF4-FFF2-40B4-BE49-F238E27FC236}">
                <a16:creationId xmlns:a16="http://schemas.microsoft.com/office/drawing/2014/main" id="{AA4A8915-2184-87C4-63DD-BDEC5693FD59}"/>
              </a:ext>
            </a:extLst>
          </p:cNvPr>
          <p:cNvSpPr txBox="1">
            <a:spLocks/>
          </p:cNvSpPr>
          <p:nvPr/>
        </p:nvSpPr>
        <p:spPr>
          <a:xfrm>
            <a:off x="609122" y="346218"/>
            <a:ext cx="207692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背景介绍</a:t>
            </a:r>
          </a:p>
        </p:txBody>
      </p:sp>
      <p:grpSp>
        <p:nvGrpSpPr>
          <p:cNvPr id="6" name="组合 5">
            <a:extLst>
              <a:ext uri="{FF2B5EF4-FFF2-40B4-BE49-F238E27FC236}">
                <a16:creationId xmlns:a16="http://schemas.microsoft.com/office/drawing/2014/main" id="{99B81ED0-464F-6660-7C24-0C8AE08BB53B}"/>
              </a:ext>
            </a:extLst>
          </p:cNvPr>
          <p:cNvGrpSpPr/>
          <p:nvPr/>
        </p:nvGrpSpPr>
        <p:grpSpPr>
          <a:xfrm>
            <a:off x="11383210" y="1824368"/>
            <a:ext cx="3895090" cy="3143424"/>
            <a:chOff x="8947150" y="2109030"/>
            <a:chExt cx="2777490" cy="3143424"/>
          </a:xfrm>
        </p:grpSpPr>
        <p:sp>
          <p:nvSpPr>
            <p:cNvPr id="5" name="矩形: 圆角 4">
              <a:extLst>
                <a:ext uri="{FF2B5EF4-FFF2-40B4-BE49-F238E27FC236}">
                  <a16:creationId xmlns:a16="http://schemas.microsoft.com/office/drawing/2014/main" id="{303A716D-ACF7-4C08-ACA6-7DC5957F3A13}"/>
                </a:ext>
              </a:extLst>
            </p:cNvPr>
            <p:cNvSpPr/>
            <p:nvPr/>
          </p:nvSpPr>
          <p:spPr>
            <a:xfrm>
              <a:off x="8947150" y="2109030"/>
              <a:ext cx="2777490" cy="723900"/>
            </a:xfrm>
            <a:prstGeom prst="roundRect">
              <a:avLst>
                <a:gd name="adj" fmla="val 50000"/>
              </a:avLst>
            </a:prstGeom>
            <a:solidFill>
              <a:srgbClr val="B0E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018962"/>
                  </a:solidFill>
                  <a:latin typeface="微软雅黑" panose="020B0503020204020204" pitchFamily="34" charset="-122"/>
                  <a:ea typeface="微软雅黑" panose="020B0503020204020204" pitchFamily="34" charset="-122"/>
                </a:rPr>
                <a:t>对家庭和健康的重视</a:t>
              </a:r>
            </a:p>
          </p:txBody>
        </p:sp>
        <p:sp>
          <p:nvSpPr>
            <p:cNvPr id="11" name="矩形: 圆角 10">
              <a:extLst>
                <a:ext uri="{FF2B5EF4-FFF2-40B4-BE49-F238E27FC236}">
                  <a16:creationId xmlns:a16="http://schemas.microsoft.com/office/drawing/2014/main" id="{83DB4A49-415D-4C94-9FC7-5FDAEB8CE3C8}"/>
                </a:ext>
              </a:extLst>
            </p:cNvPr>
            <p:cNvSpPr/>
            <p:nvPr/>
          </p:nvSpPr>
          <p:spPr>
            <a:xfrm>
              <a:off x="8947150" y="2915538"/>
              <a:ext cx="2777490" cy="723900"/>
            </a:xfrm>
            <a:prstGeom prst="roundRect">
              <a:avLst>
                <a:gd name="adj" fmla="val 50000"/>
              </a:avLst>
            </a:prstGeom>
            <a:solidFill>
              <a:srgbClr val="B0E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018962"/>
                  </a:solidFill>
                  <a:latin typeface="微软雅黑" panose="020B0503020204020204" pitchFamily="34" charset="-122"/>
                  <a:ea typeface="微软雅黑" panose="020B0503020204020204" pitchFamily="34" charset="-122"/>
                </a:rPr>
                <a:t>社交情感交流需求</a:t>
              </a:r>
            </a:p>
          </p:txBody>
        </p:sp>
        <p:sp>
          <p:nvSpPr>
            <p:cNvPr id="12" name="矩形: 圆角 11">
              <a:extLst>
                <a:ext uri="{FF2B5EF4-FFF2-40B4-BE49-F238E27FC236}">
                  <a16:creationId xmlns:a16="http://schemas.microsoft.com/office/drawing/2014/main" id="{135655F8-C941-4E4F-B757-E3163BF3B2A5}"/>
                </a:ext>
              </a:extLst>
            </p:cNvPr>
            <p:cNvSpPr/>
            <p:nvPr/>
          </p:nvSpPr>
          <p:spPr>
            <a:xfrm>
              <a:off x="8947150" y="3722046"/>
              <a:ext cx="2777490" cy="723900"/>
            </a:xfrm>
            <a:prstGeom prst="roundRect">
              <a:avLst>
                <a:gd name="adj" fmla="val 50000"/>
              </a:avLst>
            </a:prstGeom>
            <a:solidFill>
              <a:srgbClr val="B0E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018962"/>
                  </a:solidFill>
                  <a:latin typeface="微软雅黑" panose="020B0503020204020204" pitchFamily="34" charset="-122"/>
                  <a:ea typeface="微软雅黑" panose="020B0503020204020204" pitchFamily="34" charset="-122"/>
                </a:rPr>
                <a:t>厨房作为家庭中心</a:t>
              </a:r>
            </a:p>
          </p:txBody>
        </p:sp>
        <p:sp>
          <p:nvSpPr>
            <p:cNvPr id="13" name="矩形: 圆角 12">
              <a:extLst>
                <a:ext uri="{FF2B5EF4-FFF2-40B4-BE49-F238E27FC236}">
                  <a16:creationId xmlns:a16="http://schemas.microsoft.com/office/drawing/2014/main" id="{62C5942F-4F72-45D2-ABAA-AB810F17F5CD}"/>
                </a:ext>
              </a:extLst>
            </p:cNvPr>
            <p:cNvSpPr/>
            <p:nvPr/>
          </p:nvSpPr>
          <p:spPr>
            <a:xfrm>
              <a:off x="8947150" y="4528554"/>
              <a:ext cx="2777490" cy="723900"/>
            </a:xfrm>
            <a:prstGeom prst="roundRect">
              <a:avLst>
                <a:gd name="adj" fmla="val 50000"/>
              </a:avLst>
            </a:prstGeom>
            <a:solidFill>
              <a:srgbClr val="B0E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018962"/>
                  </a:solidFill>
                  <a:latin typeface="微软雅黑" panose="020B0503020204020204" pitchFamily="34" charset="-122"/>
                  <a:ea typeface="微软雅黑" panose="020B0503020204020204" pitchFamily="34" charset="-122"/>
                </a:rPr>
                <a:t>高品质生活的追求</a:t>
              </a:r>
            </a:p>
          </p:txBody>
        </p:sp>
      </p:grpSp>
      <p:sp>
        <p:nvSpPr>
          <p:cNvPr id="8" name="文本框 7">
            <a:extLst>
              <a:ext uri="{FF2B5EF4-FFF2-40B4-BE49-F238E27FC236}">
                <a16:creationId xmlns:a16="http://schemas.microsoft.com/office/drawing/2014/main" id="{1951D79C-ECCE-66C4-39AF-5A95F65E596A}"/>
              </a:ext>
            </a:extLst>
          </p:cNvPr>
          <p:cNvSpPr txBox="1"/>
          <p:nvPr/>
        </p:nvSpPr>
        <p:spPr>
          <a:xfrm>
            <a:off x="9033861" y="6393522"/>
            <a:ext cx="3140901" cy="261610"/>
          </a:xfrm>
          <a:prstGeom prst="rect">
            <a:avLst/>
          </a:prstGeom>
          <a:noFill/>
        </p:spPr>
        <p:txBody>
          <a:bodyPr wrap="square" rtlCol="0">
            <a:spAutoFit/>
          </a:bodyPr>
          <a:lstStyle/>
          <a:p>
            <a:r>
              <a:rPr lang="zh-CN" altLang="en-US" sz="1100">
                <a:solidFill>
                  <a:schemeClr val="tx2">
                    <a:lumMod val="10000"/>
                  </a:schemeClr>
                </a:solidFill>
              </a:rPr>
              <a:t>数据来源：家庭新中心中国厨居发展趋势报告</a:t>
            </a:r>
          </a:p>
        </p:txBody>
      </p:sp>
      <p:grpSp>
        <p:nvGrpSpPr>
          <p:cNvPr id="26" name="组合 25">
            <a:extLst>
              <a:ext uri="{FF2B5EF4-FFF2-40B4-BE49-F238E27FC236}">
                <a16:creationId xmlns:a16="http://schemas.microsoft.com/office/drawing/2014/main" id="{F56F430F-2AB5-4D2B-F48C-2D375DC8962C}"/>
              </a:ext>
            </a:extLst>
          </p:cNvPr>
          <p:cNvGrpSpPr/>
          <p:nvPr/>
        </p:nvGrpSpPr>
        <p:grpSpPr>
          <a:xfrm>
            <a:off x="5962549" y="986103"/>
            <a:ext cx="4404433" cy="1672575"/>
            <a:chOff x="2993081" y="5518151"/>
            <a:chExt cx="960176" cy="546893"/>
          </a:xfrm>
          <a:solidFill>
            <a:schemeClr val="tx2">
              <a:alpha val="30000"/>
            </a:schemeClr>
          </a:solidFill>
        </p:grpSpPr>
        <p:sp>
          <p:nvSpPr>
            <p:cNvPr id="27" name="矩形: 圆角 9">
              <a:extLst>
                <a:ext uri="{FF2B5EF4-FFF2-40B4-BE49-F238E27FC236}">
                  <a16:creationId xmlns:a16="http://schemas.microsoft.com/office/drawing/2014/main" id="{DD658EAC-E721-0B10-1A16-BBA4ADF481FC}"/>
                </a:ext>
              </a:extLst>
            </p:cNvPr>
            <p:cNvSpPr/>
            <p:nvPr/>
          </p:nvSpPr>
          <p:spPr>
            <a:xfrm>
              <a:off x="2993081" y="5518151"/>
              <a:ext cx="960176" cy="480228"/>
            </a:xfrm>
            <a:prstGeom prst="roundRect">
              <a:avLst>
                <a:gd name="adj" fmla="val 9229"/>
              </a:avLst>
            </a:prstGeom>
            <a:ln/>
          </p:spPr>
          <p:style>
            <a:lnRef idx="2">
              <a:schemeClr val="accent1"/>
            </a:lnRef>
            <a:fillRef idx="1">
              <a:schemeClr val="lt1"/>
            </a:fillRef>
            <a:effectRef idx="0">
              <a:schemeClr val="accent1"/>
            </a:effectRef>
            <a:fontRef idx="minor">
              <a:schemeClr val="dk1"/>
            </a:fontRef>
          </p:style>
          <p:txBody>
            <a:bodyPr rtlCol="0" anchor="ctr"/>
            <a:lstStyle/>
            <a:p>
              <a:pPr indent="457200">
                <a:lnSpc>
                  <a:spcPct val="150000"/>
                </a:lnSpc>
              </a:pPr>
              <a:r>
                <a:rPr lang="zh-CN" altLang="en-US">
                  <a:solidFill>
                    <a:schemeClr val="tx2">
                      <a:lumMod val="10000"/>
                    </a:schemeClr>
                  </a:solidFill>
                  <a:latin typeface="Arial" panose="020B0604020202020204" pitchFamily="34" charset="0"/>
                  <a:ea typeface="微软雅黑" panose="020B0503020204020204" pitchFamily="34" charset="-122"/>
                  <a:sym typeface="Arial" panose="020B0604020202020204" pitchFamily="34" charset="0"/>
                </a:rPr>
                <a:t>在当今社会，人们对</a:t>
              </a:r>
              <a:r>
                <a:rPr lang="zh-CN" altLang="en-US" sz="2400" b="1">
                  <a:solidFill>
                    <a:srgbClr val="02A86E"/>
                  </a:solidFill>
                  <a:latin typeface="Arial" panose="020B0604020202020204" pitchFamily="34" charset="0"/>
                  <a:ea typeface="微软雅黑" panose="020B0503020204020204" pitchFamily="34" charset="-122"/>
                  <a:sym typeface="Arial" panose="020B0604020202020204" pitchFamily="34" charset="0"/>
                </a:rPr>
                <a:t>家庭和健康</a:t>
              </a:r>
              <a:r>
                <a:rPr lang="zh-CN" altLang="en-US">
                  <a:solidFill>
                    <a:schemeClr val="tx2">
                      <a:lumMod val="10000"/>
                    </a:schemeClr>
                  </a:solidFill>
                  <a:latin typeface="Arial" panose="020B0604020202020204" pitchFamily="34" charset="0"/>
                  <a:ea typeface="微软雅黑" panose="020B0503020204020204" pitchFamily="34" charset="-122"/>
                  <a:sym typeface="Arial" panose="020B0604020202020204" pitchFamily="34" charset="0"/>
                </a:rPr>
                <a:t>日益重视，在家做饭已成为人们眼中家庭生活中非常重要的环节。</a:t>
              </a:r>
            </a:p>
          </p:txBody>
        </p:sp>
        <p:sp>
          <p:nvSpPr>
            <p:cNvPr id="28" name="等腰三角形 10">
              <a:extLst>
                <a:ext uri="{FF2B5EF4-FFF2-40B4-BE49-F238E27FC236}">
                  <a16:creationId xmlns:a16="http://schemas.microsoft.com/office/drawing/2014/main" id="{AE411A3C-7C87-991E-5DB5-2194D17A356D}"/>
                </a:ext>
              </a:extLst>
            </p:cNvPr>
            <p:cNvSpPr/>
            <p:nvPr/>
          </p:nvSpPr>
          <p:spPr>
            <a:xfrm rot="10800000">
              <a:off x="3099926" y="5998369"/>
              <a:ext cx="77343" cy="66675"/>
            </a:xfrm>
            <a:prstGeom prst="triangle">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图形 32">
            <a:extLst>
              <a:ext uri="{FF2B5EF4-FFF2-40B4-BE49-F238E27FC236}">
                <a16:creationId xmlns:a16="http://schemas.microsoft.com/office/drawing/2014/main" id="{759EA7B6-4369-5AF0-339C-9686836BD732}"/>
              </a:ext>
            </a:extLst>
          </p:cNvPr>
          <p:cNvSpPr/>
          <p:nvPr/>
        </p:nvSpPr>
        <p:spPr>
          <a:xfrm>
            <a:off x="4672985" y="3018084"/>
            <a:ext cx="1289564" cy="838599"/>
          </a:xfrm>
          <a:custGeom>
            <a:avLst/>
            <a:gdLst>
              <a:gd name="connsiteX0" fmla="*/ 503717 w 712577"/>
              <a:gd name="connsiteY0" fmla="*/ 121897 h 568167"/>
              <a:gd name="connsiteX1" fmla="*/ 503717 w 712577"/>
              <a:gd name="connsiteY1" fmla="*/ -545 h 568167"/>
              <a:gd name="connsiteX2" fmla="*/ 712413 w 712577"/>
              <a:gd name="connsiteY2" fmla="*/ 197019 h 568167"/>
              <a:gd name="connsiteX3" fmla="*/ 503717 w 712577"/>
              <a:gd name="connsiteY3" fmla="*/ 395087 h 568167"/>
              <a:gd name="connsiteX4" fmla="*/ 503717 w 712577"/>
              <a:gd name="connsiteY4" fmla="*/ 271024 h 568167"/>
              <a:gd name="connsiteX5" fmla="*/ 11246 w 712577"/>
              <a:gd name="connsiteY5" fmla="*/ 567623 h 568167"/>
              <a:gd name="connsiteX6" fmla="*/ -164 w 712577"/>
              <a:gd name="connsiteY6" fmla="*/ 493077 h 568167"/>
              <a:gd name="connsiteX7" fmla="*/ 503679 w 712577"/>
              <a:gd name="connsiteY7" fmla="*/ 121897 h 56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77" h="568167">
                <a:moveTo>
                  <a:pt x="503717" y="121897"/>
                </a:moveTo>
                <a:lnTo>
                  <a:pt x="503717" y="-545"/>
                </a:lnTo>
                <a:lnTo>
                  <a:pt x="712413" y="197019"/>
                </a:lnTo>
                <a:lnTo>
                  <a:pt x="503717" y="395087"/>
                </a:lnTo>
                <a:lnTo>
                  <a:pt x="503717" y="271024"/>
                </a:lnTo>
                <a:cubicBezTo>
                  <a:pt x="258166" y="288346"/>
                  <a:pt x="59474" y="409996"/>
                  <a:pt x="11246" y="567623"/>
                </a:cubicBezTo>
                <a:cubicBezTo>
                  <a:pt x="3826" y="543393"/>
                  <a:pt x="-16" y="518304"/>
                  <a:pt x="-164" y="493077"/>
                </a:cubicBezTo>
                <a:cubicBezTo>
                  <a:pt x="-164" y="300771"/>
                  <a:pt x="220436" y="142172"/>
                  <a:pt x="503679" y="121897"/>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a:latin typeface="Arial" panose="020B0604020202020204" pitchFamily="34" charset="0"/>
              <a:ea typeface="微软雅黑" panose="020B0503020204020204" pitchFamily="34" charset="-122"/>
            </a:endParaRPr>
          </a:p>
        </p:txBody>
      </p:sp>
      <p:grpSp>
        <p:nvGrpSpPr>
          <p:cNvPr id="30" name="组合 29">
            <a:extLst>
              <a:ext uri="{FF2B5EF4-FFF2-40B4-BE49-F238E27FC236}">
                <a16:creationId xmlns:a16="http://schemas.microsoft.com/office/drawing/2014/main" id="{99BA0D52-E217-7808-AA41-F8444ADC2BFC}"/>
              </a:ext>
            </a:extLst>
          </p:cNvPr>
          <p:cNvGrpSpPr/>
          <p:nvPr/>
        </p:nvGrpSpPr>
        <p:grpSpPr>
          <a:xfrm flipH="1">
            <a:off x="6874234" y="2809307"/>
            <a:ext cx="4404433" cy="1672609"/>
            <a:chOff x="2993081" y="5518141"/>
            <a:chExt cx="960176" cy="546903"/>
          </a:xfrm>
          <a:solidFill>
            <a:schemeClr val="tx2">
              <a:alpha val="30000"/>
            </a:schemeClr>
          </a:solidFill>
        </p:grpSpPr>
        <p:sp>
          <p:nvSpPr>
            <p:cNvPr id="31" name="矩形: 圆角 9">
              <a:extLst>
                <a:ext uri="{FF2B5EF4-FFF2-40B4-BE49-F238E27FC236}">
                  <a16:creationId xmlns:a16="http://schemas.microsoft.com/office/drawing/2014/main" id="{8E078885-90B0-BA05-1A34-063BCE339BFA}"/>
                </a:ext>
              </a:extLst>
            </p:cNvPr>
            <p:cNvSpPr/>
            <p:nvPr/>
          </p:nvSpPr>
          <p:spPr>
            <a:xfrm>
              <a:off x="2993081" y="5518141"/>
              <a:ext cx="960176" cy="480228"/>
            </a:xfrm>
            <a:prstGeom prst="roundRect">
              <a:avLst>
                <a:gd name="adj" fmla="val 9229"/>
              </a:avLst>
            </a:prstGeom>
            <a:ln/>
          </p:spPr>
          <p:style>
            <a:lnRef idx="2">
              <a:schemeClr val="accent1"/>
            </a:lnRef>
            <a:fillRef idx="1">
              <a:schemeClr val="lt1"/>
            </a:fillRef>
            <a:effectRef idx="0">
              <a:schemeClr val="accent1"/>
            </a:effectRef>
            <a:fontRef idx="minor">
              <a:schemeClr val="dk1"/>
            </a:fontRef>
          </p:style>
          <p:txBody>
            <a:bodyPr rtlCol="0" anchor="ctr"/>
            <a:lstStyle/>
            <a:p>
              <a:pPr indent="457200">
                <a:lnSpc>
                  <a:spcPct val="150000"/>
                </a:lnSpc>
              </a:pPr>
              <a:r>
                <a:rPr lang="zh-CN" altLang="en-US">
                  <a:solidFill>
                    <a:schemeClr val="tx2">
                      <a:lumMod val="10000"/>
                    </a:schemeClr>
                  </a:solidFill>
                  <a:latin typeface="Arial" panose="020B0604020202020204" pitchFamily="34" charset="0"/>
                  <a:ea typeface="微软雅黑" panose="020B0503020204020204" pitchFamily="34" charset="-122"/>
                  <a:sym typeface="Arial" panose="020B0604020202020204" pitchFamily="34" charset="0"/>
                </a:rPr>
                <a:t>家里人坐在一起吃饭，更多的是一种家庭的</a:t>
              </a:r>
              <a:r>
                <a:rPr lang="zh-CN" altLang="en-US" sz="2400" b="1">
                  <a:solidFill>
                    <a:srgbClr val="02A86E"/>
                  </a:solidFill>
                  <a:latin typeface="Arial" panose="020B0604020202020204" pitchFamily="34" charset="0"/>
                  <a:ea typeface="微软雅黑" panose="020B0503020204020204" pitchFamily="34" charset="-122"/>
                  <a:sym typeface="Arial" panose="020B0604020202020204" pitchFamily="34" charset="0"/>
                </a:rPr>
                <a:t>氛围</a:t>
              </a:r>
              <a:r>
                <a:rPr lang="zh-CN" altLang="en-US">
                  <a:solidFill>
                    <a:schemeClr val="tx2">
                      <a:lumMod val="10000"/>
                    </a:schemeClr>
                  </a:solidFill>
                  <a:latin typeface="Arial" panose="020B0604020202020204" pitchFamily="34" charset="0"/>
                  <a:ea typeface="微软雅黑" panose="020B0503020204020204" pitchFamily="34" charset="-122"/>
                  <a:sym typeface="Arial" panose="020B0604020202020204" pitchFamily="34" charset="0"/>
                </a:rPr>
                <a:t>的营造，还有这个家庭关系的一种</a:t>
              </a:r>
              <a:r>
                <a:rPr lang="zh-CN" altLang="en-US" sz="2400" b="1">
                  <a:solidFill>
                    <a:srgbClr val="02A86E"/>
                  </a:solidFill>
                  <a:latin typeface="Arial" panose="020B0604020202020204" pitchFamily="34" charset="0"/>
                  <a:ea typeface="微软雅黑" panose="020B0503020204020204" pitchFamily="34" charset="-122"/>
                  <a:sym typeface="Arial" panose="020B0604020202020204" pitchFamily="34" charset="0"/>
                </a:rPr>
                <a:t>融洽</a:t>
              </a:r>
              <a:r>
                <a:rPr lang="zh-CN" altLang="en-US">
                  <a:solidFill>
                    <a:schemeClr val="tx2">
                      <a:lumMod val="10000"/>
                    </a:scheme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32" name="等腰三角形 10">
              <a:extLst>
                <a:ext uri="{FF2B5EF4-FFF2-40B4-BE49-F238E27FC236}">
                  <a16:creationId xmlns:a16="http://schemas.microsoft.com/office/drawing/2014/main" id="{5466E4B6-CD5C-6B66-4C3B-5260F144840C}"/>
                </a:ext>
              </a:extLst>
            </p:cNvPr>
            <p:cNvSpPr/>
            <p:nvPr/>
          </p:nvSpPr>
          <p:spPr>
            <a:xfrm rot="10800000">
              <a:off x="3099926" y="5998369"/>
              <a:ext cx="77343" cy="66675"/>
            </a:xfrm>
            <a:prstGeom prst="triangle">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3" name="组合 32">
            <a:extLst>
              <a:ext uri="{FF2B5EF4-FFF2-40B4-BE49-F238E27FC236}">
                <a16:creationId xmlns:a16="http://schemas.microsoft.com/office/drawing/2014/main" id="{F55A9AEF-666F-D1E5-CA4D-B92454761AC7}"/>
              </a:ext>
            </a:extLst>
          </p:cNvPr>
          <p:cNvGrpSpPr/>
          <p:nvPr/>
        </p:nvGrpSpPr>
        <p:grpSpPr>
          <a:xfrm>
            <a:off x="5531019" y="4570315"/>
            <a:ext cx="4695823" cy="1672609"/>
            <a:chOff x="2993081" y="5518141"/>
            <a:chExt cx="960176" cy="546903"/>
          </a:xfrm>
          <a:solidFill>
            <a:schemeClr val="tx2">
              <a:alpha val="30000"/>
            </a:schemeClr>
          </a:solidFill>
        </p:grpSpPr>
        <p:sp>
          <p:nvSpPr>
            <p:cNvPr id="34" name="矩形: 圆角 9">
              <a:extLst>
                <a:ext uri="{FF2B5EF4-FFF2-40B4-BE49-F238E27FC236}">
                  <a16:creationId xmlns:a16="http://schemas.microsoft.com/office/drawing/2014/main" id="{2C89A4E1-1B0F-557C-69C6-12B099C92714}"/>
                </a:ext>
              </a:extLst>
            </p:cNvPr>
            <p:cNvSpPr/>
            <p:nvPr/>
          </p:nvSpPr>
          <p:spPr>
            <a:xfrm>
              <a:off x="2993081" y="5518141"/>
              <a:ext cx="960176" cy="480228"/>
            </a:xfrm>
            <a:prstGeom prst="roundRect">
              <a:avLst>
                <a:gd name="adj" fmla="val 9229"/>
              </a:avLst>
            </a:prstGeom>
            <a:ln/>
          </p:spPr>
          <p:style>
            <a:lnRef idx="2">
              <a:schemeClr val="accent1"/>
            </a:lnRef>
            <a:fillRef idx="1">
              <a:schemeClr val="lt1"/>
            </a:fillRef>
            <a:effectRef idx="0">
              <a:schemeClr val="accent1"/>
            </a:effectRef>
            <a:fontRef idx="minor">
              <a:schemeClr val="dk1"/>
            </a:fontRef>
          </p:style>
          <p:txBody>
            <a:bodyPr rtlCol="0" anchor="ctr"/>
            <a:lstStyle/>
            <a:p>
              <a:pPr indent="457200">
                <a:lnSpc>
                  <a:spcPct val="150000"/>
                </a:lnSpc>
              </a:pPr>
              <a:r>
                <a:rPr lang="zh-CN" altLang="en-US" sz="2400" b="1">
                  <a:solidFill>
                    <a:srgbClr val="02A86E"/>
                  </a:solidFill>
                  <a:latin typeface="Arial" panose="020B0604020202020204" pitchFamily="34" charset="0"/>
                  <a:ea typeface="微软雅黑" panose="020B0503020204020204" pitchFamily="34" charset="-122"/>
                  <a:sym typeface="Arial" panose="020B0604020202020204" pitchFamily="34" charset="0"/>
                </a:rPr>
                <a:t>在家做饭宴请</a:t>
              </a:r>
              <a:r>
                <a:rPr lang="zh-CN" altLang="en-US">
                  <a:solidFill>
                    <a:schemeClr val="tx2">
                      <a:lumMod val="10000"/>
                    </a:schemeClr>
                  </a:solidFill>
                  <a:latin typeface="Arial" panose="020B0604020202020204" pitchFamily="34" charset="0"/>
                  <a:ea typeface="微软雅黑" panose="020B0503020204020204" pitchFamily="34" charset="-122"/>
                  <a:sym typeface="Arial" panose="020B0604020202020204" pitchFamily="34" charset="0"/>
                </a:rPr>
                <a:t>成为重要</a:t>
              </a:r>
              <a:r>
                <a:rPr lang="zh-CN" altLang="en-US" sz="2400" b="1">
                  <a:solidFill>
                    <a:srgbClr val="02A86E"/>
                  </a:solidFill>
                  <a:latin typeface="Arial" panose="020B0604020202020204" pitchFamily="34" charset="0"/>
                  <a:ea typeface="微软雅黑" panose="020B0503020204020204" pitchFamily="34" charset="-122"/>
                  <a:sym typeface="Arial" panose="020B0604020202020204" pitchFamily="34" charset="0"/>
                </a:rPr>
                <a:t>情感纽带</a:t>
              </a:r>
              <a:r>
                <a:rPr lang="zh-CN" altLang="en-US">
                  <a:solidFill>
                    <a:schemeClr val="tx2">
                      <a:lumMod val="10000"/>
                    </a:schemeClr>
                  </a:solidFill>
                  <a:latin typeface="Arial" panose="020B0604020202020204" pitchFamily="34" charset="0"/>
                  <a:ea typeface="微软雅黑" panose="020B0503020204020204" pitchFamily="34" charset="-122"/>
                  <a:sym typeface="Arial" panose="020B0604020202020204" pitchFamily="34" charset="0"/>
                </a:rPr>
                <a:t>，亲密程度、情感联系越强的对象，越是会选择在家里做饭招待。</a:t>
              </a:r>
            </a:p>
          </p:txBody>
        </p:sp>
        <p:sp>
          <p:nvSpPr>
            <p:cNvPr id="35" name="等腰三角形 10">
              <a:extLst>
                <a:ext uri="{FF2B5EF4-FFF2-40B4-BE49-F238E27FC236}">
                  <a16:creationId xmlns:a16="http://schemas.microsoft.com/office/drawing/2014/main" id="{61A5C2CA-E2C6-2E12-C8AD-05E1FF0E1093}"/>
                </a:ext>
              </a:extLst>
            </p:cNvPr>
            <p:cNvSpPr/>
            <p:nvPr/>
          </p:nvSpPr>
          <p:spPr>
            <a:xfrm rot="10800000">
              <a:off x="3099926" y="5998369"/>
              <a:ext cx="77343" cy="66675"/>
            </a:xfrm>
            <a:prstGeom prst="triangle">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8" name="图片 37">
            <a:extLst>
              <a:ext uri="{FF2B5EF4-FFF2-40B4-BE49-F238E27FC236}">
                <a16:creationId xmlns:a16="http://schemas.microsoft.com/office/drawing/2014/main" id="{ECC7D9F8-F6AB-18E2-444A-7FA22C53EAF7}"/>
              </a:ext>
            </a:extLst>
          </p:cNvPr>
          <p:cNvPicPr>
            <a:picLocks noChangeAspect="1"/>
          </p:cNvPicPr>
          <p:nvPr/>
        </p:nvPicPr>
        <p:blipFill>
          <a:blip r:embed="rId3"/>
          <a:stretch>
            <a:fillRect/>
          </a:stretch>
        </p:blipFill>
        <p:spPr>
          <a:xfrm>
            <a:off x="697107" y="1418989"/>
            <a:ext cx="3695587" cy="47606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图片 38">
            <a:extLst>
              <a:ext uri="{FF2B5EF4-FFF2-40B4-BE49-F238E27FC236}">
                <a16:creationId xmlns:a16="http://schemas.microsoft.com/office/drawing/2014/main" id="{0BEC9941-3A01-41C9-8384-FC425B63DE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1236611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116CC-6F33-5951-D9A0-E8780169D282}"/>
            </a:ext>
          </a:extLst>
        </p:cNvPr>
        <p:cNvGrpSpPr/>
        <p:nvPr/>
      </p:nvGrpSpPr>
      <p:grpSpPr>
        <a:xfrm>
          <a:off x="0" y="0"/>
          <a:ext cx="0" cy="0"/>
          <a:chOff x="0" y="0"/>
          <a:chExt cx="0" cy="0"/>
        </a:xfrm>
      </p:grpSpPr>
      <p:sp>
        <p:nvSpPr>
          <p:cNvPr id="7" name="文本占位符 2">
            <a:extLst>
              <a:ext uri="{FF2B5EF4-FFF2-40B4-BE49-F238E27FC236}">
                <a16:creationId xmlns:a16="http://schemas.microsoft.com/office/drawing/2014/main" id="{E9C66C73-E605-A3E3-32D4-1A07DCE13E97}"/>
              </a:ext>
            </a:extLst>
          </p:cNvPr>
          <p:cNvSpPr txBox="1">
            <a:spLocks/>
          </p:cNvSpPr>
          <p:nvPr/>
        </p:nvSpPr>
        <p:spPr>
          <a:xfrm>
            <a:off x="609121" y="346218"/>
            <a:ext cx="2067903"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设计定位</a:t>
            </a:r>
          </a:p>
        </p:txBody>
      </p:sp>
      <p:pic>
        <p:nvPicPr>
          <p:cNvPr id="2" name="图片 1">
            <a:extLst>
              <a:ext uri="{FF2B5EF4-FFF2-40B4-BE49-F238E27FC236}">
                <a16:creationId xmlns:a16="http://schemas.microsoft.com/office/drawing/2014/main" id="{6F212FFE-8A70-F9DB-4F63-F377DCE0B6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
        <p:nvSpPr>
          <p:cNvPr id="4" name="文本框 3">
            <a:extLst>
              <a:ext uri="{FF2B5EF4-FFF2-40B4-BE49-F238E27FC236}">
                <a16:creationId xmlns:a16="http://schemas.microsoft.com/office/drawing/2014/main" id="{E943D3B6-B9E3-4B89-856C-92270746077E}"/>
              </a:ext>
            </a:extLst>
          </p:cNvPr>
          <p:cNvSpPr txBox="1"/>
          <p:nvPr/>
        </p:nvSpPr>
        <p:spPr>
          <a:xfrm>
            <a:off x="2348201" y="1695470"/>
            <a:ext cx="2067903"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产品形态定位</a:t>
            </a:r>
          </a:p>
        </p:txBody>
      </p:sp>
      <p:sp>
        <p:nvSpPr>
          <p:cNvPr id="5" name="文本框 4">
            <a:extLst>
              <a:ext uri="{FF2B5EF4-FFF2-40B4-BE49-F238E27FC236}">
                <a16:creationId xmlns:a16="http://schemas.microsoft.com/office/drawing/2014/main" id="{737BB71B-6F6C-F662-9B9F-0D83F373610D}"/>
              </a:ext>
            </a:extLst>
          </p:cNvPr>
          <p:cNvSpPr txBox="1"/>
          <p:nvPr/>
        </p:nvSpPr>
        <p:spPr>
          <a:xfrm>
            <a:off x="2348199" y="3291628"/>
            <a:ext cx="2013314"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产品外观定位</a:t>
            </a:r>
          </a:p>
        </p:txBody>
      </p:sp>
      <p:sp>
        <p:nvSpPr>
          <p:cNvPr id="6" name="文本框 5">
            <a:extLst>
              <a:ext uri="{FF2B5EF4-FFF2-40B4-BE49-F238E27FC236}">
                <a16:creationId xmlns:a16="http://schemas.microsoft.com/office/drawing/2014/main" id="{E0FBAA14-7891-6E7C-9036-11EF1E208FBC}"/>
              </a:ext>
            </a:extLst>
          </p:cNvPr>
          <p:cNvSpPr txBox="1"/>
          <p:nvPr/>
        </p:nvSpPr>
        <p:spPr>
          <a:xfrm>
            <a:off x="2375495" y="4823695"/>
            <a:ext cx="2013314" cy="461665"/>
          </a:xfrm>
          <a:prstGeom prst="rect">
            <a:avLst/>
          </a:prstGeom>
          <a:noFill/>
        </p:spPr>
        <p:txBody>
          <a:bodyPr wrap="square" rtlCol="0">
            <a:spAutoFit/>
          </a:bodyPr>
          <a:lstStyle/>
          <a:p>
            <a:r>
              <a:rPr lang="zh-CN" altLang="en-US" sz="2400" b="1" dirty="0">
                <a:solidFill>
                  <a:srgbClr val="02A86E"/>
                </a:solidFill>
                <a:latin typeface="微软雅黑" panose="020B0503020204020204" pitchFamily="34" charset="-122"/>
                <a:ea typeface="微软雅黑" panose="020B0503020204020204" pitchFamily="34" charset="-122"/>
              </a:rPr>
              <a:t>产品功能定位</a:t>
            </a:r>
          </a:p>
        </p:txBody>
      </p:sp>
      <p:sp>
        <p:nvSpPr>
          <p:cNvPr id="8" name="箭头: 右 7">
            <a:extLst>
              <a:ext uri="{FF2B5EF4-FFF2-40B4-BE49-F238E27FC236}">
                <a16:creationId xmlns:a16="http://schemas.microsoft.com/office/drawing/2014/main" id="{D9977DB1-2282-FCB8-0CF3-6D80D2E40810}"/>
              </a:ext>
            </a:extLst>
          </p:cNvPr>
          <p:cNvSpPr/>
          <p:nvPr/>
        </p:nvSpPr>
        <p:spPr>
          <a:xfrm>
            <a:off x="5525648" y="1657923"/>
            <a:ext cx="1499453" cy="590931"/>
          </a:xfrm>
          <a:prstGeom prst="rightArrow">
            <a:avLst/>
          </a:prstGeom>
          <a:solidFill>
            <a:srgbClr val="41C4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E9C63F8-B782-10ED-5F4B-317B99B8174F}"/>
              </a:ext>
            </a:extLst>
          </p:cNvPr>
          <p:cNvSpPr txBox="1"/>
          <p:nvPr/>
        </p:nvSpPr>
        <p:spPr>
          <a:xfrm>
            <a:off x="7971049" y="1307730"/>
            <a:ext cx="1858201" cy="129131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tx2">
                    <a:lumMod val="10000"/>
                  </a:schemeClr>
                </a:solidFill>
              </a:rPr>
              <a:t>保证产品供电</a:t>
            </a:r>
            <a:endParaRPr lang="en-US" altLang="zh-CN" dirty="0">
              <a:solidFill>
                <a:schemeClr val="tx2">
                  <a:lumMod val="10000"/>
                </a:schemeClr>
              </a:solidFill>
            </a:endParaRPr>
          </a:p>
          <a:p>
            <a:pPr marL="285750" indent="-285750">
              <a:lnSpc>
                <a:spcPct val="150000"/>
              </a:lnSpc>
              <a:buFont typeface="Arial" panose="020B0604020202020204" pitchFamily="34" charset="0"/>
              <a:buChar char="•"/>
            </a:pPr>
            <a:r>
              <a:rPr lang="zh-CN" altLang="en-US" dirty="0">
                <a:solidFill>
                  <a:schemeClr val="tx2">
                    <a:lumMod val="10000"/>
                  </a:schemeClr>
                </a:solidFill>
              </a:rPr>
              <a:t>抑制气味蔓延</a:t>
            </a:r>
            <a:endParaRPr lang="en-US" altLang="zh-CN" dirty="0">
              <a:solidFill>
                <a:schemeClr val="tx2">
                  <a:lumMod val="10000"/>
                </a:schemeClr>
              </a:solidFill>
            </a:endParaRPr>
          </a:p>
          <a:p>
            <a:pPr marL="285750" indent="-285750">
              <a:lnSpc>
                <a:spcPct val="150000"/>
              </a:lnSpc>
              <a:buFont typeface="Arial" panose="020B0604020202020204" pitchFamily="34" charset="0"/>
              <a:buChar char="•"/>
            </a:pPr>
            <a:r>
              <a:rPr lang="zh-CN" altLang="en-US" dirty="0">
                <a:solidFill>
                  <a:schemeClr val="tx2">
                    <a:lumMod val="10000"/>
                  </a:schemeClr>
                </a:solidFill>
              </a:rPr>
              <a:t>便于安装使用</a:t>
            </a:r>
          </a:p>
        </p:txBody>
      </p:sp>
      <p:sp>
        <p:nvSpPr>
          <p:cNvPr id="10" name="箭头: 右 9">
            <a:extLst>
              <a:ext uri="{FF2B5EF4-FFF2-40B4-BE49-F238E27FC236}">
                <a16:creationId xmlns:a16="http://schemas.microsoft.com/office/drawing/2014/main" id="{6EEB6395-141D-7A0B-38FB-2D82F8B657AB}"/>
              </a:ext>
            </a:extLst>
          </p:cNvPr>
          <p:cNvSpPr/>
          <p:nvPr/>
        </p:nvSpPr>
        <p:spPr>
          <a:xfrm>
            <a:off x="5525648" y="3291628"/>
            <a:ext cx="1499453" cy="590931"/>
          </a:xfrm>
          <a:prstGeom prst="rightArrow">
            <a:avLst/>
          </a:prstGeom>
          <a:solidFill>
            <a:srgbClr val="41C4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8A30AEA-C982-D439-8D6E-7AE15EF308B7}"/>
              </a:ext>
            </a:extLst>
          </p:cNvPr>
          <p:cNvSpPr txBox="1"/>
          <p:nvPr/>
        </p:nvSpPr>
        <p:spPr>
          <a:xfrm>
            <a:off x="7971049" y="3117986"/>
            <a:ext cx="1858201" cy="87581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tx2">
                    <a:lumMod val="10000"/>
                  </a:schemeClr>
                </a:solidFill>
              </a:rPr>
              <a:t>黑灰轻奢配色</a:t>
            </a:r>
            <a:endParaRPr lang="en-US" altLang="zh-CN" dirty="0">
              <a:solidFill>
                <a:schemeClr val="tx2">
                  <a:lumMod val="10000"/>
                </a:schemeClr>
              </a:solidFill>
            </a:endParaRPr>
          </a:p>
          <a:p>
            <a:pPr marL="285750" indent="-285750">
              <a:lnSpc>
                <a:spcPct val="150000"/>
              </a:lnSpc>
              <a:buFont typeface="Arial" panose="020B0604020202020204" pitchFamily="34" charset="0"/>
              <a:buChar char="•"/>
            </a:pPr>
            <a:r>
              <a:rPr lang="zh-CN" altLang="en-US" dirty="0">
                <a:solidFill>
                  <a:schemeClr val="tx2">
                    <a:lumMod val="10000"/>
                  </a:schemeClr>
                </a:solidFill>
              </a:rPr>
              <a:t>圆柱光洁外壳</a:t>
            </a:r>
          </a:p>
        </p:txBody>
      </p:sp>
      <p:sp>
        <p:nvSpPr>
          <p:cNvPr id="12" name="箭头: 右 11">
            <a:extLst>
              <a:ext uri="{FF2B5EF4-FFF2-40B4-BE49-F238E27FC236}">
                <a16:creationId xmlns:a16="http://schemas.microsoft.com/office/drawing/2014/main" id="{088635B1-C19E-6F00-89EE-FA6BD4A4134B}"/>
              </a:ext>
            </a:extLst>
          </p:cNvPr>
          <p:cNvSpPr/>
          <p:nvPr/>
        </p:nvSpPr>
        <p:spPr>
          <a:xfrm>
            <a:off x="5525648" y="4767861"/>
            <a:ext cx="1499453" cy="590931"/>
          </a:xfrm>
          <a:prstGeom prst="rightArrow">
            <a:avLst/>
          </a:prstGeom>
          <a:solidFill>
            <a:srgbClr val="41C4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780CD72-21B6-2D60-92E0-306230E2FF67}"/>
              </a:ext>
            </a:extLst>
          </p:cNvPr>
          <p:cNvSpPr txBox="1"/>
          <p:nvPr/>
        </p:nvSpPr>
        <p:spPr>
          <a:xfrm>
            <a:off x="7971049" y="4417668"/>
            <a:ext cx="1858201" cy="129131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tx2">
                    <a:lumMod val="10000"/>
                  </a:schemeClr>
                </a:solidFill>
              </a:rPr>
              <a:t>湿垃圾热烘干</a:t>
            </a:r>
            <a:endParaRPr lang="en-US" altLang="zh-CN" dirty="0">
              <a:solidFill>
                <a:schemeClr val="tx2">
                  <a:lumMod val="10000"/>
                </a:schemeClr>
              </a:solidFill>
            </a:endParaRPr>
          </a:p>
          <a:p>
            <a:pPr marL="285750" indent="-285750">
              <a:lnSpc>
                <a:spcPct val="150000"/>
              </a:lnSpc>
              <a:buFont typeface="Arial" panose="020B0604020202020204" pitchFamily="34" charset="0"/>
              <a:buChar char="•"/>
            </a:pPr>
            <a:r>
              <a:rPr lang="zh-CN" altLang="en-US" dirty="0">
                <a:solidFill>
                  <a:schemeClr val="tx2">
                    <a:lumMod val="10000"/>
                  </a:schemeClr>
                </a:solidFill>
              </a:rPr>
              <a:t>减小垃圾体积</a:t>
            </a:r>
            <a:endParaRPr lang="en-US" altLang="zh-CN" dirty="0">
              <a:solidFill>
                <a:schemeClr val="tx2">
                  <a:lumMod val="10000"/>
                </a:schemeClr>
              </a:solidFill>
            </a:endParaRPr>
          </a:p>
          <a:p>
            <a:pPr marL="285750" indent="-285750">
              <a:lnSpc>
                <a:spcPct val="150000"/>
              </a:lnSpc>
              <a:buFont typeface="Arial" panose="020B0604020202020204" pitchFamily="34" charset="0"/>
              <a:buChar char="•"/>
            </a:pPr>
            <a:r>
              <a:rPr lang="zh-CN" altLang="en-US" dirty="0">
                <a:solidFill>
                  <a:schemeClr val="tx2">
                    <a:lumMod val="10000"/>
                  </a:schemeClr>
                </a:solidFill>
              </a:rPr>
              <a:t>垃圾固液分离</a:t>
            </a:r>
          </a:p>
        </p:txBody>
      </p:sp>
    </p:spTree>
    <p:extLst>
      <p:ext uri="{BB962C8B-B14F-4D97-AF65-F5344CB8AC3E}">
        <p14:creationId xmlns:p14="http://schemas.microsoft.com/office/powerpoint/2010/main" val="2144025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折角 10">
            <a:extLst>
              <a:ext uri="{FF2B5EF4-FFF2-40B4-BE49-F238E27FC236}">
                <a16:creationId xmlns:a16="http://schemas.microsoft.com/office/drawing/2014/main" id="{085BAA1A-38FE-4854-9961-73BD2E319056}"/>
              </a:ext>
            </a:extLst>
          </p:cNvPr>
          <p:cNvSpPr/>
          <p:nvPr/>
        </p:nvSpPr>
        <p:spPr>
          <a:xfrm>
            <a:off x="7956172" y="1291431"/>
            <a:ext cx="3470654" cy="3902075"/>
          </a:xfrm>
          <a:custGeom>
            <a:avLst/>
            <a:gdLst>
              <a:gd name="connsiteX0" fmla="*/ 0 w 3502404"/>
              <a:gd name="connsiteY0" fmla="*/ 0 h 3949700"/>
              <a:gd name="connsiteX1" fmla="*/ 3502404 w 3502404"/>
              <a:gd name="connsiteY1" fmla="*/ 0 h 3949700"/>
              <a:gd name="connsiteX2" fmla="*/ 3502404 w 3502404"/>
              <a:gd name="connsiteY2" fmla="*/ 3365954 h 3949700"/>
              <a:gd name="connsiteX3" fmla="*/ 2918658 w 3502404"/>
              <a:gd name="connsiteY3" fmla="*/ 3949700 h 3949700"/>
              <a:gd name="connsiteX4" fmla="*/ 0 w 3502404"/>
              <a:gd name="connsiteY4" fmla="*/ 3949700 h 3949700"/>
              <a:gd name="connsiteX5" fmla="*/ 0 w 3502404"/>
              <a:gd name="connsiteY5" fmla="*/ 0 h 3949700"/>
              <a:gd name="connsiteX0" fmla="*/ 2918658 w 3502404"/>
              <a:gd name="connsiteY0" fmla="*/ 3949700 h 3949700"/>
              <a:gd name="connsiteX1" fmla="*/ 3035407 w 3502404"/>
              <a:gd name="connsiteY1" fmla="*/ 3482703 h 3949700"/>
              <a:gd name="connsiteX2" fmla="*/ 3502404 w 3502404"/>
              <a:gd name="connsiteY2" fmla="*/ 3365954 h 3949700"/>
              <a:gd name="connsiteX3" fmla="*/ 2918658 w 3502404"/>
              <a:gd name="connsiteY3" fmla="*/ 3949700 h 3949700"/>
              <a:gd name="connsiteX0" fmla="*/ 2918658 w 3502404"/>
              <a:gd name="connsiteY0" fmla="*/ 3949700 h 3949700"/>
              <a:gd name="connsiteX1" fmla="*/ 3035407 w 3502404"/>
              <a:gd name="connsiteY1" fmla="*/ 3482703 h 3949700"/>
              <a:gd name="connsiteX2" fmla="*/ 3502404 w 3502404"/>
              <a:gd name="connsiteY2" fmla="*/ 3365954 h 3949700"/>
              <a:gd name="connsiteX3" fmla="*/ 2918658 w 3502404"/>
              <a:gd name="connsiteY3" fmla="*/ 3949700 h 3949700"/>
              <a:gd name="connsiteX4" fmla="*/ 0 w 3502404"/>
              <a:gd name="connsiteY4" fmla="*/ 3949700 h 3949700"/>
              <a:gd name="connsiteX5" fmla="*/ 0 w 3502404"/>
              <a:gd name="connsiteY5" fmla="*/ 0 h 3949700"/>
              <a:gd name="connsiteX6" fmla="*/ 3502404 w 3502404"/>
              <a:gd name="connsiteY6" fmla="*/ 0 h 3949700"/>
              <a:gd name="connsiteX7" fmla="*/ 3502404 w 3502404"/>
              <a:gd name="connsiteY7" fmla="*/ 3365954 h 3949700"/>
              <a:gd name="connsiteX0" fmla="*/ 0 w 3502404"/>
              <a:gd name="connsiteY0" fmla="*/ 12700 h 3962400"/>
              <a:gd name="connsiteX1" fmla="*/ 3502404 w 3502404"/>
              <a:gd name="connsiteY1" fmla="*/ 12700 h 3962400"/>
              <a:gd name="connsiteX2" fmla="*/ 3502404 w 3502404"/>
              <a:gd name="connsiteY2" fmla="*/ 3378654 h 3962400"/>
              <a:gd name="connsiteX3" fmla="*/ 2918658 w 3502404"/>
              <a:gd name="connsiteY3" fmla="*/ 3962400 h 3962400"/>
              <a:gd name="connsiteX4" fmla="*/ 0 w 3502404"/>
              <a:gd name="connsiteY4" fmla="*/ 3962400 h 3962400"/>
              <a:gd name="connsiteX5" fmla="*/ 0 w 3502404"/>
              <a:gd name="connsiteY5" fmla="*/ 12700 h 3962400"/>
              <a:gd name="connsiteX0" fmla="*/ 2918658 w 3502404"/>
              <a:gd name="connsiteY0" fmla="*/ 3962400 h 3962400"/>
              <a:gd name="connsiteX1" fmla="*/ 3035407 w 3502404"/>
              <a:gd name="connsiteY1" fmla="*/ 3495403 h 3962400"/>
              <a:gd name="connsiteX2" fmla="*/ 3502404 w 3502404"/>
              <a:gd name="connsiteY2" fmla="*/ 3378654 h 3962400"/>
              <a:gd name="connsiteX3" fmla="*/ 2918658 w 3502404"/>
              <a:gd name="connsiteY3" fmla="*/ 3962400 h 3962400"/>
              <a:gd name="connsiteX0" fmla="*/ 2918658 w 3502404"/>
              <a:gd name="connsiteY0" fmla="*/ 3962400 h 3962400"/>
              <a:gd name="connsiteX1" fmla="*/ 3035407 w 3502404"/>
              <a:gd name="connsiteY1" fmla="*/ 3495403 h 3962400"/>
              <a:gd name="connsiteX2" fmla="*/ 3502404 w 3502404"/>
              <a:gd name="connsiteY2" fmla="*/ 3378654 h 3962400"/>
              <a:gd name="connsiteX3" fmla="*/ 2918658 w 3502404"/>
              <a:gd name="connsiteY3" fmla="*/ 3962400 h 3962400"/>
              <a:gd name="connsiteX4" fmla="*/ 0 w 3502404"/>
              <a:gd name="connsiteY4" fmla="*/ 3962400 h 3962400"/>
              <a:gd name="connsiteX5" fmla="*/ 0 w 3502404"/>
              <a:gd name="connsiteY5" fmla="*/ 0 h 3962400"/>
              <a:gd name="connsiteX6" fmla="*/ 3502404 w 3502404"/>
              <a:gd name="connsiteY6" fmla="*/ 12700 h 3962400"/>
              <a:gd name="connsiteX7" fmla="*/ 3502404 w 3502404"/>
              <a:gd name="connsiteY7" fmla="*/ 3378654 h 39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2404" h="3962400" stroke="0" extrusionOk="0">
                <a:moveTo>
                  <a:pt x="0" y="12700"/>
                </a:moveTo>
                <a:lnTo>
                  <a:pt x="3502404" y="12700"/>
                </a:lnTo>
                <a:lnTo>
                  <a:pt x="3502404" y="3378654"/>
                </a:lnTo>
                <a:lnTo>
                  <a:pt x="2918658" y="3962400"/>
                </a:lnTo>
                <a:lnTo>
                  <a:pt x="0" y="3962400"/>
                </a:lnTo>
                <a:lnTo>
                  <a:pt x="0" y="12700"/>
                </a:lnTo>
                <a:close/>
              </a:path>
              <a:path w="3502404" h="3962400" fill="darkenLess" stroke="0" extrusionOk="0">
                <a:moveTo>
                  <a:pt x="2918658" y="3962400"/>
                </a:moveTo>
                <a:lnTo>
                  <a:pt x="3035407" y="3495403"/>
                </a:lnTo>
                <a:lnTo>
                  <a:pt x="3502404" y="3378654"/>
                </a:lnTo>
                <a:lnTo>
                  <a:pt x="2918658" y="3962400"/>
                </a:lnTo>
                <a:close/>
              </a:path>
              <a:path w="3502404" h="3962400" fill="none" extrusionOk="0">
                <a:moveTo>
                  <a:pt x="2918658" y="3962400"/>
                </a:moveTo>
                <a:lnTo>
                  <a:pt x="3035407" y="3495403"/>
                </a:lnTo>
                <a:lnTo>
                  <a:pt x="3502404" y="3378654"/>
                </a:lnTo>
                <a:lnTo>
                  <a:pt x="2918658" y="3962400"/>
                </a:lnTo>
                <a:lnTo>
                  <a:pt x="0" y="3962400"/>
                </a:lnTo>
                <a:lnTo>
                  <a:pt x="0" y="0"/>
                </a:lnTo>
                <a:lnTo>
                  <a:pt x="3502404" y="12700"/>
                </a:lnTo>
                <a:lnTo>
                  <a:pt x="3502404" y="3378654"/>
                </a:lnTo>
              </a:path>
            </a:pathLst>
          </a:custGeom>
          <a:noFill/>
          <a:ln>
            <a:solidFill>
              <a:schemeClr val="accent1">
                <a:alpha val="67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FE24CC3-22BB-A1C7-5D93-846CC6A3C7E9}"/>
              </a:ext>
            </a:extLst>
          </p:cNvPr>
          <p:cNvSpPr>
            <a:spLocks noGrp="1"/>
          </p:cNvSpPr>
          <p:nvPr>
            <p:ph type="title"/>
          </p:nvPr>
        </p:nvSpPr>
        <p:spPr/>
        <p:txBody>
          <a:bodyPr/>
          <a:lstStyle/>
          <a:p>
            <a:r>
              <a:rPr lang="zh-CN" altLang="en-US" dirty="0"/>
              <a:t>概念方案</a:t>
            </a:r>
          </a:p>
        </p:txBody>
      </p:sp>
      <p:pic>
        <p:nvPicPr>
          <p:cNvPr id="4" name="图片 3">
            <a:extLst>
              <a:ext uri="{FF2B5EF4-FFF2-40B4-BE49-F238E27FC236}">
                <a16:creationId xmlns:a16="http://schemas.microsoft.com/office/drawing/2014/main" id="{FD6C6E0F-0B84-06B7-5CB2-2993F3CA98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65273">
            <a:off x="147140" y="2162607"/>
            <a:ext cx="4222376" cy="4222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0B740531-2253-7155-306C-8780F2054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18999">
            <a:off x="3526915" y="128469"/>
            <a:ext cx="3678135" cy="3678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6">
            <a:extLst>
              <a:ext uri="{FF2B5EF4-FFF2-40B4-BE49-F238E27FC236}">
                <a16:creationId xmlns:a16="http://schemas.microsoft.com/office/drawing/2014/main" id="{C73D8EB1-A450-4CEA-BD8B-AE23BE9D21A4}"/>
              </a:ext>
            </a:extLst>
          </p:cNvPr>
          <p:cNvSpPr txBox="1"/>
          <p:nvPr/>
        </p:nvSpPr>
        <p:spPr>
          <a:xfrm>
            <a:off x="8149847" y="1396481"/>
            <a:ext cx="3083304" cy="3691973"/>
          </a:xfrm>
          <a:prstGeom prst="rect">
            <a:avLst/>
          </a:prstGeom>
          <a:noFill/>
        </p:spPr>
        <p:txBody>
          <a:bodyPr wrap="square">
            <a:spAutoFit/>
          </a:bodyPr>
          <a:lstStyle/>
          <a:p>
            <a:pPr>
              <a:lnSpc>
                <a:spcPct val="150000"/>
              </a:lnSpc>
            </a:pPr>
            <a:r>
              <a:rPr lang="zh-CN" altLang="en-US" sz="1400" dirty="0">
                <a:solidFill>
                  <a:schemeClr val="tx2">
                    <a:lumMod val="10000"/>
                  </a:schemeClr>
                </a:solidFill>
              </a:rPr>
              <a:t>一款简约实用的厨房厨余垃圾处理器，专为普通家庭设计。设备采用桶型结构，外壳为浅灰色亚光塑料，质感轻盈且耐用。顶部设有一个便捷的投入口，用户可以直接丢入厨余垃圾；底部配备可抽拉的垃圾收集盒，用于储存处理后的垃圾，操作方便。整体设计追求功能性，无多余装饰，搭配一个小型</a:t>
            </a:r>
            <a:r>
              <a:rPr lang="en-US" altLang="zh-CN" sz="1400" dirty="0">
                <a:solidFill>
                  <a:schemeClr val="tx2">
                    <a:lumMod val="10000"/>
                  </a:schemeClr>
                </a:solidFill>
              </a:rPr>
              <a:t>LED</a:t>
            </a:r>
            <a:r>
              <a:rPr lang="zh-CN" altLang="en-US" sz="1400" dirty="0">
                <a:solidFill>
                  <a:schemeClr val="tx2">
                    <a:lumMod val="10000"/>
                  </a:schemeClr>
                </a:solidFill>
              </a:rPr>
              <a:t>指示灯用于显示设备状态。适合紧凑型厨房环境，强调性价比与</a:t>
            </a:r>
            <a:br>
              <a:rPr lang="en-US" altLang="zh-CN" sz="1400" dirty="0">
                <a:solidFill>
                  <a:schemeClr val="tx2">
                    <a:lumMod val="10000"/>
                  </a:schemeClr>
                </a:solidFill>
              </a:rPr>
            </a:br>
            <a:r>
              <a:rPr lang="zh-CN" altLang="en-US" sz="1400" dirty="0">
                <a:solidFill>
                  <a:schemeClr val="tx2">
                    <a:lumMod val="10000"/>
                  </a:schemeClr>
                </a:solidFill>
              </a:rPr>
              <a:t>实用性。</a:t>
            </a:r>
            <a:r>
              <a:rPr lang="zh-CN" altLang="en-US" sz="1400" dirty="0"/>
              <a:t>解决方案</a:t>
            </a:r>
            <a:r>
              <a:rPr lang="zh-CN" altLang="en-US" dirty="0"/>
              <a:t>。</a:t>
            </a:r>
          </a:p>
        </p:txBody>
      </p:sp>
    </p:spTree>
    <p:extLst>
      <p:ext uri="{BB962C8B-B14F-4D97-AF65-F5344CB8AC3E}">
        <p14:creationId xmlns:p14="http://schemas.microsoft.com/office/powerpoint/2010/main" val="10710327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D6CE3AA-FAAC-4EC8-9A80-D31C3ED0EF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99109">
            <a:off x="695361" y="1442078"/>
            <a:ext cx="3536726" cy="4547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标题 1">
            <a:extLst>
              <a:ext uri="{FF2B5EF4-FFF2-40B4-BE49-F238E27FC236}">
                <a16:creationId xmlns:a16="http://schemas.microsoft.com/office/drawing/2014/main" id="{6CB0B886-8B22-4337-8097-356A0CFD4062}"/>
              </a:ext>
            </a:extLst>
          </p:cNvPr>
          <p:cNvSpPr>
            <a:spLocks noGrp="1"/>
          </p:cNvSpPr>
          <p:nvPr>
            <p:ph type="title"/>
          </p:nvPr>
        </p:nvSpPr>
        <p:spPr/>
        <p:txBody>
          <a:bodyPr/>
          <a:lstStyle/>
          <a:p>
            <a:r>
              <a:rPr lang="zh-CN" altLang="en-US" dirty="0"/>
              <a:t>概念方案</a:t>
            </a:r>
          </a:p>
        </p:txBody>
      </p:sp>
      <p:sp>
        <p:nvSpPr>
          <p:cNvPr id="6" name="文本框 5">
            <a:extLst>
              <a:ext uri="{FF2B5EF4-FFF2-40B4-BE49-F238E27FC236}">
                <a16:creationId xmlns:a16="http://schemas.microsoft.com/office/drawing/2014/main" id="{1D15D9D3-883C-4E94-97C5-946BC534923A}"/>
              </a:ext>
            </a:extLst>
          </p:cNvPr>
          <p:cNvSpPr txBox="1"/>
          <p:nvPr/>
        </p:nvSpPr>
        <p:spPr>
          <a:xfrm>
            <a:off x="8785860" y="1145298"/>
            <a:ext cx="2820947" cy="425655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400" dirty="0">
                <a:solidFill>
                  <a:schemeClr val="tx2">
                    <a:lumMod val="10000"/>
                  </a:schemeClr>
                </a:solidFill>
              </a:rPr>
              <a:t>这是一款面向智能家居的未来型厨余垃圾处理器，以科技与环保为核心设计理念。设备采用双材质外壳：亚光白塑料搭配亮面钢化玻璃面板，呈现出极简且高科技的视觉效果。顶部触控界面带有智能操作选项，支持</a:t>
            </a:r>
            <a:r>
              <a:rPr lang="en-US" altLang="zh-CN" sz="1400" dirty="0">
                <a:solidFill>
                  <a:schemeClr val="tx2">
                    <a:lumMod val="10000"/>
                  </a:schemeClr>
                </a:solidFill>
              </a:rPr>
              <a:t>IoT</a:t>
            </a:r>
            <a:r>
              <a:rPr lang="zh-CN" altLang="en-US" sz="1400" dirty="0">
                <a:solidFill>
                  <a:schemeClr val="tx2">
                    <a:lumMod val="10000"/>
                  </a:schemeClr>
                </a:solidFill>
              </a:rPr>
              <a:t>连接，可通过手机</a:t>
            </a:r>
            <a:r>
              <a:rPr lang="en-US" altLang="zh-CN" sz="1400" dirty="0">
                <a:solidFill>
                  <a:schemeClr val="tx2">
                    <a:lumMod val="10000"/>
                  </a:schemeClr>
                </a:solidFill>
              </a:rPr>
              <a:t>App</a:t>
            </a:r>
            <a:r>
              <a:rPr lang="zh-CN" altLang="en-US" sz="1400" dirty="0">
                <a:solidFill>
                  <a:schemeClr val="tx2">
                    <a:lumMod val="10000"/>
                  </a:schemeClr>
                </a:solidFill>
              </a:rPr>
              <a:t>监控处理状态并设置个性化参数。前方的透明观察窗展示内部的模块化碳过滤系统，</a:t>
            </a:r>
            <a:r>
              <a:rPr lang="en-US" altLang="zh-CN" sz="1400" dirty="0">
                <a:solidFill>
                  <a:schemeClr val="tx2">
                    <a:lumMod val="10000"/>
                  </a:schemeClr>
                </a:solidFill>
              </a:rPr>
              <a:t>UV</a:t>
            </a:r>
            <a:r>
              <a:rPr lang="zh-CN" altLang="en-US" sz="1400" dirty="0">
                <a:solidFill>
                  <a:schemeClr val="tx2">
                    <a:lumMod val="10000"/>
                  </a:schemeClr>
                </a:solidFill>
              </a:rPr>
              <a:t>杀菌功能进一步提升卫生水平。底部抽屉采用软关闭设计，细节体现科技与实用的结合。</a:t>
            </a:r>
          </a:p>
        </p:txBody>
      </p:sp>
      <p:pic>
        <p:nvPicPr>
          <p:cNvPr id="8" name="图片 7">
            <a:extLst>
              <a:ext uri="{FF2B5EF4-FFF2-40B4-BE49-F238E27FC236}">
                <a16:creationId xmlns:a16="http://schemas.microsoft.com/office/drawing/2014/main" id="{BE092536-C0BB-46BB-991E-9F6C09ED2A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208710">
            <a:off x="5279392" y="1698500"/>
            <a:ext cx="2691888" cy="3460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328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01B18F-0446-4F75-81BC-DC835F5AAB03}"/>
              </a:ext>
            </a:extLst>
          </p:cNvPr>
          <p:cNvSpPr>
            <a:spLocks noGrp="1"/>
          </p:cNvSpPr>
          <p:nvPr>
            <p:ph type="title"/>
          </p:nvPr>
        </p:nvSpPr>
        <p:spPr/>
        <p:txBody>
          <a:bodyPr/>
          <a:lstStyle/>
          <a:p>
            <a:r>
              <a:rPr lang="zh-CN" altLang="en-US" dirty="0"/>
              <a:t>概念方案</a:t>
            </a:r>
          </a:p>
        </p:txBody>
      </p:sp>
      <p:pic>
        <p:nvPicPr>
          <p:cNvPr id="4" name="图片 3">
            <a:extLst>
              <a:ext uri="{FF2B5EF4-FFF2-40B4-BE49-F238E27FC236}">
                <a16:creationId xmlns:a16="http://schemas.microsoft.com/office/drawing/2014/main" id="{2D7698AE-636A-4F86-A400-BD4A3B4E83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249868">
            <a:off x="874779" y="1543049"/>
            <a:ext cx="3167062" cy="4071937"/>
          </a:xfrm>
          <a:prstGeom prst="rect">
            <a:avLst/>
          </a:prstGeom>
          <a:ln>
            <a:noFill/>
          </a:ln>
          <a:effectLst>
            <a:softEdge rad="112500"/>
          </a:effectLst>
        </p:spPr>
      </p:pic>
      <p:sp>
        <p:nvSpPr>
          <p:cNvPr id="6" name="文本框 5">
            <a:extLst>
              <a:ext uri="{FF2B5EF4-FFF2-40B4-BE49-F238E27FC236}">
                <a16:creationId xmlns:a16="http://schemas.microsoft.com/office/drawing/2014/main" id="{3C87AC1D-ACE7-446D-820F-530DEABACF6A}"/>
              </a:ext>
            </a:extLst>
          </p:cNvPr>
          <p:cNvSpPr txBox="1"/>
          <p:nvPr/>
        </p:nvSpPr>
        <p:spPr>
          <a:xfrm>
            <a:off x="4837312" y="1462308"/>
            <a:ext cx="3045619" cy="3933384"/>
          </a:xfrm>
          <a:prstGeom prst="rect">
            <a:avLst/>
          </a:prstGeom>
          <a:solidFill>
            <a:schemeClr val="bg1"/>
          </a:solidFill>
          <a:ln>
            <a:solidFill>
              <a:schemeClr val="bg1"/>
            </a:solidFill>
          </a:ln>
        </p:spPr>
        <p:style>
          <a:lnRef idx="0">
            <a:schemeClr val="dk1"/>
          </a:lnRef>
          <a:fillRef idx="3">
            <a:schemeClr val="dk1"/>
          </a:fillRef>
          <a:effectRef idx="3">
            <a:schemeClr val="dk1"/>
          </a:effectRef>
          <a:fontRef idx="minor">
            <a:schemeClr val="lt1"/>
          </a:fontRef>
        </p:style>
        <p:txBody>
          <a:bodyPr wrap="square">
            <a:spAutoFit/>
          </a:bodyPr>
          <a:lstStyle/>
          <a:p>
            <a:pPr>
              <a:lnSpc>
                <a:spcPct val="150000"/>
              </a:lnSpc>
            </a:pPr>
            <a:r>
              <a:rPr lang="zh-CN" altLang="en-US" sz="1400" dirty="0">
                <a:solidFill>
                  <a:schemeClr val="tx2">
                    <a:lumMod val="10000"/>
                  </a:schemeClr>
                </a:solidFill>
              </a:rPr>
              <a:t>这是一款面向现代中产家庭的简约型厨余垃圾处理器，以</a:t>
            </a:r>
            <a:r>
              <a:rPr lang="zh-CN" altLang="en-US" sz="1400" b="1" dirty="0">
                <a:solidFill>
                  <a:schemeClr val="tx2">
                    <a:lumMod val="10000"/>
                  </a:schemeClr>
                </a:solidFill>
              </a:rPr>
              <a:t>紧凑实用</a:t>
            </a:r>
            <a:r>
              <a:rPr lang="zh-CN" altLang="en-US" sz="1400" dirty="0">
                <a:solidFill>
                  <a:schemeClr val="tx2">
                    <a:lumMod val="10000"/>
                  </a:schemeClr>
                </a:solidFill>
              </a:rPr>
              <a:t>为核心设计理念。设备采用高光白色外壳与流畅桶型结构，呈现出</a:t>
            </a:r>
            <a:r>
              <a:rPr lang="zh-CN" altLang="en-US" sz="1400" b="1" dirty="0">
                <a:solidFill>
                  <a:schemeClr val="tx2">
                    <a:lumMod val="10000"/>
                  </a:schemeClr>
                </a:solidFill>
              </a:rPr>
              <a:t>简洁现代</a:t>
            </a:r>
            <a:r>
              <a:rPr lang="zh-CN" altLang="en-US" sz="1400" dirty="0">
                <a:solidFill>
                  <a:schemeClr val="tx2">
                    <a:lumMod val="10000"/>
                  </a:schemeClr>
                </a:solidFill>
              </a:rPr>
              <a:t>的视觉效果，适配各种厨房风格。顶部配有</a:t>
            </a:r>
            <a:r>
              <a:rPr lang="zh-CN" altLang="en-US" sz="1400" b="1" dirty="0">
                <a:solidFill>
                  <a:schemeClr val="tx2">
                    <a:lumMod val="10000"/>
                  </a:schemeClr>
                </a:solidFill>
              </a:rPr>
              <a:t>便捷投放口</a:t>
            </a:r>
            <a:r>
              <a:rPr lang="zh-CN" altLang="en-US" sz="1400" dirty="0">
                <a:solidFill>
                  <a:schemeClr val="tx2">
                    <a:lumMod val="10000"/>
                  </a:schemeClr>
                </a:solidFill>
              </a:rPr>
              <a:t>，方便快速投入厨余垃圾，底部设有</a:t>
            </a:r>
            <a:r>
              <a:rPr lang="zh-CN" altLang="en-US" sz="1400" b="1" dirty="0">
                <a:solidFill>
                  <a:schemeClr val="tx2">
                    <a:lumMod val="10000"/>
                  </a:schemeClr>
                </a:solidFill>
              </a:rPr>
              <a:t>可抽取存储盒</a:t>
            </a:r>
            <a:r>
              <a:rPr lang="zh-CN" altLang="en-US" sz="1400" dirty="0">
                <a:solidFill>
                  <a:schemeClr val="tx2">
                    <a:lumMod val="10000"/>
                  </a:schemeClr>
                </a:solidFill>
              </a:rPr>
              <a:t>，用于收集处理后的垃圾，操作轻松流畅。整体设计注重</a:t>
            </a:r>
            <a:r>
              <a:rPr lang="zh-CN" altLang="en-US" sz="1400" b="1" dirty="0">
                <a:solidFill>
                  <a:schemeClr val="tx2">
                    <a:lumMod val="10000"/>
                  </a:schemeClr>
                </a:solidFill>
              </a:rPr>
              <a:t>空间优化</a:t>
            </a:r>
            <a:r>
              <a:rPr lang="zh-CN" altLang="en-US" sz="1400" dirty="0">
                <a:solidFill>
                  <a:schemeClr val="tx2">
                    <a:lumMod val="10000"/>
                  </a:schemeClr>
                </a:solidFill>
              </a:rPr>
              <a:t>与</a:t>
            </a:r>
            <a:r>
              <a:rPr lang="zh-CN" altLang="en-US" sz="1400" b="1" dirty="0">
                <a:solidFill>
                  <a:schemeClr val="tx2">
                    <a:lumMod val="10000"/>
                  </a:schemeClr>
                </a:solidFill>
              </a:rPr>
              <a:t>易用性</a:t>
            </a:r>
            <a:r>
              <a:rPr lang="zh-CN" altLang="en-US" sz="1400" dirty="0">
                <a:solidFill>
                  <a:schemeClr val="tx2">
                    <a:lumMod val="10000"/>
                  </a:schemeClr>
                </a:solidFill>
              </a:rPr>
              <a:t>，满足都市家庭对厨房整洁、环保及高效垃圾处理的需求，是提升日常生活品质的理想之选。</a:t>
            </a:r>
          </a:p>
        </p:txBody>
      </p:sp>
      <p:pic>
        <p:nvPicPr>
          <p:cNvPr id="8" name="图片 7">
            <a:extLst>
              <a:ext uri="{FF2B5EF4-FFF2-40B4-BE49-F238E27FC236}">
                <a16:creationId xmlns:a16="http://schemas.microsoft.com/office/drawing/2014/main" id="{E2CAA89C-C43F-48F5-AA7D-12E0E9392C04}"/>
              </a:ext>
            </a:extLst>
          </p:cNvPr>
          <p:cNvPicPr>
            <a:picLocks noChangeAspect="1"/>
          </p:cNvPicPr>
          <p:nvPr/>
        </p:nvPicPr>
        <p:blipFill rotWithShape="1">
          <a:blip r:embed="rId3">
            <a:extLst>
              <a:ext uri="{28A0092B-C50C-407E-A947-70E740481C1C}">
                <a14:useLocalDpi xmlns:a14="http://schemas.microsoft.com/office/drawing/2010/main" val="0"/>
              </a:ext>
            </a:extLst>
          </a:blip>
          <a:srcRect l="18430" t="13481" r="17942" b="10580"/>
          <a:stretch/>
        </p:blipFill>
        <p:spPr>
          <a:xfrm>
            <a:off x="8782648" y="1576427"/>
            <a:ext cx="2414588" cy="370514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963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E83F3-A59F-825F-1681-6E02F4366EE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CFE1283-A017-2256-FDB9-8919FD5C475C}"/>
              </a:ext>
            </a:extLst>
          </p:cNvPr>
          <p:cNvSpPr>
            <a:spLocks noGrp="1"/>
          </p:cNvSpPr>
          <p:nvPr>
            <p:ph type="title"/>
          </p:nvPr>
        </p:nvSpPr>
        <p:spPr>
          <a:xfrm>
            <a:off x="510151" y="375323"/>
            <a:ext cx="4124921" cy="661055"/>
          </a:xfrm>
        </p:spPr>
        <p:txBody>
          <a:bodyPr>
            <a:normAutofit/>
          </a:bodyPr>
          <a:lstStyle/>
          <a:p>
            <a:r>
              <a:rPr lang="zh-CN" altLang="en-US" sz="2800" dirty="0">
                <a:latin typeface="+mj-lt"/>
              </a:rPr>
              <a:t>深入设计</a:t>
            </a:r>
            <a:r>
              <a:rPr lang="en-US" altLang="zh-CN" sz="2800" dirty="0">
                <a:latin typeface="+mj-lt"/>
              </a:rPr>
              <a:t>-</a:t>
            </a:r>
            <a:r>
              <a:rPr lang="zh-CN" altLang="en-US" sz="2800" dirty="0">
                <a:latin typeface="+mj-lt"/>
              </a:rPr>
              <a:t>实验验证</a:t>
            </a:r>
          </a:p>
        </p:txBody>
      </p:sp>
      <p:pic>
        <p:nvPicPr>
          <p:cNvPr id="5" name="图片 4">
            <a:extLst>
              <a:ext uri="{FF2B5EF4-FFF2-40B4-BE49-F238E27FC236}">
                <a16:creationId xmlns:a16="http://schemas.microsoft.com/office/drawing/2014/main" id="{58AFA8F0-66F9-2045-F763-867037613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820" y="1412888"/>
            <a:ext cx="2085331" cy="3707255"/>
          </a:xfrm>
          <a:prstGeom prst="roundRect">
            <a:avLst/>
          </a:prstGeom>
        </p:spPr>
      </p:pic>
      <p:pic>
        <p:nvPicPr>
          <p:cNvPr id="9" name="图片 8">
            <a:extLst>
              <a:ext uri="{FF2B5EF4-FFF2-40B4-BE49-F238E27FC236}">
                <a16:creationId xmlns:a16="http://schemas.microsoft.com/office/drawing/2014/main" id="{909CB4AF-1110-CEB8-988D-DFF284F91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5876" y="1412888"/>
            <a:ext cx="2085331" cy="3707255"/>
          </a:xfrm>
          <a:prstGeom prst="roundRect">
            <a:avLst/>
          </a:prstGeom>
        </p:spPr>
      </p:pic>
      <p:pic>
        <p:nvPicPr>
          <p:cNvPr id="11" name="图片 10">
            <a:extLst>
              <a:ext uri="{FF2B5EF4-FFF2-40B4-BE49-F238E27FC236}">
                <a16:creationId xmlns:a16="http://schemas.microsoft.com/office/drawing/2014/main" id="{135B8AAD-90FE-A6CF-6870-C411334C46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9932" y="1412888"/>
            <a:ext cx="4944939" cy="3707255"/>
          </a:xfrm>
          <a:prstGeom prst="roundRect">
            <a:avLst/>
          </a:prstGeom>
        </p:spPr>
      </p:pic>
    </p:spTree>
    <p:extLst>
      <p:ext uri="{BB962C8B-B14F-4D97-AF65-F5344CB8AC3E}">
        <p14:creationId xmlns:p14="http://schemas.microsoft.com/office/powerpoint/2010/main" val="801319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A20B4-95CE-48BD-8918-08388930537A}"/>
              </a:ext>
            </a:extLst>
          </p:cNvPr>
          <p:cNvSpPr>
            <a:spLocks noGrp="1"/>
          </p:cNvSpPr>
          <p:nvPr>
            <p:ph type="title"/>
          </p:nvPr>
        </p:nvSpPr>
        <p:spPr>
          <a:xfrm>
            <a:off x="617307" y="332460"/>
            <a:ext cx="4124921" cy="661055"/>
          </a:xfrm>
        </p:spPr>
        <p:txBody>
          <a:bodyPr>
            <a:normAutofit/>
          </a:bodyPr>
          <a:lstStyle/>
          <a:p>
            <a:r>
              <a:rPr lang="zh-CN" altLang="en-US" sz="2800" dirty="0"/>
              <a:t>深入设计</a:t>
            </a:r>
            <a:r>
              <a:rPr lang="en-US" altLang="zh-CN" sz="2800" dirty="0"/>
              <a:t>-</a:t>
            </a:r>
            <a:r>
              <a:rPr lang="zh-CN" altLang="en-US" sz="2800" dirty="0"/>
              <a:t>服务蓝图</a:t>
            </a:r>
          </a:p>
        </p:txBody>
      </p:sp>
      <p:pic>
        <p:nvPicPr>
          <p:cNvPr id="4" name="图片 3">
            <a:extLst>
              <a:ext uri="{FF2B5EF4-FFF2-40B4-BE49-F238E27FC236}">
                <a16:creationId xmlns:a16="http://schemas.microsoft.com/office/drawing/2014/main" id="{E6CE5C6A-2818-4921-92F8-2423824DC249}"/>
              </a:ext>
            </a:extLst>
          </p:cNvPr>
          <p:cNvPicPr>
            <a:picLocks noChangeAspect="1"/>
          </p:cNvPicPr>
          <p:nvPr/>
        </p:nvPicPr>
        <p:blipFill>
          <a:blip r:embed="rId2"/>
          <a:stretch>
            <a:fillRect/>
          </a:stretch>
        </p:blipFill>
        <p:spPr>
          <a:xfrm>
            <a:off x="0" y="719551"/>
            <a:ext cx="12192000" cy="5618922"/>
          </a:xfrm>
          <a:prstGeom prst="rect">
            <a:avLst/>
          </a:prstGeom>
          <a:ln>
            <a:noFill/>
          </a:ln>
          <a:effectLst>
            <a:softEdge rad="112500"/>
          </a:effectLst>
        </p:spPr>
      </p:pic>
    </p:spTree>
    <p:extLst>
      <p:ext uri="{BB962C8B-B14F-4D97-AF65-F5344CB8AC3E}">
        <p14:creationId xmlns:p14="http://schemas.microsoft.com/office/powerpoint/2010/main" val="3809229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364E5-F74D-4894-8525-234C99E46BA8}"/>
              </a:ext>
            </a:extLst>
          </p:cNvPr>
          <p:cNvSpPr>
            <a:spLocks noGrp="1"/>
          </p:cNvSpPr>
          <p:nvPr>
            <p:ph type="title"/>
          </p:nvPr>
        </p:nvSpPr>
        <p:spPr/>
        <p:txBody>
          <a:bodyPr>
            <a:normAutofit/>
          </a:bodyPr>
          <a:lstStyle/>
          <a:p>
            <a:r>
              <a:rPr lang="zh-CN" altLang="en-US" dirty="0"/>
              <a:t>深入设计</a:t>
            </a:r>
            <a:r>
              <a:rPr lang="en-US" altLang="zh-CN" dirty="0"/>
              <a:t>-</a:t>
            </a:r>
            <a:r>
              <a:rPr lang="zh-CN" altLang="en-US" dirty="0"/>
              <a:t>用户旅程</a:t>
            </a:r>
          </a:p>
        </p:txBody>
      </p:sp>
      <p:pic>
        <p:nvPicPr>
          <p:cNvPr id="5" name="图片 4">
            <a:extLst>
              <a:ext uri="{FF2B5EF4-FFF2-40B4-BE49-F238E27FC236}">
                <a16:creationId xmlns:a16="http://schemas.microsoft.com/office/drawing/2014/main" id="{8BAF3D18-7EFB-484F-BBF1-DBF3C32EC5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52662"/>
            <a:ext cx="12192000" cy="2124075"/>
          </a:xfrm>
          <a:prstGeom prst="rect">
            <a:avLst/>
          </a:prstGeom>
        </p:spPr>
      </p:pic>
    </p:spTree>
    <p:extLst>
      <p:ext uri="{BB962C8B-B14F-4D97-AF65-F5344CB8AC3E}">
        <p14:creationId xmlns:p14="http://schemas.microsoft.com/office/powerpoint/2010/main" val="2419149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9E522-5FE0-4DF3-88F0-9BFA5AB5D0D1}"/>
              </a:ext>
            </a:extLst>
          </p:cNvPr>
          <p:cNvSpPr>
            <a:spLocks noGrp="1"/>
          </p:cNvSpPr>
          <p:nvPr>
            <p:ph type="title"/>
          </p:nvPr>
        </p:nvSpPr>
        <p:spPr>
          <a:xfrm>
            <a:off x="510151" y="364845"/>
            <a:ext cx="4124921" cy="661055"/>
          </a:xfrm>
        </p:spPr>
        <p:txBody>
          <a:bodyPr>
            <a:normAutofit/>
          </a:bodyPr>
          <a:lstStyle/>
          <a:p>
            <a:r>
              <a:rPr lang="zh-CN" altLang="en-US" sz="2800" dirty="0"/>
              <a:t>深入设计</a:t>
            </a:r>
            <a:r>
              <a:rPr lang="en-US" altLang="zh-CN" sz="2800" dirty="0"/>
              <a:t>-</a:t>
            </a:r>
            <a:r>
              <a:rPr lang="zh-CN" altLang="en-US" sz="2800" dirty="0"/>
              <a:t>交互系统</a:t>
            </a:r>
          </a:p>
        </p:txBody>
      </p:sp>
      <p:pic>
        <p:nvPicPr>
          <p:cNvPr id="6" name="图片 5">
            <a:extLst>
              <a:ext uri="{FF2B5EF4-FFF2-40B4-BE49-F238E27FC236}">
                <a16:creationId xmlns:a16="http://schemas.microsoft.com/office/drawing/2014/main" id="{6A1AC0CB-3310-4AF4-BD17-4129C3810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117" y="1303021"/>
            <a:ext cx="2163573" cy="4686300"/>
          </a:xfrm>
          <a:prstGeom prst="rect">
            <a:avLst/>
          </a:prstGeom>
        </p:spPr>
      </p:pic>
      <p:sp>
        <p:nvSpPr>
          <p:cNvPr id="16" name="文本框 15">
            <a:extLst>
              <a:ext uri="{FF2B5EF4-FFF2-40B4-BE49-F238E27FC236}">
                <a16:creationId xmlns:a16="http://schemas.microsoft.com/office/drawing/2014/main" id="{622DC86A-6FB3-47D3-AF03-7ED277C7A973}"/>
              </a:ext>
            </a:extLst>
          </p:cNvPr>
          <p:cNvSpPr txBox="1"/>
          <p:nvPr/>
        </p:nvSpPr>
        <p:spPr>
          <a:xfrm>
            <a:off x="7179944" y="1623890"/>
            <a:ext cx="3480435" cy="3610219"/>
          </a:xfrm>
          <a:prstGeom prst="rect">
            <a:avLst/>
          </a:prstGeom>
          <a:solidFill>
            <a:schemeClr val="tx1"/>
          </a:solidFill>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400" dirty="0">
                <a:solidFill>
                  <a:schemeClr val="tx2">
                    <a:lumMod val="10000"/>
                  </a:schemeClr>
                </a:solidFill>
              </a:rPr>
              <a:t>这款厨余垃圾处理器的</a:t>
            </a:r>
            <a:r>
              <a:rPr lang="en-US" altLang="zh-CN" sz="1400" dirty="0">
                <a:solidFill>
                  <a:schemeClr val="tx2">
                    <a:lumMod val="10000"/>
                  </a:schemeClr>
                </a:solidFill>
              </a:rPr>
              <a:t>UI</a:t>
            </a:r>
            <a:r>
              <a:rPr lang="zh-CN" altLang="en-US" sz="1400" dirty="0">
                <a:solidFill>
                  <a:schemeClr val="tx2">
                    <a:lumMod val="10000"/>
                  </a:schemeClr>
                </a:solidFill>
              </a:rPr>
              <a:t>用户交互界面以</a:t>
            </a:r>
            <a:r>
              <a:rPr lang="zh-CN" altLang="en-US" sz="1400" b="1" dirty="0">
                <a:solidFill>
                  <a:schemeClr val="tx2">
                    <a:lumMod val="10000"/>
                  </a:schemeClr>
                </a:solidFill>
              </a:rPr>
              <a:t>简洁直观</a:t>
            </a:r>
            <a:r>
              <a:rPr lang="zh-CN" altLang="en-US" sz="1400" dirty="0">
                <a:solidFill>
                  <a:schemeClr val="tx2">
                    <a:lumMod val="10000"/>
                  </a:schemeClr>
                </a:solidFill>
              </a:rPr>
              <a:t>为核心设计理念，采用</a:t>
            </a:r>
            <a:r>
              <a:rPr lang="zh-CN" altLang="en-US" sz="1400" b="1" dirty="0">
                <a:solidFill>
                  <a:schemeClr val="tx2">
                    <a:lumMod val="10000"/>
                  </a:schemeClr>
                </a:solidFill>
              </a:rPr>
              <a:t>白灰的</a:t>
            </a:r>
            <a:r>
              <a:rPr lang="zh-CN" altLang="en-US" sz="1400" dirty="0">
                <a:solidFill>
                  <a:schemeClr val="tx2">
                    <a:lumMod val="10000"/>
                  </a:schemeClr>
                </a:solidFill>
              </a:rPr>
              <a:t>配色方案，简约大气。我们将其融入整个智能家居系统，界面布局清晰，功能模块分布合理，厨余垃圾处理模块包括</a:t>
            </a:r>
            <a:r>
              <a:rPr lang="zh-CN" altLang="en-US" sz="1400" b="1" dirty="0">
                <a:solidFill>
                  <a:schemeClr val="tx2">
                    <a:lumMod val="10000"/>
                  </a:schemeClr>
                </a:solidFill>
              </a:rPr>
              <a:t>设备状态显示</a:t>
            </a:r>
            <a:r>
              <a:rPr lang="zh-CN" altLang="en-US" sz="1400" dirty="0">
                <a:solidFill>
                  <a:schemeClr val="tx2">
                    <a:lumMod val="10000"/>
                  </a:schemeClr>
                </a:solidFill>
              </a:rPr>
              <a:t>、</a:t>
            </a:r>
            <a:r>
              <a:rPr lang="zh-CN" altLang="en-US" sz="1400" b="1" dirty="0">
                <a:solidFill>
                  <a:schemeClr val="tx2">
                    <a:lumMod val="10000"/>
                  </a:schemeClr>
                </a:solidFill>
              </a:rPr>
              <a:t>垃圾处理进度指示</a:t>
            </a:r>
            <a:r>
              <a:rPr lang="zh-CN" altLang="en-US" sz="1400" dirty="0">
                <a:solidFill>
                  <a:schemeClr val="tx2">
                    <a:lumMod val="10000"/>
                  </a:schemeClr>
                </a:solidFill>
              </a:rPr>
              <a:t>和</a:t>
            </a:r>
            <a:r>
              <a:rPr lang="zh-CN" altLang="en-US" sz="1400" b="1" dirty="0">
                <a:solidFill>
                  <a:schemeClr val="tx2">
                    <a:lumMod val="10000"/>
                  </a:schemeClr>
                </a:solidFill>
              </a:rPr>
              <a:t>一键启动功能</a:t>
            </a:r>
            <a:r>
              <a:rPr lang="zh-CN" altLang="en-US" sz="1400" dirty="0">
                <a:solidFill>
                  <a:schemeClr val="tx2">
                    <a:lumMod val="10000"/>
                  </a:schemeClr>
                </a:solidFill>
              </a:rPr>
              <a:t>，用户可快速上手操作。智能提示系统通过</a:t>
            </a:r>
            <a:r>
              <a:rPr lang="zh-CN" altLang="en-US" sz="1400" b="1" dirty="0">
                <a:solidFill>
                  <a:schemeClr val="tx2">
                    <a:lumMod val="10000"/>
                  </a:schemeClr>
                </a:solidFill>
              </a:rPr>
              <a:t>图标与状态条</a:t>
            </a:r>
            <a:r>
              <a:rPr lang="zh-CN" altLang="en-US" sz="1400" dirty="0">
                <a:solidFill>
                  <a:schemeClr val="tx2">
                    <a:lumMod val="10000"/>
                  </a:schemeClr>
                </a:solidFill>
              </a:rPr>
              <a:t>实时反馈设备运行状态，确保操作过程高效顺畅。整体</a:t>
            </a:r>
            <a:r>
              <a:rPr lang="en-US" altLang="zh-CN" sz="1400" dirty="0">
                <a:solidFill>
                  <a:schemeClr val="tx2">
                    <a:lumMod val="10000"/>
                  </a:schemeClr>
                </a:solidFill>
              </a:rPr>
              <a:t>UI</a:t>
            </a:r>
            <a:r>
              <a:rPr lang="zh-CN" altLang="en-US" sz="1400" dirty="0">
                <a:solidFill>
                  <a:schemeClr val="tx2">
                    <a:lumMod val="10000"/>
                  </a:schemeClr>
                </a:solidFill>
              </a:rPr>
              <a:t>设计注重</a:t>
            </a:r>
            <a:r>
              <a:rPr lang="zh-CN" altLang="en-US" sz="1400" b="1" dirty="0">
                <a:solidFill>
                  <a:schemeClr val="tx2">
                    <a:lumMod val="10000"/>
                  </a:schemeClr>
                </a:solidFill>
              </a:rPr>
              <a:t>视觉舒适性</a:t>
            </a:r>
            <a:r>
              <a:rPr lang="zh-CN" altLang="en-US" sz="1400" dirty="0">
                <a:solidFill>
                  <a:schemeClr val="tx2">
                    <a:lumMod val="10000"/>
                  </a:schemeClr>
                </a:solidFill>
              </a:rPr>
              <a:t>与</a:t>
            </a:r>
            <a:r>
              <a:rPr lang="zh-CN" altLang="en-US" sz="1400" b="1" dirty="0">
                <a:solidFill>
                  <a:schemeClr val="tx2">
                    <a:lumMod val="10000"/>
                  </a:schemeClr>
                </a:solidFill>
              </a:rPr>
              <a:t>用户体验</a:t>
            </a:r>
            <a:r>
              <a:rPr lang="zh-CN" altLang="en-US" sz="1400" dirty="0">
                <a:solidFill>
                  <a:schemeClr val="tx2">
                    <a:lumMod val="10000"/>
                  </a:schemeClr>
                </a:solidFill>
              </a:rPr>
              <a:t>，既美观现代，又充分满足用户对智能便捷的操作需求。</a:t>
            </a:r>
          </a:p>
        </p:txBody>
      </p:sp>
      <p:pic>
        <p:nvPicPr>
          <p:cNvPr id="18" name="图片 17">
            <a:extLst>
              <a:ext uri="{FF2B5EF4-FFF2-40B4-BE49-F238E27FC236}">
                <a16:creationId xmlns:a16="http://schemas.microsoft.com/office/drawing/2014/main" id="{0E0CAD96-FADF-42F5-9F9A-13A95B9CD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289" y="1303021"/>
            <a:ext cx="2163574" cy="4686300"/>
          </a:xfrm>
          <a:prstGeom prst="rect">
            <a:avLst/>
          </a:prstGeom>
        </p:spPr>
      </p:pic>
    </p:spTree>
    <p:extLst>
      <p:ext uri="{BB962C8B-B14F-4D97-AF65-F5344CB8AC3E}">
        <p14:creationId xmlns:p14="http://schemas.microsoft.com/office/powerpoint/2010/main" val="3020552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3BC44-9D9C-4115-9ED0-14202136354F}"/>
              </a:ext>
            </a:extLst>
          </p:cNvPr>
          <p:cNvSpPr>
            <a:spLocks noGrp="1"/>
          </p:cNvSpPr>
          <p:nvPr>
            <p:ph type="title"/>
          </p:nvPr>
        </p:nvSpPr>
        <p:spPr>
          <a:xfrm>
            <a:off x="510151" y="353892"/>
            <a:ext cx="4124921" cy="661055"/>
          </a:xfrm>
        </p:spPr>
        <p:txBody>
          <a:bodyPr>
            <a:normAutofit/>
          </a:bodyPr>
          <a:lstStyle/>
          <a:p>
            <a:r>
              <a:rPr lang="zh-CN" altLang="en-US" sz="2800" dirty="0"/>
              <a:t>深入设计</a:t>
            </a:r>
            <a:r>
              <a:rPr lang="en-US" altLang="zh-CN" sz="2800" dirty="0"/>
              <a:t>-</a:t>
            </a:r>
            <a:r>
              <a:rPr lang="zh-CN" altLang="en-US" sz="2800" dirty="0"/>
              <a:t>细节设计</a:t>
            </a:r>
          </a:p>
        </p:txBody>
      </p:sp>
      <p:pic>
        <p:nvPicPr>
          <p:cNvPr id="4" name="图片 3">
            <a:extLst>
              <a:ext uri="{FF2B5EF4-FFF2-40B4-BE49-F238E27FC236}">
                <a16:creationId xmlns:a16="http://schemas.microsoft.com/office/drawing/2014/main" id="{CF42A580-E4EA-4EC5-B463-6C5BD5CAA845}"/>
              </a:ext>
            </a:extLst>
          </p:cNvPr>
          <p:cNvPicPr>
            <a:picLocks noChangeAspect="1"/>
          </p:cNvPicPr>
          <p:nvPr/>
        </p:nvPicPr>
        <p:blipFill>
          <a:blip r:embed="rId2"/>
          <a:stretch>
            <a:fillRect/>
          </a:stretch>
        </p:blipFill>
        <p:spPr>
          <a:xfrm>
            <a:off x="627069" y="1714664"/>
            <a:ext cx="2882094" cy="2963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FB0A7942-53AA-4792-8FDD-0C59CB63ADC8}"/>
              </a:ext>
            </a:extLst>
          </p:cNvPr>
          <p:cNvSpPr txBox="1"/>
          <p:nvPr/>
        </p:nvSpPr>
        <p:spPr>
          <a:xfrm>
            <a:off x="389335" y="4779498"/>
            <a:ext cx="3357562" cy="369332"/>
          </a:xfrm>
          <a:prstGeom prst="rect">
            <a:avLst/>
          </a:prstGeom>
          <a:noFill/>
        </p:spPr>
        <p:txBody>
          <a:bodyPr wrap="square" rtlCol="0">
            <a:spAutoFit/>
          </a:bodyPr>
          <a:lstStyle/>
          <a:p>
            <a:pPr algn="ctr"/>
            <a:r>
              <a:rPr lang="zh-CN" altLang="en-US" dirty="0">
                <a:solidFill>
                  <a:schemeClr val="tx2">
                    <a:lumMod val="10000"/>
                  </a:schemeClr>
                </a:solidFill>
              </a:rPr>
              <a:t>风道设计</a:t>
            </a:r>
          </a:p>
        </p:txBody>
      </p:sp>
      <p:sp>
        <p:nvSpPr>
          <p:cNvPr id="6" name="箭头: 右 5">
            <a:extLst>
              <a:ext uri="{FF2B5EF4-FFF2-40B4-BE49-F238E27FC236}">
                <a16:creationId xmlns:a16="http://schemas.microsoft.com/office/drawing/2014/main" id="{B43B6001-D00C-41EE-9199-6F4BF47373F4}"/>
              </a:ext>
            </a:extLst>
          </p:cNvPr>
          <p:cNvSpPr/>
          <p:nvPr/>
        </p:nvSpPr>
        <p:spPr>
          <a:xfrm>
            <a:off x="7243404" y="3033482"/>
            <a:ext cx="1107282" cy="5500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59A63F4F-91ED-41C5-9D0C-64DEFB9DF2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104" y="586971"/>
            <a:ext cx="2249277" cy="2721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a:extLst>
              <a:ext uri="{FF2B5EF4-FFF2-40B4-BE49-F238E27FC236}">
                <a16:creationId xmlns:a16="http://schemas.microsoft.com/office/drawing/2014/main" id="{CA758282-ABF2-402F-B478-4B26D8A2F7E6}"/>
              </a:ext>
            </a:extLst>
          </p:cNvPr>
          <p:cNvSpPr txBox="1"/>
          <p:nvPr/>
        </p:nvSpPr>
        <p:spPr>
          <a:xfrm>
            <a:off x="4551067" y="3398884"/>
            <a:ext cx="1635919" cy="369332"/>
          </a:xfrm>
          <a:prstGeom prst="rect">
            <a:avLst/>
          </a:prstGeom>
          <a:noFill/>
        </p:spPr>
        <p:txBody>
          <a:bodyPr wrap="square" rtlCol="0">
            <a:spAutoFit/>
          </a:bodyPr>
          <a:lstStyle/>
          <a:p>
            <a:pPr algn="ctr"/>
            <a:r>
              <a:rPr lang="zh-CN" altLang="en-US" dirty="0">
                <a:solidFill>
                  <a:schemeClr val="tx2">
                    <a:lumMod val="10000"/>
                  </a:schemeClr>
                </a:solidFill>
              </a:rPr>
              <a:t>外固定设计</a:t>
            </a:r>
          </a:p>
        </p:txBody>
      </p:sp>
      <p:pic>
        <p:nvPicPr>
          <p:cNvPr id="11" name="图片 10">
            <a:extLst>
              <a:ext uri="{FF2B5EF4-FFF2-40B4-BE49-F238E27FC236}">
                <a16:creationId xmlns:a16="http://schemas.microsoft.com/office/drawing/2014/main" id="{8052D990-5025-4E67-B25F-91FF4B8AF2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1140" y="4241357"/>
            <a:ext cx="2795774" cy="16789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文本框 11">
            <a:extLst>
              <a:ext uri="{FF2B5EF4-FFF2-40B4-BE49-F238E27FC236}">
                <a16:creationId xmlns:a16="http://schemas.microsoft.com/office/drawing/2014/main" id="{0C75402B-AE77-4C19-9900-BC7834AD9997}"/>
              </a:ext>
            </a:extLst>
          </p:cNvPr>
          <p:cNvSpPr txBox="1"/>
          <p:nvPr/>
        </p:nvSpPr>
        <p:spPr>
          <a:xfrm>
            <a:off x="4315324" y="6043296"/>
            <a:ext cx="2107407" cy="369332"/>
          </a:xfrm>
          <a:prstGeom prst="rect">
            <a:avLst/>
          </a:prstGeom>
          <a:noFill/>
        </p:spPr>
        <p:txBody>
          <a:bodyPr wrap="square" rtlCol="0">
            <a:spAutoFit/>
          </a:bodyPr>
          <a:lstStyle/>
          <a:p>
            <a:pPr algn="ctr"/>
            <a:r>
              <a:rPr lang="zh-CN" altLang="en-US" dirty="0">
                <a:solidFill>
                  <a:schemeClr val="tx2">
                    <a:lumMod val="10000"/>
                  </a:schemeClr>
                </a:solidFill>
              </a:rPr>
              <a:t>走线布局</a:t>
            </a:r>
          </a:p>
        </p:txBody>
      </p:sp>
      <p:pic>
        <p:nvPicPr>
          <p:cNvPr id="14" name="图片 13">
            <a:extLst>
              <a:ext uri="{FF2B5EF4-FFF2-40B4-BE49-F238E27FC236}">
                <a16:creationId xmlns:a16="http://schemas.microsoft.com/office/drawing/2014/main" id="{16C24F41-5FBD-431E-9472-6FD11F5C07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3125" y="1181766"/>
            <a:ext cx="3021806" cy="4029075"/>
          </a:xfrm>
          <a:prstGeom prst="rect">
            <a:avLst/>
          </a:prstGeom>
          <a:ln>
            <a:noFill/>
          </a:ln>
          <a:effectLst>
            <a:softEdge rad="112500"/>
          </a:effectLst>
        </p:spPr>
      </p:pic>
    </p:spTree>
    <p:extLst>
      <p:ext uri="{BB962C8B-B14F-4D97-AF65-F5344CB8AC3E}">
        <p14:creationId xmlns:p14="http://schemas.microsoft.com/office/powerpoint/2010/main" val="14681837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C607E-2252-4E14-BCAF-BACC60154B53}"/>
              </a:ext>
            </a:extLst>
          </p:cNvPr>
          <p:cNvSpPr>
            <a:spLocks noGrp="1"/>
          </p:cNvSpPr>
          <p:nvPr>
            <p:ph type="title"/>
          </p:nvPr>
        </p:nvSpPr>
        <p:spPr>
          <a:xfrm>
            <a:off x="595876" y="303885"/>
            <a:ext cx="4124921" cy="661055"/>
          </a:xfrm>
        </p:spPr>
        <p:txBody>
          <a:bodyPr>
            <a:normAutofit/>
          </a:bodyPr>
          <a:lstStyle/>
          <a:p>
            <a:r>
              <a:rPr lang="zh-CN" altLang="en-US" sz="2800" dirty="0"/>
              <a:t>深入设计</a:t>
            </a:r>
            <a:r>
              <a:rPr lang="en-US" altLang="zh-CN" sz="2800" dirty="0"/>
              <a:t>-</a:t>
            </a:r>
            <a:r>
              <a:rPr lang="zh-CN" altLang="en-US" sz="2800" dirty="0"/>
              <a:t>细节设计</a:t>
            </a:r>
          </a:p>
        </p:txBody>
      </p:sp>
      <p:pic>
        <p:nvPicPr>
          <p:cNvPr id="4" name="图片 3">
            <a:extLst>
              <a:ext uri="{FF2B5EF4-FFF2-40B4-BE49-F238E27FC236}">
                <a16:creationId xmlns:a16="http://schemas.microsoft.com/office/drawing/2014/main" id="{622E7009-5000-47A0-8F1B-EAF0CFBCE755}"/>
              </a:ext>
            </a:extLst>
          </p:cNvPr>
          <p:cNvPicPr preferRelativeResize="0">
            <a:picLocks/>
          </p:cNvPicPr>
          <p:nvPr/>
        </p:nvPicPr>
        <p:blipFill>
          <a:blip r:embed="rId2"/>
          <a:stretch>
            <a:fillRect/>
          </a:stretch>
        </p:blipFill>
        <p:spPr>
          <a:xfrm>
            <a:off x="1299390" y="909000"/>
            <a:ext cx="3240000"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51A3D296-D036-41B5-AA9B-294EF2FA92BB}"/>
              </a:ext>
            </a:extLst>
          </p:cNvPr>
          <p:cNvSpPr txBox="1"/>
          <p:nvPr/>
        </p:nvSpPr>
        <p:spPr>
          <a:xfrm>
            <a:off x="2276700" y="3243262"/>
            <a:ext cx="2043113" cy="371475"/>
          </a:xfrm>
          <a:prstGeom prst="rect">
            <a:avLst/>
          </a:prstGeom>
          <a:noFill/>
        </p:spPr>
        <p:txBody>
          <a:bodyPr wrap="square" rtlCol="0">
            <a:spAutoFit/>
          </a:bodyPr>
          <a:lstStyle/>
          <a:p>
            <a:r>
              <a:rPr lang="zh-CN" altLang="en-US" dirty="0">
                <a:solidFill>
                  <a:schemeClr val="tx2">
                    <a:lumMod val="10000"/>
                  </a:schemeClr>
                </a:solidFill>
              </a:rPr>
              <a:t>下水设计</a:t>
            </a:r>
          </a:p>
        </p:txBody>
      </p:sp>
      <p:pic>
        <p:nvPicPr>
          <p:cNvPr id="7" name="图片 6">
            <a:extLst>
              <a:ext uri="{FF2B5EF4-FFF2-40B4-BE49-F238E27FC236}">
                <a16:creationId xmlns:a16="http://schemas.microsoft.com/office/drawing/2014/main" id="{6FAC1892-6535-4D11-B4B2-293AA83A571D}"/>
              </a:ext>
            </a:extLst>
          </p:cNvPr>
          <p:cNvPicPr preferRelativeResize="0">
            <a:picLocks/>
          </p:cNvPicPr>
          <p:nvPr/>
        </p:nvPicPr>
        <p:blipFill>
          <a:blip r:embed="rId3"/>
          <a:stretch>
            <a:fillRect/>
          </a:stretch>
        </p:blipFill>
        <p:spPr>
          <a:xfrm>
            <a:off x="7400925" y="909000"/>
            <a:ext cx="3240000"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a:extLst>
              <a:ext uri="{FF2B5EF4-FFF2-40B4-BE49-F238E27FC236}">
                <a16:creationId xmlns:a16="http://schemas.microsoft.com/office/drawing/2014/main" id="{7FA291FB-FDC3-4E6E-8817-6F4AA4468F4B}"/>
              </a:ext>
            </a:extLst>
          </p:cNvPr>
          <p:cNvSpPr txBox="1"/>
          <p:nvPr/>
        </p:nvSpPr>
        <p:spPr>
          <a:xfrm>
            <a:off x="8043637" y="3171489"/>
            <a:ext cx="2400300" cy="369332"/>
          </a:xfrm>
          <a:prstGeom prst="rect">
            <a:avLst/>
          </a:prstGeom>
          <a:noFill/>
        </p:spPr>
        <p:txBody>
          <a:bodyPr wrap="square" rtlCol="0">
            <a:spAutoFit/>
          </a:bodyPr>
          <a:lstStyle/>
          <a:p>
            <a:r>
              <a:rPr lang="zh-CN" altLang="en-US" dirty="0">
                <a:solidFill>
                  <a:schemeClr val="tx2">
                    <a:lumMod val="10000"/>
                  </a:schemeClr>
                </a:solidFill>
              </a:rPr>
              <a:t>热风与收集系统集成</a:t>
            </a:r>
          </a:p>
        </p:txBody>
      </p:sp>
      <p:pic>
        <p:nvPicPr>
          <p:cNvPr id="10" name="图片 9">
            <a:extLst>
              <a:ext uri="{FF2B5EF4-FFF2-40B4-BE49-F238E27FC236}">
                <a16:creationId xmlns:a16="http://schemas.microsoft.com/office/drawing/2014/main" id="{6284BEB3-EACE-4C5E-B7D4-3077F243A407}"/>
              </a:ext>
            </a:extLst>
          </p:cNvPr>
          <p:cNvPicPr preferRelativeResize="0">
            <a:picLocks/>
          </p:cNvPicPr>
          <p:nvPr/>
        </p:nvPicPr>
        <p:blipFill>
          <a:blip r:embed="rId4"/>
          <a:stretch>
            <a:fillRect/>
          </a:stretch>
        </p:blipFill>
        <p:spPr>
          <a:xfrm>
            <a:off x="4148364" y="3429000"/>
            <a:ext cx="3600000" cy="25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文本框 10">
            <a:extLst>
              <a:ext uri="{FF2B5EF4-FFF2-40B4-BE49-F238E27FC236}">
                <a16:creationId xmlns:a16="http://schemas.microsoft.com/office/drawing/2014/main" id="{A3340E8B-5DDA-4072-BDA1-4B047BA52E06}"/>
              </a:ext>
            </a:extLst>
          </p:cNvPr>
          <p:cNvSpPr txBox="1"/>
          <p:nvPr/>
        </p:nvSpPr>
        <p:spPr>
          <a:xfrm>
            <a:off x="4333876" y="6027579"/>
            <a:ext cx="3228975" cy="369332"/>
          </a:xfrm>
          <a:prstGeom prst="rect">
            <a:avLst/>
          </a:prstGeom>
          <a:noFill/>
        </p:spPr>
        <p:txBody>
          <a:bodyPr wrap="square" rtlCol="0">
            <a:spAutoFit/>
          </a:bodyPr>
          <a:lstStyle/>
          <a:p>
            <a:pPr algn="ctr"/>
            <a:r>
              <a:rPr lang="zh-CN" altLang="en-US" dirty="0">
                <a:solidFill>
                  <a:schemeClr val="tx2">
                    <a:lumMod val="10000"/>
                  </a:schemeClr>
                </a:solidFill>
              </a:rPr>
              <a:t>刀槽定位设计</a:t>
            </a:r>
          </a:p>
        </p:txBody>
      </p:sp>
    </p:spTree>
    <p:extLst>
      <p:ext uri="{BB962C8B-B14F-4D97-AF65-F5344CB8AC3E}">
        <p14:creationId xmlns:p14="http://schemas.microsoft.com/office/powerpoint/2010/main" val="17839684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86CAA-2798-8BA7-ADE5-2EAC4E77F64B}"/>
            </a:ext>
          </a:extLst>
        </p:cNvPr>
        <p:cNvGrpSpPr/>
        <p:nvPr/>
      </p:nvGrpSpPr>
      <p:grpSpPr>
        <a:xfrm>
          <a:off x="0" y="0"/>
          <a:ext cx="0" cy="0"/>
          <a:chOff x="0" y="0"/>
          <a:chExt cx="0" cy="0"/>
        </a:xfrm>
      </p:grpSpPr>
      <p:sp>
        <p:nvSpPr>
          <p:cNvPr id="7" name="文本占位符 2">
            <a:extLst>
              <a:ext uri="{FF2B5EF4-FFF2-40B4-BE49-F238E27FC236}">
                <a16:creationId xmlns:a16="http://schemas.microsoft.com/office/drawing/2014/main" id="{42BC9FE2-94E6-2120-A15E-49AF4E39374F}"/>
              </a:ext>
            </a:extLst>
          </p:cNvPr>
          <p:cNvSpPr txBox="1">
            <a:spLocks/>
          </p:cNvSpPr>
          <p:nvPr/>
        </p:nvSpPr>
        <p:spPr>
          <a:xfrm>
            <a:off x="609122" y="346218"/>
            <a:ext cx="207692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背景介绍</a:t>
            </a:r>
          </a:p>
        </p:txBody>
      </p:sp>
      <p:pic>
        <p:nvPicPr>
          <p:cNvPr id="39" name="图片 38">
            <a:extLst>
              <a:ext uri="{FF2B5EF4-FFF2-40B4-BE49-F238E27FC236}">
                <a16:creationId xmlns:a16="http://schemas.microsoft.com/office/drawing/2014/main" id="{15688ED6-4E01-C455-D70B-BA4D469675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grpSp>
        <p:nvGrpSpPr>
          <p:cNvPr id="10" name="组合 9">
            <a:extLst>
              <a:ext uri="{FF2B5EF4-FFF2-40B4-BE49-F238E27FC236}">
                <a16:creationId xmlns:a16="http://schemas.microsoft.com/office/drawing/2014/main" id="{77963431-0B84-E1A5-0328-2CD652DE9FB1}"/>
              </a:ext>
            </a:extLst>
          </p:cNvPr>
          <p:cNvGrpSpPr/>
          <p:nvPr/>
        </p:nvGrpSpPr>
        <p:grpSpPr>
          <a:xfrm>
            <a:off x="710958" y="1854073"/>
            <a:ext cx="10770084" cy="3149854"/>
            <a:chOff x="753473" y="1834757"/>
            <a:chExt cx="10770084" cy="3149854"/>
          </a:xfrm>
        </p:grpSpPr>
        <p:pic>
          <p:nvPicPr>
            <p:cNvPr id="1026" name="Picture 2">
              <a:extLst>
                <a:ext uri="{FF2B5EF4-FFF2-40B4-BE49-F238E27FC236}">
                  <a16:creationId xmlns:a16="http://schemas.microsoft.com/office/drawing/2014/main" id="{C4118E3C-4EEA-A3C1-0088-37119CB09B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473" y="1834758"/>
              <a:ext cx="2511773" cy="2511773"/>
            </a:xfrm>
            <a:prstGeom prst="roundRect">
              <a:avLst>
                <a:gd name="adj" fmla="val 12445"/>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A5DAC0C-143F-362A-7DF1-5AD85EE88A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6244" y="1834757"/>
              <a:ext cx="2511773" cy="2511773"/>
            </a:xfrm>
            <a:prstGeom prst="roundRect">
              <a:avLst>
                <a:gd name="adj" fmla="val 12445"/>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8D60032-50C7-0FEB-EA95-45876A6722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59015" y="1834757"/>
              <a:ext cx="2511772" cy="2511772"/>
            </a:xfrm>
            <a:prstGeom prst="roundRect">
              <a:avLst>
                <a:gd name="adj" fmla="val 12445"/>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9895AD7-4F84-16D6-36CA-2A6E3871C5FD}"/>
                </a:ext>
              </a:extLst>
            </p:cNvPr>
            <p:cNvSpPr txBox="1"/>
            <p:nvPr/>
          </p:nvSpPr>
          <p:spPr>
            <a:xfrm>
              <a:off x="1686193" y="4609390"/>
              <a:ext cx="646331" cy="369332"/>
            </a:xfrm>
            <a:prstGeom prst="rect">
              <a:avLst/>
            </a:prstGeom>
            <a:noFill/>
          </p:spPr>
          <p:txBody>
            <a:bodyPr wrap="none" rtlCol="0">
              <a:spAutoFit/>
            </a:bodyPr>
            <a:lstStyle/>
            <a:p>
              <a:r>
                <a:rPr lang="zh-CN" altLang="en-US" dirty="0">
                  <a:solidFill>
                    <a:schemeClr val="tx2">
                      <a:lumMod val="10000"/>
                    </a:schemeClr>
                  </a:solidFill>
                </a:rPr>
                <a:t>准备</a:t>
              </a:r>
            </a:p>
          </p:txBody>
        </p:sp>
        <p:sp>
          <p:nvSpPr>
            <p:cNvPr id="3" name="文本框 2">
              <a:extLst>
                <a:ext uri="{FF2B5EF4-FFF2-40B4-BE49-F238E27FC236}">
                  <a16:creationId xmlns:a16="http://schemas.microsoft.com/office/drawing/2014/main" id="{F7B33BE6-E8D3-4041-98C1-CEF9B1E2EB19}"/>
                </a:ext>
              </a:extLst>
            </p:cNvPr>
            <p:cNvSpPr txBox="1"/>
            <p:nvPr/>
          </p:nvSpPr>
          <p:spPr>
            <a:xfrm>
              <a:off x="4438964" y="4609577"/>
              <a:ext cx="646331" cy="369332"/>
            </a:xfrm>
            <a:prstGeom prst="rect">
              <a:avLst/>
            </a:prstGeom>
            <a:noFill/>
          </p:spPr>
          <p:txBody>
            <a:bodyPr wrap="none" rtlCol="0">
              <a:spAutoFit/>
            </a:bodyPr>
            <a:lstStyle/>
            <a:p>
              <a:r>
                <a:rPr lang="zh-CN" altLang="en-US" dirty="0">
                  <a:solidFill>
                    <a:schemeClr val="tx2">
                      <a:lumMod val="10000"/>
                    </a:schemeClr>
                  </a:solidFill>
                </a:rPr>
                <a:t>收集</a:t>
              </a:r>
            </a:p>
          </p:txBody>
        </p:sp>
        <p:sp>
          <p:nvSpPr>
            <p:cNvPr id="4" name="文本框 3">
              <a:extLst>
                <a:ext uri="{FF2B5EF4-FFF2-40B4-BE49-F238E27FC236}">
                  <a16:creationId xmlns:a16="http://schemas.microsoft.com/office/drawing/2014/main" id="{9DAAD8C5-5986-DEF9-F2E3-660674ABB065}"/>
                </a:ext>
              </a:extLst>
            </p:cNvPr>
            <p:cNvSpPr txBox="1"/>
            <p:nvPr/>
          </p:nvSpPr>
          <p:spPr>
            <a:xfrm>
              <a:off x="7191735" y="4609390"/>
              <a:ext cx="646331" cy="369332"/>
            </a:xfrm>
            <a:prstGeom prst="rect">
              <a:avLst/>
            </a:prstGeom>
            <a:noFill/>
          </p:spPr>
          <p:txBody>
            <a:bodyPr wrap="none" rtlCol="0">
              <a:spAutoFit/>
            </a:bodyPr>
            <a:lstStyle/>
            <a:p>
              <a:r>
                <a:rPr lang="zh-CN" altLang="en-US" dirty="0">
                  <a:solidFill>
                    <a:schemeClr val="tx2">
                      <a:lumMod val="10000"/>
                    </a:schemeClr>
                  </a:solidFill>
                </a:rPr>
                <a:t>储存</a:t>
              </a:r>
            </a:p>
          </p:txBody>
        </p:sp>
        <p:pic>
          <p:nvPicPr>
            <p:cNvPr id="1032" name="Picture 8">
              <a:extLst>
                <a:ext uri="{FF2B5EF4-FFF2-40B4-BE49-F238E27FC236}">
                  <a16:creationId xmlns:a16="http://schemas.microsoft.com/office/drawing/2014/main" id="{098938C3-8DD8-2DB5-CA83-5A77EDA69C4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11785" y="1834757"/>
              <a:ext cx="2511772" cy="2511772"/>
            </a:xfrm>
            <a:prstGeom prst="roundRect">
              <a:avLst>
                <a:gd name="adj" fmla="val 12445"/>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C6410DA-B27E-00D9-6133-3EBDD472BD5C}"/>
                </a:ext>
              </a:extLst>
            </p:cNvPr>
            <p:cNvSpPr txBox="1"/>
            <p:nvPr/>
          </p:nvSpPr>
          <p:spPr>
            <a:xfrm>
              <a:off x="9944506" y="4615279"/>
              <a:ext cx="646331" cy="369332"/>
            </a:xfrm>
            <a:prstGeom prst="rect">
              <a:avLst/>
            </a:prstGeom>
            <a:noFill/>
          </p:spPr>
          <p:txBody>
            <a:bodyPr wrap="none" rtlCol="0">
              <a:spAutoFit/>
            </a:bodyPr>
            <a:lstStyle/>
            <a:p>
              <a:r>
                <a:rPr lang="zh-CN" altLang="en-US" dirty="0">
                  <a:solidFill>
                    <a:schemeClr val="tx2">
                      <a:lumMod val="10000"/>
                    </a:schemeClr>
                  </a:solidFill>
                </a:rPr>
                <a:t>倾倒</a:t>
              </a:r>
            </a:p>
          </p:txBody>
        </p:sp>
      </p:grpSp>
      <p:sp>
        <p:nvSpPr>
          <p:cNvPr id="16" name="箭头: 右 15">
            <a:extLst>
              <a:ext uri="{FF2B5EF4-FFF2-40B4-BE49-F238E27FC236}">
                <a16:creationId xmlns:a16="http://schemas.microsoft.com/office/drawing/2014/main" id="{B9EED811-AC8B-09D0-1E6C-C388A1386477}"/>
              </a:ext>
            </a:extLst>
          </p:cNvPr>
          <p:cNvSpPr/>
          <p:nvPr/>
        </p:nvSpPr>
        <p:spPr>
          <a:xfrm>
            <a:off x="710958" y="5077588"/>
            <a:ext cx="10770084" cy="810484"/>
          </a:xfrm>
          <a:prstGeom prst="rightArrow">
            <a:avLst>
              <a:gd name="adj1" fmla="val 50000"/>
              <a:gd name="adj2" fmla="val 374124"/>
            </a:avLst>
          </a:prstGeom>
          <a:noFill/>
          <a:ln>
            <a:gradFill>
              <a:gsLst>
                <a:gs pos="0">
                  <a:srgbClr val="02A86E">
                    <a:alpha val="0"/>
                  </a:srgbClr>
                </a:gs>
                <a:gs pos="100000">
                  <a:srgbClr val="02A86E">
                    <a:alpha val="50000"/>
                  </a:srgbClr>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18094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5E73B-DD7E-41BD-AF43-84672B2738B4}"/>
              </a:ext>
            </a:extLst>
          </p:cNvPr>
          <p:cNvSpPr>
            <a:spLocks noGrp="1"/>
          </p:cNvSpPr>
          <p:nvPr>
            <p:ph type="title"/>
          </p:nvPr>
        </p:nvSpPr>
        <p:spPr>
          <a:xfrm>
            <a:off x="548251" y="364845"/>
            <a:ext cx="5433449" cy="661055"/>
          </a:xfrm>
        </p:spPr>
        <p:txBody>
          <a:bodyPr>
            <a:normAutofit/>
          </a:bodyPr>
          <a:lstStyle/>
          <a:p>
            <a:r>
              <a:rPr lang="zh-CN" altLang="en-US" sz="2800" dirty="0"/>
              <a:t>深入设计</a:t>
            </a:r>
            <a:r>
              <a:rPr lang="en-US" altLang="zh-CN" sz="2800" dirty="0"/>
              <a:t>-</a:t>
            </a:r>
            <a:r>
              <a:rPr lang="zh-CN" altLang="en-US" sz="2800" dirty="0"/>
              <a:t>场景配置效果图</a:t>
            </a:r>
          </a:p>
        </p:txBody>
      </p:sp>
      <p:pic>
        <p:nvPicPr>
          <p:cNvPr id="3" name="图片 2">
            <a:extLst>
              <a:ext uri="{FF2B5EF4-FFF2-40B4-BE49-F238E27FC236}">
                <a16:creationId xmlns:a16="http://schemas.microsoft.com/office/drawing/2014/main" id="{F4DB9DCE-B70E-4575-93AC-EDDC663A6588}"/>
              </a:ext>
            </a:extLst>
          </p:cNvPr>
          <p:cNvPicPr preferRelativeResize="0">
            <a:picLocks/>
          </p:cNvPicPr>
          <p:nvPr/>
        </p:nvPicPr>
        <p:blipFill>
          <a:blip r:embed="rId2"/>
          <a:stretch>
            <a:fillRect/>
          </a:stretch>
        </p:blipFill>
        <p:spPr>
          <a:xfrm>
            <a:off x="7054260" y="364845"/>
            <a:ext cx="4320000" cy="25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C5CFB022-86F6-46F4-AE9D-DEB0801A6D60}"/>
              </a:ext>
            </a:extLst>
          </p:cNvPr>
          <p:cNvPicPr preferRelativeResize="0">
            <a:picLocks/>
          </p:cNvPicPr>
          <p:nvPr/>
        </p:nvPicPr>
        <p:blipFill>
          <a:blip r:embed="rId3"/>
          <a:stretch>
            <a:fillRect/>
          </a:stretch>
        </p:blipFill>
        <p:spPr>
          <a:xfrm>
            <a:off x="947280" y="2169000"/>
            <a:ext cx="3600000" cy="25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DE822105-9581-4223-AA4C-6AA63AE9155C}"/>
              </a:ext>
            </a:extLst>
          </p:cNvPr>
          <p:cNvPicPr preferRelativeResize="0">
            <a:picLocks/>
          </p:cNvPicPr>
          <p:nvPr/>
        </p:nvPicPr>
        <p:blipFill>
          <a:blip r:embed="rId4"/>
          <a:stretch>
            <a:fillRect/>
          </a:stretch>
        </p:blipFill>
        <p:spPr>
          <a:xfrm>
            <a:off x="7414260" y="3973155"/>
            <a:ext cx="3600000" cy="25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extLst>
              <a:ext uri="{FF2B5EF4-FFF2-40B4-BE49-F238E27FC236}">
                <a16:creationId xmlns:a16="http://schemas.microsoft.com/office/drawing/2014/main" id="{DD8575AE-3F5B-41B5-95EA-A17E4AE0A3AD}"/>
              </a:ext>
            </a:extLst>
          </p:cNvPr>
          <p:cNvPicPr>
            <a:picLocks noChangeAspect="1"/>
          </p:cNvPicPr>
          <p:nvPr/>
        </p:nvPicPr>
        <p:blipFill>
          <a:blip r:embed="rId5"/>
          <a:stretch>
            <a:fillRect/>
          </a:stretch>
        </p:blipFill>
        <p:spPr>
          <a:xfrm>
            <a:off x="5030550" y="2477850"/>
            <a:ext cx="1902300" cy="1902300"/>
          </a:xfrm>
          <a:prstGeom prst="rect">
            <a:avLst/>
          </a:prstGeom>
          <a:ln>
            <a:noFill/>
          </a:ln>
          <a:effectLst>
            <a:softEdge rad="112500"/>
          </a:effectLst>
        </p:spPr>
      </p:pic>
    </p:spTree>
    <p:extLst>
      <p:ext uri="{BB962C8B-B14F-4D97-AF65-F5344CB8AC3E}">
        <p14:creationId xmlns:p14="http://schemas.microsoft.com/office/powerpoint/2010/main" val="15415794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6C28E-44CC-FB92-31C0-A080B1416267}"/>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BEABD814-013F-E1CD-297E-D309ECD64BCD}"/>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故事板</a:t>
            </a:r>
          </a:p>
        </p:txBody>
      </p:sp>
      <p:pic>
        <p:nvPicPr>
          <p:cNvPr id="2" name="图片 1">
            <a:extLst>
              <a:ext uri="{FF2B5EF4-FFF2-40B4-BE49-F238E27FC236}">
                <a16:creationId xmlns:a16="http://schemas.microsoft.com/office/drawing/2014/main" id="{506FA7A3-0B49-A660-6E27-3C89A3FE70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pic>
        <p:nvPicPr>
          <p:cNvPr id="5" name="图片 4">
            <a:extLst>
              <a:ext uri="{FF2B5EF4-FFF2-40B4-BE49-F238E27FC236}">
                <a16:creationId xmlns:a16="http://schemas.microsoft.com/office/drawing/2014/main" id="{BCBE6862-2C95-E4D9-AB15-86A47B582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8737" y="1016000"/>
            <a:ext cx="9534525" cy="5448300"/>
          </a:xfrm>
          <a:prstGeom prst="rect">
            <a:avLst/>
          </a:prstGeom>
        </p:spPr>
      </p:pic>
    </p:spTree>
    <p:extLst>
      <p:ext uri="{BB962C8B-B14F-4D97-AF65-F5344CB8AC3E}">
        <p14:creationId xmlns:p14="http://schemas.microsoft.com/office/powerpoint/2010/main" val="394996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AF2FD-1F3B-4864-9B55-1F360749E104}"/>
              </a:ext>
            </a:extLst>
          </p:cNvPr>
          <p:cNvSpPr>
            <a:spLocks noGrp="1"/>
          </p:cNvSpPr>
          <p:nvPr>
            <p:ph type="title"/>
          </p:nvPr>
        </p:nvSpPr>
        <p:spPr/>
        <p:txBody>
          <a:bodyPr/>
          <a:lstStyle/>
          <a:p>
            <a:r>
              <a:rPr lang="zh-CN" altLang="en-US" dirty="0"/>
              <a:t>最终设计方案</a:t>
            </a:r>
          </a:p>
        </p:txBody>
      </p:sp>
      <p:pic>
        <p:nvPicPr>
          <p:cNvPr id="4" name="图片 3">
            <a:extLst>
              <a:ext uri="{FF2B5EF4-FFF2-40B4-BE49-F238E27FC236}">
                <a16:creationId xmlns:a16="http://schemas.microsoft.com/office/drawing/2014/main" id="{C8E0ED79-25DD-4C41-AA39-216F12CD60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894" t="5769" r="31202" b="9231"/>
          <a:stretch/>
        </p:blipFill>
        <p:spPr>
          <a:xfrm>
            <a:off x="1541145" y="1744980"/>
            <a:ext cx="1844040" cy="3368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id="{93E549E8-AEB9-44E9-BA6E-1F414F7848BB}"/>
              </a:ext>
            </a:extLst>
          </p:cNvPr>
          <p:cNvSpPr txBox="1"/>
          <p:nvPr/>
        </p:nvSpPr>
        <p:spPr>
          <a:xfrm>
            <a:off x="4551045" y="1889760"/>
            <a:ext cx="6099810" cy="2963888"/>
          </a:xfrm>
          <a:prstGeom prst="rect">
            <a:avLst/>
          </a:prstGeom>
          <a:noFill/>
        </p:spPr>
        <p:txBody>
          <a:bodyPr wrap="square">
            <a:spAutoFit/>
          </a:bodyPr>
          <a:lstStyle/>
          <a:p>
            <a:pPr>
              <a:lnSpc>
                <a:spcPct val="150000"/>
              </a:lnSpc>
            </a:pPr>
            <a:r>
              <a:rPr lang="zh-CN" altLang="en-US" sz="1400" dirty="0">
                <a:solidFill>
                  <a:schemeClr val="tx2">
                    <a:lumMod val="10000"/>
                  </a:schemeClr>
                </a:solidFill>
              </a:rPr>
              <a:t>主色调： 白色（哑光）</a:t>
            </a:r>
            <a:r>
              <a:rPr lang="en-US" altLang="zh-CN" sz="1400" dirty="0">
                <a:solidFill>
                  <a:schemeClr val="tx2">
                    <a:lumMod val="10000"/>
                  </a:schemeClr>
                </a:solidFill>
              </a:rPr>
              <a:t>+ </a:t>
            </a:r>
            <a:r>
              <a:rPr lang="zh-CN" altLang="en-US" sz="1400" dirty="0">
                <a:solidFill>
                  <a:schemeClr val="tx2">
                    <a:lumMod val="10000"/>
                  </a:schemeClr>
                </a:solidFill>
              </a:rPr>
              <a:t>灰色（中性调）</a:t>
            </a:r>
            <a:endParaRPr lang="en-US" altLang="zh-CN" sz="1400" dirty="0">
              <a:solidFill>
                <a:schemeClr val="tx2">
                  <a:lumMod val="10000"/>
                </a:schemeClr>
              </a:solidFill>
            </a:endParaRPr>
          </a:p>
          <a:p>
            <a:pPr>
              <a:lnSpc>
                <a:spcPct val="150000"/>
              </a:lnSpc>
            </a:pPr>
            <a:r>
              <a:rPr lang="en-US" altLang="zh-CN" sz="1400" dirty="0">
                <a:solidFill>
                  <a:schemeClr val="tx2">
                    <a:lumMod val="10000"/>
                  </a:schemeClr>
                </a:solidFill>
              </a:rPr>
              <a:t>-</a:t>
            </a:r>
            <a:r>
              <a:rPr lang="zh-CN" altLang="en-US" sz="1400" dirty="0">
                <a:solidFill>
                  <a:schemeClr val="tx2">
                    <a:lumMod val="10000"/>
                  </a:schemeClr>
                </a:solidFill>
              </a:rPr>
              <a:t>搭配方式：白色作为设备的主要颜色，呈现干净、现代和高科技感；灰色用于边框、底座和局部装饰，增加层次感和质感。</a:t>
            </a:r>
            <a:endParaRPr lang="en-US" altLang="zh-CN" sz="1400" dirty="0">
              <a:solidFill>
                <a:schemeClr val="tx2">
                  <a:lumMod val="10000"/>
                </a:schemeClr>
              </a:solidFill>
            </a:endParaRPr>
          </a:p>
          <a:p>
            <a:pPr>
              <a:lnSpc>
                <a:spcPct val="150000"/>
              </a:lnSpc>
            </a:pPr>
            <a:endParaRPr lang="en-US" altLang="zh-CN" sz="1400" dirty="0">
              <a:solidFill>
                <a:schemeClr val="tx2">
                  <a:lumMod val="10000"/>
                </a:schemeClr>
              </a:solidFill>
            </a:endParaRPr>
          </a:p>
          <a:p>
            <a:pPr>
              <a:lnSpc>
                <a:spcPct val="150000"/>
              </a:lnSpc>
            </a:pPr>
            <a:r>
              <a:rPr lang="zh-CN" altLang="en-US" sz="1400" dirty="0">
                <a:solidFill>
                  <a:schemeClr val="tx2">
                    <a:lumMod val="10000"/>
                  </a:schemeClr>
                </a:solidFill>
              </a:rPr>
              <a:t>优点：  </a:t>
            </a:r>
            <a:endParaRPr lang="en-US" altLang="zh-CN" sz="1400" dirty="0">
              <a:solidFill>
                <a:schemeClr val="tx2">
                  <a:lumMod val="10000"/>
                </a:schemeClr>
              </a:solidFill>
            </a:endParaRPr>
          </a:p>
          <a:p>
            <a:pPr>
              <a:lnSpc>
                <a:spcPct val="150000"/>
              </a:lnSpc>
            </a:pPr>
            <a:r>
              <a:rPr lang="en-US" altLang="zh-CN" sz="1400" dirty="0">
                <a:solidFill>
                  <a:schemeClr val="tx2">
                    <a:lumMod val="10000"/>
                  </a:schemeClr>
                </a:solidFill>
              </a:rPr>
              <a:t>- </a:t>
            </a:r>
            <a:r>
              <a:rPr lang="zh-CN" altLang="en-US" sz="1400" dirty="0">
                <a:solidFill>
                  <a:schemeClr val="tx2">
                    <a:lumMod val="10000"/>
                  </a:schemeClr>
                </a:solidFill>
              </a:rPr>
              <a:t>白色传递卫生和清洁感，适合厨房环境。 </a:t>
            </a:r>
            <a:endParaRPr lang="en-US" altLang="zh-CN" sz="1400" dirty="0">
              <a:solidFill>
                <a:schemeClr val="tx2">
                  <a:lumMod val="10000"/>
                </a:schemeClr>
              </a:solidFill>
            </a:endParaRPr>
          </a:p>
          <a:p>
            <a:pPr>
              <a:lnSpc>
                <a:spcPct val="150000"/>
              </a:lnSpc>
            </a:pPr>
            <a:r>
              <a:rPr lang="en-US" altLang="zh-CN" sz="1400" dirty="0">
                <a:solidFill>
                  <a:schemeClr val="tx2">
                    <a:lumMod val="10000"/>
                  </a:schemeClr>
                </a:solidFill>
              </a:rPr>
              <a:t>- </a:t>
            </a:r>
            <a:r>
              <a:rPr lang="zh-CN" altLang="en-US" sz="1400" dirty="0">
                <a:solidFill>
                  <a:schemeClr val="tx2">
                    <a:lumMod val="10000"/>
                  </a:schemeClr>
                </a:solidFill>
              </a:rPr>
              <a:t>灰色中和白色的单调，增强设备的科技属性。 </a:t>
            </a:r>
            <a:endParaRPr lang="en-US" altLang="zh-CN" sz="1400" dirty="0">
              <a:solidFill>
                <a:schemeClr val="tx2">
                  <a:lumMod val="10000"/>
                </a:schemeClr>
              </a:solidFill>
            </a:endParaRPr>
          </a:p>
          <a:p>
            <a:pPr>
              <a:lnSpc>
                <a:spcPct val="150000"/>
              </a:lnSpc>
            </a:pPr>
            <a:r>
              <a:rPr lang="en-US" altLang="zh-CN" sz="1400" dirty="0">
                <a:solidFill>
                  <a:schemeClr val="tx2">
                    <a:lumMod val="10000"/>
                  </a:schemeClr>
                </a:solidFill>
              </a:rPr>
              <a:t>- </a:t>
            </a:r>
            <a:r>
              <a:rPr lang="zh-CN" altLang="en-US" sz="1400" dirty="0">
                <a:solidFill>
                  <a:schemeClr val="tx2">
                    <a:lumMod val="10000"/>
                  </a:schemeClr>
                </a:solidFill>
              </a:rPr>
              <a:t>符合智能家电的普遍设计趋势，易于融入各种家居风格。  </a:t>
            </a:r>
            <a:r>
              <a:rPr lang="en-US" altLang="zh-CN" sz="1400" dirty="0">
                <a:solidFill>
                  <a:schemeClr val="tx2">
                    <a:lumMod val="10000"/>
                  </a:schemeClr>
                </a:solidFill>
              </a:rPr>
              <a:t>- </a:t>
            </a:r>
            <a:r>
              <a:rPr lang="zh-CN" altLang="en-US" sz="1400" dirty="0">
                <a:solidFill>
                  <a:schemeClr val="tx2">
                    <a:lumMod val="10000"/>
                  </a:schemeClr>
                </a:solidFill>
              </a:rPr>
              <a:t>哑光材质避免指纹残留，便于日常清洁。</a:t>
            </a:r>
          </a:p>
        </p:txBody>
      </p:sp>
    </p:spTree>
    <p:extLst>
      <p:ext uri="{BB962C8B-B14F-4D97-AF65-F5344CB8AC3E}">
        <p14:creationId xmlns:p14="http://schemas.microsoft.com/office/powerpoint/2010/main" val="258904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F6947-C8BD-4918-8C53-87E48BC757A0}"/>
              </a:ext>
            </a:extLst>
          </p:cNvPr>
          <p:cNvSpPr>
            <a:spLocks noGrp="1"/>
          </p:cNvSpPr>
          <p:nvPr>
            <p:ph type="title"/>
          </p:nvPr>
        </p:nvSpPr>
        <p:spPr/>
        <p:txBody>
          <a:bodyPr/>
          <a:lstStyle/>
          <a:p>
            <a:r>
              <a:rPr lang="zh-CN" altLang="en-US" dirty="0"/>
              <a:t>样机实物</a:t>
            </a:r>
          </a:p>
        </p:txBody>
      </p:sp>
      <p:pic>
        <p:nvPicPr>
          <p:cNvPr id="5" name="图片 4">
            <a:extLst>
              <a:ext uri="{FF2B5EF4-FFF2-40B4-BE49-F238E27FC236}">
                <a16:creationId xmlns:a16="http://schemas.microsoft.com/office/drawing/2014/main" id="{6304439D-FBEA-43F4-A2E6-8C4732D9CF30}"/>
              </a:ext>
            </a:extLst>
          </p:cNvPr>
          <p:cNvPicPr>
            <a:picLocks noChangeAspect="1"/>
          </p:cNvPicPr>
          <p:nvPr/>
        </p:nvPicPr>
        <p:blipFill>
          <a:blip r:embed="rId2"/>
          <a:stretch>
            <a:fillRect/>
          </a:stretch>
        </p:blipFill>
        <p:spPr>
          <a:xfrm>
            <a:off x="1465152" y="1569720"/>
            <a:ext cx="2788920" cy="3718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6">
            <a:extLst>
              <a:ext uri="{FF2B5EF4-FFF2-40B4-BE49-F238E27FC236}">
                <a16:creationId xmlns:a16="http://schemas.microsoft.com/office/drawing/2014/main" id="{37E373E7-9DA7-474E-A58C-BD764EECFCD9}"/>
              </a:ext>
            </a:extLst>
          </p:cNvPr>
          <p:cNvSpPr txBox="1"/>
          <p:nvPr/>
        </p:nvSpPr>
        <p:spPr>
          <a:xfrm>
            <a:off x="5054172" y="492811"/>
            <a:ext cx="8631944" cy="5872377"/>
          </a:xfrm>
          <a:prstGeom prst="rect">
            <a:avLst/>
          </a:prstGeom>
          <a:noFill/>
        </p:spPr>
        <p:txBody>
          <a:bodyPr wrap="square">
            <a:spAutoFit/>
          </a:bodyPr>
          <a:lstStyle/>
          <a:p>
            <a:pPr algn="l">
              <a:lnSpc>
                <a:spcPct val="150000"/>
              </a:lnSpc>
              <a:buFont typeface="+mj-lt"/>
              <a:buAutoNum type="arabicPeriod"/>
            </a:pPr>
            <a:r>
              <a:rPr lang="zh-CN" altLang="en-US" sz="1400" b="1" dirty="0">
                <a:solidFill>
                  <a:schemeClr val="tx2">
                    <a:lumMod val="10000"/>
                  </a:schemeClr>
                </a:solidFill>
                <a:effectLst/>
              </a:rPr>
              <a:t>外壳材料：</a:t>
            </a:r>
            <a:r>
              <a:rPr lang="zh-CN" altLang="en-US" sz="1400" dirty="0">
                <a:solidFill>
                  <a:schemeClr val="tx2">
                    <a:lumMod val="10000"/>
                  </a:schemeClr>
                </a:solidFill>
                <a:effectLst/>
              </a:rPr>
              <a:t> </a:t>
            </a:r>
            <a:r>
              <a:rPr lang="zh-CN" altLang="en-US" sz="1400" b="1" dirty="0">
                <a:solidFill>
                  <a:schemeClr val="tx2">
                    <a:lumMod val="10000"/>
                  </a:schemeClr>
                </a:solidFill>
              </a:rPr>
              <a:t>高强度光固化树脂</a:t>
            </a:r>
            <a:endParaRPr lang="zh-CN" altLang="en-US" sz="1400" dirty="0">
              <a:solidFill>
                <a:schemeClr val="tx2">
                  <a:lumMod val="10000"/>
                </a:schemeClr>
              </a:solidFill>
              <a:effectLst/>
            </a:endParaRPr>
          </a:p>
          <a:p>
            <a:pPr marL="742950" lvl="1" indent="-285750" algn="l">
              <a:lnSpc>
                <a:spcPct val="150000"/>
              </a:lnSpc>
              <a:buFont typeface="+mj-lt"/>
              <a:buAutoNum type="arabicPeriod"/>
            </a:pPr>
            <a:r>
              <a:rPr lang="zh-CN" altLang="en-US" sz="1400" b="1" dirty="0">
                <a:solidFill>
                  <a:schemeClr val="tx2">
                    <a:lumMod val="10000"/>
                  </a:schemeClr>
                </a:solidFill>
                <a:effectLst/>
              </a:rPr>
              <a:t>特点：</a:t>
            </a:r>
            <a:endParaRPr lang="zh-CN" altLang="en-US" sz="1400" dirty="0">
              <a:solidFill>
                <a:schemeClr val="tx2">
                  <a:lumMod val="10000"/>
                </a:schemeClr>
              </a:solidFill>
              <a:effectLst/>
            </a:endParaRPr>
          </a:p>
          <a:p>
            <a:pPr marL="1143000" lvl="2" indent="-228600" algn="l">
              <a:lnSpc>
                <a:spcPct val="150000"/>
              </a:lnSpc>
              <a:buFont typeface="+mj-lt"/>
              <a:buAutoNum type="arabicPeriod"/>
            </a:pPr>
            <a:r>
              <a:rPr lang="zh-CN" altLang="en-US" sz="1400" dirty="0">
                <a:solidFill>
                  <a:schemeClr val="tx2">
                    <a:lumMod val="10000"/>
                  </a:schemeClr>
                </a:solidFill>
                <a:effectLst/>
              </a:rPr>
              <a:t>耐久性：具备优良的抗冲击性和强度，适合长期使用。</a:t>
            </a:r>
          </a:p>
          <a:p>
            <a:pPr marL="1143000" lvl="2" indent="-228600" algn="l">
              <a:lnSpc>
                <a:spcPct val="150000"/>
              </a:lnSpc>
              <a:buFont typeface="+mj-lt"/>
              <a:buAutoNum type="arabicPeriod"/>
            </a:pPr>
            <a:r>
              <a:rPr lang="zh-CN" altLang="en-US" sz="1400" dirty="0">
                <a:solidFill>
                  <a:schemeClr val="tx2">
                    <a:lumMod val="10000"/>
                  </a:schemeClr>
                </a:solidFill>
                <a:effectLst/>
              </a:rPr>
              <a:t>耐温性：能够承受设备工作中的温度波动。</a:t>
            </a:r>
          </a:p>
          <a:p>
            <a:pPr marL="1143000" lvl="2" indent="-228600" algn="l">
              <a:lnSpc>
                <a:spcPct val="150000"/>
              </a:lnSpc>
              <a:buFont typeface="+mj-lt"/>
              <a:buAutoNum type="arabicPeriod"/>
            </a:pPr>
            <a:r>
              <a:rPr lang="zh-CN" altLang="en-US" sz="1400" dirty="0">
                <a:solidFill>
                  <a:schemeClr val="tx2">
                    <a:lumMod val="10000"/>
                  </a:schemeClr>
                </a:solidFill>
                <a:effectLst/>
              </a:rPr>
              <a:t>加工性能：易于注塑成型，可设计复杂外观。</a:t>
            </a:r>
          </a:p>
          <a:p>
            <a:pPr marL="1143000" lvl="2" indent="-228600" algn="l">
              <a:lnSpc>
                <a:spcPct val="150000"/>
              </a:lnSpc>
              <a:buFont typeface="+mj-lt"/>
              <a:buAutoNum type="arabicPeriod"/>
            </a:pPr>
            <a:r>
              <a:rPr lang="zh-CN" altLang="en-US" sz="1400" dirty="0">
                <a:solidFill>
                  <a:schemeClr val="tx2">
                    <a:lumMod val="10000"/>
                  </a:schemeClr>
                </a:solidFill>
                <a:effectLst/>
              </a:rPr>
              <a:t>表面效果：支持哑光、光滑和多种纹理处理，提升产品质感。</a:t>
            </a:r>
          </a:p>
          <a:p>
            <a:pPr algn="l">
              <a:lnSpc>
                <a:spcPct val="150000"/>
              </a:lnSpc>
              <a:buFont typeface="+mj-lt"/>
              <a:buAutoNum type="arabicPeriod"/>
            </a:pPr>
            <a:r>
              <a:rPr lang="zh-CN" altLang="en-US" sz="1400" b="1" dirty="0">
                <a:solidFill>
                  <a:schemeClr val="tx2">
                    <a:lumMod val="10000"/>
                  </a:schemeClr>
                </a:solidFill>
                <a:effectLst/>
              </a:rPr>
              <a:t>透明窗口材料：</a:t>
            </a:r>
            <a:r>
              <a:rPr lang="zh-CN" altLang="en-US" sz="1400" dirty="0">
                <a:solidFill>
                  <a:schemeClr val="tx2">
                    <a:lumMod val="10000"/>
                  </a:schemeClr>
                </a:solidFill>
                <a:effectLst/>
              </a:rPr>
              <a:t> </a:t>
            </a:r>
            <a:r>
              <a:rPr lang="zh-CN" altLang="en-US" sz="1400" b="1" dirty="0">
                <a:solidFill>
                  <a:schemeClr val="tx2">
                    <a:lumMod val="10000"/>
                  </a:schemeClr>
                </a:solidFill>
              </a:rPr>
              <a:t>亚克力板</a:t>
            </a:r>
            <a:endParaRPr lang="zh-CN" altLang="en-US" sz="1400" dirty="0">
              <a:solidFill>
                <a:schemeClr val="tx2">
                  <a:lumMod val="10000"/>
                </a:schemeClr>
              </a:solidFill>
              <a:effectLst/>
            </a:endParaRPr>
          </a:p>
          <a:p>
            <a:pPr marL="742950" lvl="1" indent="-285750" algn="l">
              <a:lnSpc>
                <a:spcPct val="150000"/>
              </a:lnSpc>
              <a:buFont typeface="+mj-lt"/>
              <a:buAutoNum type="arabicPeriod"/>
            </a:pPr>
            <a:r>
              <a:rPr lang="zh-CN" altLang="en-US" sz="1400" b="1" dirty="0">
                <a:solidFill>
                  <a:schemeClr val="tx2">
                    <a:lumMod val="10000"/>
                  </a:schemeClr>
                </a:solidFill>
                <a:effectLst/>
              </a:rPr>
              <a:t>特点：</a:t>
            </a:r>
            <a:endParaRPr lang="zh-CN" altLang="en-US" sz="1400" dirty="0">
              <a:solidFill>
                <a:schemeClr val="tx2">
                  <a:lumMod val="10000"/>
                </a:schemeClr>
              </a:solidFill>
              <a:effectLst/>
            </a:endParaRPr>
          </a:p>
          <a:p>
            <a:pPr marL="1143000" lvl="2" indent="-228600" algn="l">
              <a:lnSpc>
                <a:spcPct val="150000"/>
              </a:lnSpc>
              <a:buFont typeface="+mj-lt"/>
              <a:buAutoNum type="arabicPeriod"/>
            </a:pPr>
            <a:r>
              <a:rPr lang="zh-CN" altLang="en-US" sz="1400" dirty="0">
                <a:solidFill>
                  <a:schemeClr val="tx2">
                    <a:lumMod val="10000"/>
                  </a:schemeClr>
                </a:solidFill>
                <a:effectLst/>
              </a:rPr>
              <a:t>高透明性：清晰展示设备内部工作状态。</a:t>
            </a:r>
          </a:p>
          <a:p>
            <a:pPr marL="1143000" lvl="2" indent="-228600" algn="l">
              <a:lnSpc>
                <a:spcPct val="150000"/>
              </a:lnSpc>
              <a:buFont typeface="+mj-lt"/>
              <a:buAutoNum type="arabicPeriod"/>
            </a:pPr>
            <a:r>
              <a:rPr lang="zh-CN" altLang="en-US" sz="1400" dirty="0">
                <a:solidFill>
                  <a:schemeClr val="tx2">
                    <a:lumMod val="10000"/>
                  </a:schemeClr>
                </a:solidFill>
                <a:effectLst/>
              </a:rPr>
              <a:t>耐冲击性：强度高，能承受外力撞击。</a:t>
            </a:r>
          </a:p>
          <a:p>
            <a:pPr marL="1143000" lvl="2" indent="-228600" algn="l">
              <a:lnSpc>
                <a:spcPct val="150000"/>
              </a:lnSpc>
              <a:buFont typeface="+mj-lt"/>
              <a:buAutoNum type="arabicPeriod"/>
            </a:pPr>
            <a:r>
              <a:rPr lang="zh-CN" altLang="en-US" sz="1400" dirty="0">
                <a:solidFill>
                  <a:schemeClr val="tx2">
                    <a:lumMod val="10000"/>
                  </a:schemeClr>
                </a:solidFill>
                <a:effectLst/>
              </a:rPr>
              <a:t>耐热性：可在高温环境中保持稳定。</a:t>
            </a:r>
          </a:p>
          <a:p>
            <a:pPr algn="l">
              <a:lnSpc>
                <a:spcPct val="150000"/>
              </a:lnSpc>
              <a:buFont typeface="+mj-lt"/>
              <a:buAutoNum type="arabicPeriod"/>
            </a:pPr>
            <a:r>
              <a:rPr lang="zh-CN" altLang="en-US" sz="1400" b="1" dirty="0">
                <a:solidFill>
                  <a:schemeClr val="tx2">
                    <a:lumMod val="10000"/>
                  </a:schemeClr>
                </a:solidFill>
                <a:effectLst/>
              </a:rPr>
              <a:t>内部关键部件：</a:t>
            </a:r>
            <a:endParaRPr lang="zh-CN" altLang="en-US" sz="1400" dirty="0">
              <a:solidFill>
                <a:schemeClr val="tx2">
                  <a:lumMod val="10000"/>
                </a:schemeClr>
              </a:solidFill>
              <a:effectLst/>
            </a:endParaRPr>
          </a:p>
          <a:p>
            <a:pPr marL="742950" lvl="1" indent="-285750" algn="l">
              <a:lnSpc>
                <a:spcPct val="150000"/>
              </a:lnSpc>
              <a:buFont typeface="+mj-lt"/>
              <a:buAutoNum type="arabicPeriod"/>
            </a:pPr>
            <a:r>
              <a:rPr lang="zh-CN" altLang="en-US" sz="1400" b="1" dirty="0">
                <a:solidFill>
                  <a:schemeClr val="tx2">
                    <a:lumMod val="10000"/>
                  </a:schemeClr>
                </a:solidFill>
                <a:effectLst/>
              </a:rPr>
              <a:t>研磨组件：</a:t>
            </a:r>
            <a:r>
              <a:rPr lang="zh-CN" altLang="en-US" sz="1400" dirty="0">
                <a:solidFill>
                  <a:schemeClr val="tx2">
                    <a:lumMod val="10000"/>
                  </a:schemeClr>
                </a:solidFill>
                <a:effectLst/>
              </a:rPr>
              <a:t> </a:t>
            </a:r>
            <a:r>
              <a:rPr lang="zh-CN" altLang="en-US" sz="1400" b="1" dirty="0">
                <a:solidFill>
                  <a:schemeClr val="tx2">
                    <a:lumMod val="10000"/>
                  </a:schemeClr>
                </a:solidFill>
                <a:effectLst/>
              </a:rPr>
              <a:t>不锈钢</a:t>
            </a:r>
            <a:endParaRPr lang="en-US" altLang="zh-CN" sz="1400" b="1" dirty="0">
              <a:solidFill>
                <a:schemeClr val="tx2">
                  <a:lumMod val="10000"/>
                </a:schemeClr>
              </a:solidFill>
            </a:endParaRPr>
          </a:p>
          <a:p>
            <a:pPr lvl="1" algn="l">
              <a:lnSpc>
                <a:spcPct val="150000"/>
              </a:lnSpc>
            </a:pPr>
            <a:r>
              <a:rPr lang="en-US" altLang="zh-CN" sz="1400" dirty="0">
                <a:solidFill>
                  <a:schemeClr val="tx2">
                    <a:lumMod val="10000"/>
                  </a:schemeClr>
                </a:solidFill>
                <a:effectLst/>
              </a:rPr>
              <a:t>	</a:t>
            </a:r>
            <a:r>
              <a:rPr lang="zh-CN" altLang="en-US" sz="1400" dirty="0">
                <a:solidFill>
                  <a:schemeClr val="tx2">
                    <a:lumMod val="10000"/>
                  </a:schemeClr>
                </a:solidFill>
                <a:effectLst/>
              </a:rPr>
              <a:t>优点：硬度高，研磨效率更佳，使用寿命</a:t>
            </a:r>
            <a:endParaRPr lang="en-US" altLang="zh-CN" sz="1400" dirty="0">
              <a:solidFill>
                <a:schemeClr val="tx2">
                  <a:lumMod val="10000"/>
                </a:schemeClr>
              </a:solidFill>
              <a:effectLst/>
            </a:endParaRPr>
          </a:p>
          <a:p>
            <a:pPr lvl="1">
              <a:lnSpc>
                <a:spcPct val="150000"/>
              </a:lnSpc>
            </a:pPr>
            <a:r>
              <a:rPr lang="en-US" altLang="zh-CN" sz="1400" dirty="0">
                <a:solidFill>
                  <a:schemeClr val="tx2">
                    <a:lumMod val="10000"/>
                  </a:schemeClr>
                </a:solidFill>
              </a:rPr>
              <a:t>	</a:t>
            </a:r>
            <a:r>
              <a:rPr lang="zh-CN" altLang="en-US" sz="1400" dirty="0">
                <a:solidFill>
                  <a:schemeClr val="tx2">
                    <a:lumMod val="10000"/>
                  </a:schemeClr>
                </a:solidFill>
                <a:effectLst/>
              </a:rPr>
              <a:t>特点：耐腐蚀性强，适合处理厨余垃圾中的酸性或潮湿环境。</a:t>
            </a:r>
            <a:endParaRPr lang="en-US" altLang="zh-CN" sz="1400" dirty="0">
              <a:solidFill>
                <a:schemeClr val="tx2">
                  <a:lumMod val="10000"/>
                </a:schemeClr>
              </a:solidFill>
            </a:endParaRPr>
          </a:p>
          <a:p>
            <a:pPr lvl="1">
              <a:lnSpc>
                <a:spcPct val="150000"/>
              </a:lnSpc>
            </a:pPr>
            <a:r>
              <a:rPr lang="en-US" altLang="zh-CN" sz="1400" b="1" dirty="0">
                <a:solidFill>
                  <a:schemeClr val="tx2">
                    <a:lumMod val="10000"/>
                  </a:schemeClr>
                </a:solidFill>
                <a:effectLst/>
              </a:rPr>
              <a:t>2.  </a:t>
            </a:r>
            <a:r>
              <a:rPr lang="zh-CN" altLang="en-US" sz="1400" b="1" dirty="0">
                <a:solidFill>
                  <a:schemeClr val="tx2">
                    <a:lumMod val="10000"/>
                  </a:schemeClr>
                </a:solidFill>
                <a:effectLst/>
              </a:rPr>
              <a:t>风道和加热模块：</a:t>
            </a:r>
            <a:r>
              <a:rPr lang="zh-CN" altLang="en-US" sz="1400" dirty="0">
                <a:solidFill>
                  <a:schemeClr val="tx2">
                    <a:lumMod val="10000"/>
                  </a:schemeClr>
                </a:solidFill>
                <a:effectLst/>
              </a:rPr>
              <a:t> </a:t>
            </a:r>
            <a:r>
              <a:rPr lang="zh-CN" altLang="en-US" sz="1400" b="1" dirty="0">
                <a:solidFill>
                  <a:schemeClr val="tx2">
                    <a:lumMod val="10000"/>
                  </a:schemeClr>
                </a:solidFill>
                <a:effectLst/>
              </a:rPr>
              <a:t>铝合金</a:t>
            </a:r>
            <a:endParaRPr lang="zh-CN" altLang="en-US" sz="1400" dirty="0">
              <a:solidFill>
                <a:schemeClr val="tx2">
                  <a:lumMod val="10000"/>
                </a:schemeClr>
              </a:solidFill>
              <a:effectLst/>
            </a:endParaRPr>
          </a:p>
          <a:p>
            <a:pPr marL="1143000" lvl="2" indent="-228600" algn="l">
              <a:lnSpc>
                <a:spcPct val="150000"/>
              </a:lnSpc>
              <a:buFont typeface="+mj-lt"/>
              <a:buAutoNum type="arabicPeriod"/>
            </a:pPr>
            <a:r>
              <a:rPr lang="zh-CN" altLang="en-US" sz="1400" dirty="0">
                <a:solidFill>
                  <a:schemeClr val="tx2">
                    <a:lumMod val="10000"/>
                  </a:schemeClr>
                </a:solidFill>
                <a:effectLst/>
              </a:rPr>
              <a:t>特点：导热性好，重量轻，成本适中。</a:t>
            </a:r>
          </a:p>
          <a:p>
            <a:pPr marL="1143000" lvl="2" indent="-228600" algn="l">
              <a:lnSpc>
                <a:spcPct val="150000"/>
              </a:lnSpc>
              <a:buFont typeface="+mj-lt"/>
              <a:buAutoNum type="arabicPeriod"/>
            </a:pPr>
            <a:r>
              <a:rPr lang="zh-CN" altLang="en-US" sz="1400" dirty="0">
                <a:solidFill>
                  <a:schemeClr val="tx2">
                    <a:lumMod val="10000"/>
                  </a:schemeClr>
                </a:solidFill>
                <a:effectLst/>
              </a:rPr>
              <a:t>优点：加速热风循环，提高烘干效率。</a:t>
            </a:r>
          </a:p>
        </p:txBody>
      </p:sp>
    </p:spTree>
    <p:extLst>
      <p:ext uri="{BB962C8B-B14F-4D97-AF65-F5344CB8AC3E}">
        <p14:creationId xmlns:p14="http://schemas.microsoft.com/office/powerpoint/2010/main" val="992468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9290-4D20-B181-51B3-1807BD23436C}"/>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571FF39E-C77A-5344-4AA8-B474DF87EBF9}"/>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团队介绍</a:t>
            </a:r>
          </a:p>
        </p:txBody>
      </p:sp>
      <p:grpSp>
        <p:nvGrpSpPr>
          <p:cNvPr id="11" name="组合 10">
            <a:extLst>
              <a:ext uri="{FF2B5EF4-FFF2-40B4-BE49-F238E27FC236}">
                <a16:creationId xmlns:a16="http://schemas.microsoft.com/office/drawing/2014/main" id="{47E82A4C-1907-C77C-1963-3D8F30E30F82}"/>
              </a:ext>
            </a:extLst>
          </p:cNvPr>
          <p:cNvGrpSpPr/>
          <p:nvPr/>
        </p:nvGrpSpPr>
        <p:grpSpPr>
          <a:xfrm>
            <a:off x="1051957" y="1778330"/>
            <a:ext cx="2030681" cy="2676517"/>
            <a:chOff x="1051957" y="1778330"/>
            <a:chExt cx="2030681" cy="2676517"/>
          </a:xfrm>
        </p:grpSpPr>
        <p:pic>
          <p:nvPicPr>
            <p:cNvPr id="5" name="图片 4">
              <a:extLst>
                <a:ext uri="{FF2B5EF4-FFF2-40B4-BE49-F238E27FC236}">
                  <a16:creationId xmlns:a16="http://schemas.microsoft.com/office/drawing/2014/main" id="{1B72DA16-377D-04E0-E1CE-8E66B59D6E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957" y="1778330"/>
              <a:ext cx="2030681" cy="2030681"/>
            </a:xfrm>
            <a:prstGeom prst="ellipse">
              <a:avLst/>
            </a:prstGeom>
          </p:spPr>
        </p:pic>
        <p:sp>
          <p:nvSpPr>
            <p:cNvPr id="6" name="文本框 5">
              <a:extLst>
                <a:ext uri="{FF2B5EF4-FFF2-40B4-BE49-F238E27FC236}">
                  <a16:creationId xmlns:a16="http://schemas.microsoft.com/office/drawing/2014/main" id="{DCD63967-D7AD-74C2-B282-C33ADB2BEB06}"/>
                </a:ext>
              </a:extLst>
            </p:cNvPr>
            <p:cNvSpPr txBox="1"/>
            <p:nvPr/>
          </p:nvSpPr>
          <p:spPr>
            <a:xfrm>
              <a:off x="1587838" y="4085515"/>
              <a:ext cx="958917" cy="369332"/>
            </a:xfrm>
            <a:prstGeom prst="rect">
              <a:avLst/>
            </a:prstGeom>
            <a:noFill/>
          </p:spPr>
          <p:txBody>
            <a:bodyPr wrap="none" rtlCol="0">
              <a:spAutoFit/>
            </a:bodyPr>
            <a:lstStyle/>
            <a:p>
              <a:r>
                <a:rPr lang="zh-CN" altLang="en-US" b="1" spc="200">
                  <a:solidFill>
                    <a:schemeClr val="tx2">
                      <a:lumMod val="10000"/>
                    </a:schemeClr>
                  </a:solidFill>
                  <a:latin typeface="宋体" panose="02010600030101010101" pitchFamily="2" charset="-122"/>
                  <a:ea typeface="宋体" panose="02010600030101010101" pitchFamily="2" charset="-122"/>
                </a:rPr>
                <a:t>倪瑞辉</a:t>
              </a:r>
            </a:p>
          </p:txBody>
        </p:sp>
      </p:grpSp>
      <p:grpSp>
        <p:nvGrpSpPr>
          <p:cNvPr id="15" name="组合 14">
            <a:extLst>
              <a:ext uri="{FF2B5EF4-FFF2-40B4-BE49-F238E27FC236}">
                <a16:creationId xmlns:a16="http://schemas.microsoft.com/office/drawing/2014/main" id="{E29AC8C3-F0CF-4C8E-39F4-68FF58F8FAC2}"/>
              </a:ext>
            </a:extLst>
          </p:cNvPr>
          <p:cNvGrpSpPr/>
          <p:nvPr/>
        </p:nvGrpSpPr>
        <p:grpSpPr>
          <a:xfrm>
            <a:off x="9142763" y="1776730"/>
            <a:ext cx="2030681" cy="2684054"/>
            <a:chOff x="8940182" y="1778330"/>
            <a:chExt cx="2030681" cy="2684054"/>
          </a:xfrm>
        </p:grpSpPr>
        <p:sp>
          <p:nvSpPr>
            <p:cNvPr id="9" name="文本框 8">
              <a:extLst>
                <a:ext uri="{FF2B5EF4-FFF2-40B4-BE49-F238E27FC236}">
                  <a16:creationId xmlns:a16="http://schemas.microsoft.com/office/drawing/2014/main" id="{218C9075-B62D-9F31-3995-F8140848B871}"/>
                </a:ext>
              </a:extLst>
            </p:cNvPr>
            <p:cNvSpPr txBox="1"/>
            <p:nvPr/>
          </p:nvSpPr>
          <p:spPr>
            <a:xfrm>
              <a:off x="9476065" y="4093052"/>
              <a:ext cx="958917" cy="369332"/>
            </a:xfrm>
            <a:prstGeom prst="rect">
              <a:avLst/>
            </a:prstGeom>
            <a:noFill/>
          </p:spPr>
          <p:txBody>
            <a:bodyPr wrap="none" rtlCol="0">
              <a:spAutoFit/>
            </a:bodyPr>
            <a:lstStyle/>
            <a:p>
              <a:r>
                <a:rPr lang="zh-CN" altLang="en-US" b="1" spc="200" dirty="0">
                  <a:solidFill>
                    <a:schemeClr val="tx2">
                      <a:lumMod val="10000"/>
                    </a:schemeClr>
                  </a:solidFill>
                  <a:latin typeface="宋体" panose="02010600030101010101" pitchFamily="2" charset="-122"/>
                  <a:ea typeface="宋体" panose="02010600030101010101" pitchFamily="2" charset="-122"/>
                </a:rPr>
                <a:t>闭凯翔</a:t>
              </a:r>
            </a:p>
          </p:txBody>
        </p:sp>
        <p:pic>
          <p:nvPicPr>
            <p:cNvPr id="3" name="图片 2">
              <a:extLst>
                <a:ext uri="{FF2B5EF4-FFF2-40B4-BE49-F238E27FC236}">
                  <a16:creationId xmlns:a16="http://schemas.microsoft.com/office/drawing/2014/main" id="{5B23570C-1B11-62F1-669F-E5CC49DFFE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0182" y="1778330"/>
              <a:ext cx="2030681" cy="2030681"/>
            </a:xfrm>
            <a:prstGeom prst="ellipse">
              <a:avLst/>
            </a:prstGeom>
          </p:spPr>
        </p:pic>
      </p:grpSp>
      <p:grpSp>
        <p:nvGrpSpPr>
          <p:cNvPr id="14" name="组合 13">
            <a:extLst>
              <a:ext uri="{FF2B5EF4-FFF2-40B4-BE49-F238E27FC236}">
                <a16:creationId xmlns:a16="http://schemas.microsoft.com/office/drawing/2014/main" id="{C5A68B0C-338C-2236-AA37-10402ACBC971}"/>
              </a:ext>
            </a:extLst>
          </p:cNvPr>
          <p:cNvGrpSpPr/>
          <p:nvPr/>
        </p:nvGrpSpPr>
        <p:grpSpPr>
          <a:xfrm>
            <a:off x="3748892" y="1776730"/>
            <a:ext cx="2030682" cy="2678117"/>
            <a:chOff x="6310773" y="1778330"/>
            <a:chExt cx="2030682" cy="2678117"/>
          </a:xfrm>
        </p:grpSpPr>
        <p:sp>
          <p:nvSpPr>
            <p:cNvPr id="8" name="文本框 7">
              <a:extLst>
                <a:ext uri="{FF2B5EF4-FFF2-40B4-BE49-F238E27FC236}">
                  <a16:creationId xmlns:a16="http://schemas.microsoft.com/office/drawing/2014/main" id="{63B48861-FEA4-FF8F-BCF8-33068118E7FB}"/>
                </a:ext>
              </a:extLst>
            </p:cNvPr>
            <p:cNvSpPr txBox="1"/>
            <p:nvPr/>
          </p:nvSpPr>
          <p:spPr>
            <a:xfrm>
              <a:off x="6846656" y="4087115"/>
              <a:ext cx="958917" cy="369332"/>
            </a:xfrm>
            <a:prstGeom prst="rect">
              <a:avLst/>
            </a:prstGeom>
            <a:noFill/>
          </p:spPr>
          <p:txBody>
            <a:bodyPr wrap="none" rtlCol="0">
              <a:spAutoFit/>
            </a:bodyPr>
            <a:lstStyle/>
            <a:p>
              <a:r>
                <a:rPr lang="zh-CN" altLang="en-US" b="1" spc="200" dirty="0">
                  <a:solidFill>
                    <a:schemeClr val="tx2">
                      <a:lumMod val="10000"/>
                    </a:schemeClr>
                  </a:solidFill>
                  <a:latin typeface="宋体" panose="02010600030101010101" pitchFamily="2" charset="-122"/>
                  <a:ea typeface="宋体" panose="02010600030101010101" pitchFamily="2" charset="-122"/>
                </a:rPr>
                <a:t>吕沐城</a:t>
              </a:r>
            </a:p>
          </p:txBody>
        </p:sp>
        <p:pic>
          <p:nvPicPr>
            <p:cNvPr id="13" name="图片 12">
              <a:extLst>
                <a:ext uri="{FF2B5EF4-FFF2-40B4-BE49-F238E27FC236}">
                  <a16:creationId xmlns:a16="http://schemas.microsoft.com/office/drawing/2014/main" id="{260564B9-3F73-339A-F932-E0205F22FF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0773" y="1778330"/>
              <a:ext cx="2030682" cy="2030682"/>
            </a:xfrm>
            <a:prstGeom prst="ellipse">
              <a:avLst/>
            </a:prstGeom>
          </p:spPr>
        </p:pic>
      </p:grpSp>
      <p:grpSp>
        <p:nvGrpSpPr>
          <p:cNvPr id="12" name="组合 11">
            <a:extLst>
              <a:ext uri="{FF2B5EF4-FFF2-40B4-BE49-F238E27FC236}">
                <a16:creationId xmlns:a16="http://schemas.microsoft.com/office/drawing/2014/main" id="{B2EC2FCF-FC7F-8006-908D-76E3F76D90FF}"/>
              </a:ext>
            </a:extLst>
          </p:cNvPr>
          <p:cNvGrpSpPr/>
          <p:nvPr/>
        </p:nvGrpSpPr>
        <p:grpSpPr>
          <a:xfrm>
            <a:off x="6445828" y="1778330"/>
            <a:ext cx="2030681" cy="2676517"/>
            <a:chOff x="3681365" y="1778330"/>
            <a:chExt cx="2030681" cy="2676517"/>
          </a:xfrm>
        </p:grpSpPr>
        <p:sp>
          <p:nvSpPr>
            <p:cNvPr id="7" name="文本框 6">
              <a:extLst>
                <a:ext uri="{FF2B5EF4-FFF2-40B4-BE49-F238E27FC236}">
                  <a16:creationId xmlns:a16="http://schemas.microsoft.com/office/drawing/2014/main" id="{8ADC0617-CB6D-B9B4-595E-9FFF3D21F8A3}"/>
                </a:ext>
              </a:extLst>
            </p:cNvPr>
            <p:cNvSpPr txBox="1"/>
            <p:nvPr/>
          </p:nvSpPr>
          <p:spPr>
            <a:xfrm>
              <a:off x="4217247" y="4085515"/>
              <a:ext cx="958917" cy="369332"/>
            </a:xfrm>
            <a:prstGeom prst="rect">
              <a:avLst/>
            </a:prstGeom>
            <a:noFill/>
          </p:spPr>
          <p:txBody>
            <a:bodyPr wrap="none" rtlCol="0">
              <a:spAutoFit/>
            </a:bodyPr>
            <a:lstStyle/>
            <a:p>
              <a:r>
                <a:rPr lang="zh-CN" altLang="en-US" b="1" spc="200" dirty="0">
                  <a:solidFill>
                    <a:schemeClr val="tx2">
                      <a:lumMod val="10000"/>
                    </a:schemeClr>
                  </a:solidFill>
                  <a:latin typeface="宋体" panose="02010600030101010101" pitchFamily="2" charset="-122"/>
                  <a:ea typeface="宋体" panose="02010600030101010101" pitchFamily="2" charset="-122"/>
                </a:rPr>
                <a:t>许晶华</a:t>
              </a:r>
            </a:p>
          </p:txBody>
        </p:sp>
        <p:pic>
          <p:nvPicPr>
            <p:cNvPr id="10" name="图片 9">
              <a:extLst>
                <a:ext uri="{FF2B5EF4-FFF2-40B4-BE49-F238E27FC236}">
                  <a16:creationId xmlns:a16="http://schemas.microsoft.com/office/drawing/2014/main" id="{F9DD9554-56FA-413A-98BB-AD7ED15D1E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1365" y="1778330"/>
              <a:ext cx="2030681" cy="2030681"/>
            </a:xfrm>
            <a:prstGeom prst="ellipse">
              <a:avLst/>
            </a:prstGeom>
          </p:spPr>
        </p:pic>
      </p:grpSp>
      <p:pic>
        <p:nvPicPr>
          <p:cNvPr id="2" name="图片 1">
            <a:extLst>
              <a:ext uri="{FF2B5EF4-FFF2-40B4-BE49-F238E27FC236}">
                <a16:creationId xmlns:a16="http://schemas.microsoft.com/office/drawing/2014/main" id="{ECD2C833-627F-3177-BD44-7A2E29A405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3483518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gs>
            <a:gs pos="0">
              <a:schemeClr val="accent2"/>
            </a:gs>
          </a:gsLst>
          <a:lin ang="2700000" scaled="0"/>
        </a:gradFill>
        <a:effectLst/>
      </p:bgPr>
    </p:bg>
    <p:spTree>
      <p:nvGrpSpPr>
        <p:cNvPr id="1" name="">
          <a:extLst>
            <a:ext uri="{FF2B5EF4-FFF2-40B4-BE49-F238E27FC236}">
              <a16:creationId xmlns:a16="http://schemas.microsoft.com/office/drawing/2014/main" id="{D1B006C4-04F7-5326-7F83-654B497A8ED1}"/>
            </a:ext>
          </a:extLst>
        </p:cNvPr>
        <p:cNvGrpSpPr/>
        <p:nvPr/>
      </p:nvGrpSpPr>
      <p:grpSpPr>
        <a:xfrm>
          <a:off x="0" y="0"/>
          <a:ext cx="0" cy="0"/>
          <a:chOff x="0" y="0"/>
          <a:chExt cx="0" cy="0"/>
        </a:xfrm>
      </p:grpSpPr>
      <p:sp>
        <p:nvSpPr>
          <p:cNvPr id="11" name="椭圆 10">
            <a:extLst>
              <a:ext uri="{FF2B5EF4-FFF2-40B4-BE49-F238E27FC236}">
                <a16:creationId xmlns:a16="http://schemas.microsoft.com/office/drawing/2014/main" id="{B259C4BB-7D96-4DD1-29D5-307B70C30EA8}"/>
              </a:ext>
            </a:extLst>
          </p:cNvPr>
          <p:cNvSpPr/>
          <p:nvPr/>
        </p:nvSpPr>
        <p:spPr>
          <a:xfrm rot="1191573">
            <a:off x="449327" y="1685225"/>
            <a:ext cx="741652" cy="741652"/>
          </a:xfrm>
          <a:prstGeom prst="ellipse">
            <a:avLst/>
          </a:prstGeom>
          <a:gradFill>
            <a:gsLst>
              <a:gs pos="100000">
                <a:schemeClr val="accent1">
                  <a:alpha val="0"/>
                </a:schemeClr>
              </a:gs>
              <a:gs pos="3000">
                <a:schemeClr val="tx1">
                  <a:alpha val="7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BD6D37EF-8880-B1B2-2A2D-76E41376522D}"/>
              </a:ext>
            </a:extLst>
          </p:cNvPr>
          <p:cNvSpPr>
            <a:spLocks noGrp="1"/>
          </p:cNvSpPr>
          <p:nvPr>
            <p:ph type="body" sz="quarter" idx="11"/>
          </p:nvPr>
        </p:nvSpPr>
        <p:spPr>
          <a:xfrm>
            <a:off x="642426" y="1917173"/>
            <a:ext cx="4828082" cy="1015663"/>
          </a:xfrm>
        </p:spPr>
        <p:txBody>
          <a:bodyPr wrap="square">
            <a:spAutoFit/>
          </a:bodyPr>
          <a:lstStyle/>
          <a:p>
            <a:r>
              <a:rPr lang="zh-CN" altLang="en-US">
                <a:latin typeface="微软雅黑" panose="020B0503020204020204" pitchFamily="34" charset="-122"/>
                <a:ea typeface="微软雅黑" panose="020B0503020204020204" pitchFamily="34" charset="-122"/>
                <a:sym typeface="微软雅黑" panose="020B0503020204020204" pitchFamily="34" charset="-122"/>
              </a:rPr>
              <a:t>谢谢观看</a:t>
            </a:r>
          </a:p>
        </p:txBody>
      </p:sp>
      <p:sp>
        <p:nvSpPr>
          <p:cNvPr id="4" name="文本占位符 3">
            <a:extLst>
              <a:ext uri="{FF2B5EF4-FFF2-40B4-BE49-F238E27FC236}">
                <a16:creationId xmlns:a16="http://schemas.microsoft.com/office/drawing/2014/main" id="{D8159FDA-880C-6A1C-88A1-E7EC55D16046}"/>
              </a:ext>
            </a:extLst>
          </p:cNvPr>
          <p:cNvSpPr>
            <a:spLocks noGrp="1"/>
          </p:cNvSpPr>
          <p:nvPr>
            <p:ph type="body" sz="quarter" idx="12"/>
          </p:nvPr>
        </p:nvSpPr>
        <p:spPr>
          <a:xfrm>
            <a:off x="642426" y="2951294"/>
            <a:ext cx="5453574" cy="400110"/>
          </a:xfrm>
        </p:spPr>
        <p:txBody>
          <a:bodyPr>
            <a:spAutoFit/>
          </a:bodyPr>
          <a:lstStyle/>
          <a:p>
            <a:r>
              <a:rPr lang="en-US" altLang="zh-CN">
                <a:latin typeface="微软雅黑" panose="020B0503020204020204" pitchFamily="34" charset="-122"/>
                <a:ea typeface="微软雅黑" panose="020B0503020204020204" pitchFamily="34" charset="-122"/>
                <a:sym typeface="微软雅黑" panose="020B0503020204020204" pitchFamily="34" charset="-122"/>
              </a:rPr>
              <a:t>Home kitchen waste disposal</a:t>
            </a:r>
          </a:p>
        </p:txBody>
      </p:sp>
      <p:sp>
        <p:nvSpPr>
          <p:cNvPr id="8" name="文本框 7">
            <a:extLst>
              <a:ext uri="{FF2B5EF4-FFF2-40B4-BE49-F238E27FC236}">
                <a16:creationId xmlns:a16="http://schemas.microsoft.com/office/drawing/2014/main" id="{66BF6C74-7D8E-CB30-0C10-8AE3481F7CCE}"/>
              </a:ext>
            </a:extLst>
          </p:cNvPr>
          <p:cNvSpPr txBox="1"/>
          <p:nvPr/>
        </p:nvSpPr>
        <p:spPr>
          <a:xfrm>
            <a:off x="642426" y="3771900"/>
            <a:ext cx="4084773" cy="369332"/>
          </a:xfrm>
          <a:prstGeom prst="rect">
            <a:avLst/>
          </a:prstGeom>
          <a:noFill/>
        </p:spPr>
        <p:txBody>
          <a:bodyPr wrap="none" rtlCol="0">
            <a:spAutoFit/>
          </a:bodyPr>
          <a:lstStyle/>
          <a:p>
            <a:r>
              <a:rPr lang="zh-CN" altLang="en-US"/>
              <a:t>汇报人：倪瑞辉 吕沐城 闭凯翔 许晶华</a:t>
            </a:r>
          </a:p>
        </p:txBody>
      </p:sp>
      <p:pic>
        <p:nvPicPr>
          <p:cNvPr id="2" name="图片 1">
            <a:extLst>
              <a:ext uri="{FF2B5EF4-FFF2-40B4-BE49-F238E27FC236}">
                <a16:creationId xmlns:a16="http://schemas.microsoft.com/office/drawing/2014/main" id="{53AE1E1F-4E32-0D5A-A044-B48EA84CA9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38365272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组合 277">
            <a:extLst>
              <a:ext uri="{FF2B5EF4-FFF2-40B4-BE49-F238E27FC236}">
                <a16:creationId xmlns:a16="http://schemas.microsoft.com/office/drawing/2014/main" id="{54408CEB-F92B-43ED-85D5-1783BCA40CF3}"/>
              </a:ext>
            </a:extLst>
          </p:cNvPr>
          <p:cNvGrpSpPr/>
          <p:nvPr/>
        </p:nvGrpSpPr>
        <p:grpSpPr>
          <a:xfrm>
            <a:off x="994409" y="954317"/>
            <a:ext cx="876301" cy="572099"/>
            <a:chOff x="994409" y="954317"/>
            <a:chExt cx="876301" cy="572099"/>
          </a:xfrm>
          <a:noFill/>
        </p:grpSpPr>
        <p:sp>
          <p:nvSpPr>
            <p:cNvPr id="73" name="任意多边形: 形状 72" descr="3D 眼镜 纯色填充">
              <a:extLst>
                <a:ext uri="{FF2B5EF4-FFF2-40B4-BE49-F238E27FC236}">
                  <a16:creationId xmlns:a16="http://schemas.microsoft.com/office/drawing/2014/main" id="{9F3849C2-F62A-4140-9B7B-0A846CD25A42}"/>
                </a:ext>
              </a:extLst>
            </p:cNvPr>
            <p:cNvSpPr/>
            <p:nvPr/>
          </p:nvSpPr>
          <p:spPr>
            <a:xfrm>
              <a:off x="1065390" y="1178361"/>
              <a:ext cx="123053" cy="161019"/>
            </a:xfrm>
            <a:custGeom>
              <a:avLst/>
              <a:gdLst>
                <a:gd name="connsiteX0" fmla="*/ 20669 w 123053"/>
                <a:gd name="connsiteY0" fmla="*/ 125925 h 161019"/>
                <a:gd name="connsiteX1" fmla="*/ 102165 w 123053"/>
                <a:gd name="connsiteY1" fmla="*/ 159901 h 161019"/>
                <a:gd name="connsiteX2" fmla="*/ 122949 w 123053"/>
                <a:gd name="connsiteY2" fmla="*/ 135583 h 161019"/>
                <a:gd name="connsiteX3" fmla="*/ 123054 w 123053"/>
                <a:gd name="connsiteY3" fmla="*/ 76624 h 161019"/>
                <a:gd name="connsiteX4" fmla="*/ 102384 w 123053"/>
                <a:gd name="connsiteY4" fmla="*/ 35047 h 161019"/>
                <a:gd name="connsiteX5" fmla="*/ 20888 w 123053"/>
                <a:gd name="connsiteY5" fmla="*/ 1119 h 161019"/>
                <a:gd name="connsiteX6" fmla="*/ 105 w 123053"/>
                <a:gd name="connsiteY6" fmla="*/ 25436 h 161019"/>
                <a:gd name="connsiteX7" fmla="*/ 0 w 123053"/>
                <a:gd name="connsiteY7" fmla="*/ 84396 h 161019"/>
                <a:gd name="connsiteX8" fmla="*/ 20669 w 123053"/>
                <a:gd name="connsiteY8" fmla="*/ 125925 h 16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53" h="161019">
                  <a:moveTo>
                    <a:pt x="20669" y="125925"/>
                  </a:moveTo>
                  <a:lnTo>
                    <a:pt x="102165" y="159901"/>
                  </a:lnTo>
                  <a:cubicBezTo>
                    <a:pt x="113595" y="164663"/>
                    <a:pt x="122911" y="153786"/>
                    <a:pt x="122949" y="135583"/>
                  </a:cubicBezTo>
                  <a:lnTo>
                    <a:pt x="123054" y="76624"/>
                  </a:lnTo>
                  <a:cubicBezTo>
                    <a:pt x="123054" y="58431"/>
                    <a:pt x="113833" y="39810"/>
                    <a:pt x="102384" y="35047"/>
                  </a:cubicBezTo>
                  <a:lnTo>
                    <a:pt x="20888" y="1119"/>
                  </a:lnTo>
                  <a:cubicBezTo>
                    <a:pt x="9458" y="-3644"/>
                    <a:pt x="133" y="7234"/>
                    <a:pt x="105" y="25436"/>
                  </a:cubicBezTo>
                  <a:lnTo>
                    <a:pt x="0" y="84396"/>
                  </a:lnTo>
                  <a:cubicBezTo>
                    <a:pt x="-29" y="102541"/>
                    <a:pt x="9220" y="121163"/>
                    <a:pt x="20669" y="125925"/>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74" name="任意多边形: 形状 73" descr="3D 眼镜 纯色填充">
              <a:extLst>
                <a:ext uri="{FF2B5EF4-FFF2-40B4-BE49-F238E27FC236}">
                  <a16:creationId xmlns:a16="http://schemas.microsoft.com/office/drawing/2014/main" id="{9F3849C2-F62A-4140-9B7B-0A846CD25A42}"/>
                </a:ext>
              </a:extLst>
            </p:cNvPr>
            <p:cNvSpPr/>
            <p:nvPr/>
          </p:nvSpPr>
          <p:spPr>
            <a:xfrm>
              <a:off x="1305153" y="1278140"/>
              <a:ext cx="123053" cy="161029"/>
            </a:xfrm>
            <a:custGeom>
              <a:avLst/>
              <a:gdLst>
                <a:gd name="connsiteX0" fmla="*/ 20669 w 123053"/>
                <a:gd name="connsiteY0" fmla="*/ 125978 h 161029"/>
                <a:gd name="connsiteX1" fmla="*/ 102165 w 123053"/>
                <a:gd name="connsiteY1" fmla="*/ 159906 h 161029"/>
                <a:gd name="connsiteX2" fmla="*/ 107433 w 123053"/>
                <a:gd name="connsiteY2" fmla="*/ 161030 h 161029"/>
                <a:gd name="connsiteX3" fmla="*/ 122949 w 123053"/>
                <a:gd name="connsiteY3" fmla="*/ 135588 h 161029"/>
                <a:gd name="connsiteX4" fmla="*/ 123054 w 123053"/>
                <a:gd name="connsiteY4" fmla="*/ 76629 h 161029"/>
                <a:gd name="connsiteX5" fmla="*/ 102384 w 123053"/>
                <a:gd name="connsiteY5" fmla="*/ 35052 h 161029"/>
                <a:gd name="connsiteX6" fmla="*/ 20898 w 123053"/>
                <a:gd name="connsiteY6" fmla="*/ 1124 h 161029"/>
                <a:gd name="connsiteX7" fmla="*/ 15631 w 123053"/>
                <a:gd name="connsiteY7" fmla="*/ 0 h 161029"/>
                <a:gd name="connsiteX8" fmla="*/ 105 w 123053"/>
                <a:gd name="connsiteY8" fmla="*/ 25441 h 161029"/>
                <a:gd name="connsiteX9" fmla="*/ 0 w 123053"/>
                <a:gd name="connsiteY9" fmla="*/ 84401 h 161029"/>
                <a:gd name="connsiteX10" fmla="*/ 20669 w 123053"/>
                <a:gd name="connsiteY10" fmla="*/ 125978 h 161029"/>
                <a:gd name="connsiteX11" fmla="*/ 38167 w 123053"/>
                <a:gd name="connsiteY11" fmla="*/ 49587 h 161029"/>
                <a:gd name="connsiteX12" fmla="*/ 83182 w 123053"/>
                <a:gd name="connsiteY12" fmla="*/ 68323 h 161029"/>
                <a:gd name="connsiteX13" fmla="*/ 84954 w 123053"/>
                <a:gd name="connsiteY13" fmla="*/ 76562 h 161029"/>
                <a:gd name="connsiteX14" fmla="*/ 84896 w 123053"/>
                <a:gd name="connsiteY14" fmla="*/ 111452 h 161029"/>
                <a:gd name="connsiteX15" fmla="*/ 39881 w 123053"/>
                <a:gd name="connsiteY15" fmla="*/ 92707 h 161029"/>
                <a:gd name="connsiteX16" fmla="*/ 38100 w 123053"/>
                <a:gd name="connsiteY16" fmla="*/ 84468 h 1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053" h="161029">
                  <a:moveTo>
                    <a:pt x="20669" y="125978"/>
                  </a:moveTo>
                  <a:lnTo>
                    <a:pt x="102165" y="159906"/>
                  </a:lnTo>
                  <a:cubicBezTo>
                    <a:pt x="103828" y="160628"/>
                    <a:pt x="105619" y="161010"/>
                    <a:pt x="107433" y="161030"/>
                  </a:cubicBezTo>
                  <a:cubicBezTo>
                    <a:pt x="116338" y="161030"/>
                    <a:pt x="122920" y="150895"/>
                    <a:pt x="122949" y="135588"/>
                  </a:cubicBezTo>
                  <a:lnTo>
                    <a:pt x="123054" y="76629"/>
                  </a:lnTo>
                  <a:cubicBezTo>
                    <a:pt x="123054" y="58436"/>
                    <a:pt x="113833" y="39815"/>
                    <a:pt x="102384" y="35052"/>
                  </a:cubicBezTo>
                  <a:lnTo>
                    <a:pt x="20898" y="1124"/>
                  </a:lnTo>
                  <a:cubicBezTo>
                    <a:pt x="19235" y="403"/>
                    <a:pt x="17443" y="21"/>
                    <a:pt x="15631" y="0"/>
                  </a:cubicBezTo>
                  <a:cubicBezTo>
                    <a:pt x="6725" y="0"/>
                    <a:pt x="133" y="10135"/>
                    <a:pt x="105" y="25441"/>
                  </a:cubicBezTo>
                  <a:lnTo>
                    <a:pt x="0" y="84401"/>
                  </a:lnTo>
                  <a:cubicBezTo>
                    <a:pt x="-29" y="102594"/>
                    <a:pt x="9220" y="121215"/>
                    <a:pt x="20669" y="125978"/>
                  </a:cubicBezTo>
                  <a:close/>
                  <a:moveTo>
                    <a:pt x="38167" y="49587"/>
                  </a:moveTo>
                  <a:lnTo>
                    <a:pt x="83182" y="68323"/>
                  </a:lnTo>
                  <a:cubicBezTo>
                    <a:pt x="84311" y="70925"/>
                    <a:pt x="84913" y="73725"/>
                    <a:pt x="84954" y="76562"/>
                  </a:cubicBezTo>
                  <a:lnTo>
                    <a:pt x="84896" y="111452"/>
                  </a:lnTo>
                  <a:lnTo>
                    <a:pt x="39881" y="92707"/>
                  </a:lnTo>
                  <a:cubicBezTo>
                    <a:pt x="38747" y="90106"/>
                    <a:pt x="38141" y="87305"/>
                    <a:pt x="38100" y="84468"/>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75" name="任意多边形: 形状 74" descr="3D 眼镜 纯色填充">
              <a:extLst>
                <a:ext uri="{FF2B5EF4-FFF2-40B4-BE49-F238E27FC236}">
                  <a16:creationId xmlns:a16="http://schemas.microsoft.com/office/drawing/2014/main" id="{9F3849C2-F62A-4140-9B7B-0A846CD25A42}"/>
                </a:ext>
              </a:extLst>
            </p:cNvPr>
            <p:cNvSpPr/>
            <p:nvPr/>
          </p:nvSpPr>
          <p:spPr>
            <a:xfrm>
              <a:off x="994409" y="954317"/>
              <a:ext cx="876301" cy="572099"/>
            </a:xfrm>
            <a:custGeom>
              <a:avLst/>
              <a:gdLst>
                <a:gd name="connsiteX0" fmla="*/ 12002 w 876301"/>
                <a:gd name="connsiteY0" fmla="*/ 119826 h 572099"/>
                <a:gd name="connsiteX1" fmla="*/ 8877 w 876301"/>
                <a:gd name="connsiteY1" fmla="*/ 121389 h 572099"/>
                <a:gd name="connsiteX2" fmla="*/ 381 w 876301"/>
                <a:gd name="connsiteY2" fmla="*/ 137248 h 572099"/>
                <a:gd name="connsiteX3" fmla="*/ 0 w 876301"/>
                <a:gd name="connsiteY3" fmla="*/ 351379 h 572099"/>
                <a:gd name="connsiteX4" fmla="*/ 11725 w 876301"/>
                <a:gd name="connsiteY4" fmla="*/ 369000 h 572099"/>
                <a:gd name="connsiteX5" fmla="*/ 31071 w 876301"/>
                <a:gd name="connsiteY5" fmla="*/ 377049 h 572099"/>
                <a:gd name="connsiteX6" fmla="*/ 43396 w 876301"/>
                <a:gd name="connsiteY6" fmla="*/ 401814 h 572099"/>
                <a:gd name="connsiteX7" fmla="*/ 53140 w 876301"/>
                <a:gd name="connsiteY7" fmla="*/ 410920 h 572099"/>
                <a:gd name="connsiteX8" fmla="*/ 174927 w 876301"/>
                <a:gd name="connsiteY8" fmla="*/ 461631 h 572099"/>
                <a:gd name="connsiteX9" fmla="*/ 235658 w 876301"/>
                <a:gd name="connsiteY9" fmla="*/ 437819 h 572099"/>
                <a:gd name="connsiteX10" fmla="*/ 248860 w 876301"/>
                <a:gd name="connsiteY10" fmla="*/ 413111 h 572099"/>
                <a:gd name="connsiteX11" fmla="*/ 251231 w 876301"/>
                <a:gd name="connsiteY11" fmla="*/ 418292 h 572099"/>
                <a:gd name="connsiteX12" fmla="*/ 267719 w 876301"/>
                <a:gd name="connsiteY12" fmla="*/ 463203 h 572099"/>
                <a:gd name="connsiteX13" fmla="*/ 314782 w 876301"/>
                <a:gd name="connsiteY13" fmla="*/ 519886 h 572099"/>
                <a:gd name="connsiteX14" fmla="*/ 436578 w 876301"/>
                <a:gd name="connsiteY14" fmla="*/ 570635 h 572099"/>
                <a:gd name="connsiteX15" fmla="*/ 458381 w 876301"/>
                <a:gd name="connsiteY15" fmla="*/ 565425 h 572099"/>
                <a:gd name="connsiteX16" fmla="*/ 467525 w 876301"/>
                <a:gd name="connsiteY16" fmla="*/ 554728 h 572099"/>
                <a:gd name="connsiteX17" fmla="*/ 483565 w 876301"/>
                <a:gd name="connsiteY17" fmla="*/ 556271 h 572099"/>
                <a:gd name="connsiteX18" fmla="*/ 485775 w 876301"/>
                <a:gd name="connsiteY18" fmla="*/ 556348 h 572099"/>
                <a:gd name="connsiteX19" fmla="*/ 488023 w 876301"/>
                <a:gd name="connsiteY19" fmla="*/ 556129 h 572099"/>
                <a:gd name="connsiteX20" fmla="*/ 492947 w 876301"/>
                <a:gd name="connsiteY20" fmla="*/ 554947 h 572099"/>
                <a:gd name="connsiteX21" fmla="*/ 616772 w 876301"/>
                <a:gd name="connsiteY21" fmla="*/ 504598 h 572099"/>
                <a:gd name="connsiteX22" fmla="*/ 628202 w 876301"/>
                <a:gd name="connsiteY22" fmla="*/ 491139 h 572099"/>
                <a:gd name="connsiteX23" fmla="*/ 656987 w 876301"/>
                <a:gd name="connsiteY23" fmla="*/ 363333 h 572099"/>
                <a:gd name="connsiteX24" fmla="*/ 761324 w 876301"/>
                <a:gd name="connsiteY24" fmla="*/ 320128 h 572099"/>
                <a:gd name="connsiteX25" fmla="*/ 764477 w 876301"/>
                <a:gd name="connsiteY25" fmla="*/ 320442 h 572099"/>
                <a:gd name="connsiteX26" fmla="*/ 765972 w 876301"/>
                <a:gd name="connsiteY26" fmla="*/ 323233 h 572099"/>
                <a:gd name="connsiteX27" fmla="*/ 765972 w 876301"/>
                <a:gd name="connsiteY27" fmla="*/ 330015 h 572099"/>
                <a:gd name="connsiteX28" fmla="*/ 763638 w 876301"/>
                <a:gd name="connsiteY28" fmla="*/ 333205 h 572099"/>
                <a:gd name="connsiteX29" fmla="*/ 735063 w 876301"/>
                <a:gd name="connsiteY29" fmla="*/ 372639 h 572099"/>
                <a:gd name="connsiteX30" fmla="*/ 735063 w 876301"/>
                <a:gd name="connsiteY30" fmla="*/ 382888 h 572099"/>
                <a:gd name="connsiteX31" fmla="*/ 776579 w 876301"/>
                <a:gd name="connsiteY31" fmla="*/ 424278 h 572099"/>
                <a:gd name="connsiteX32" fmla="*/ 791528 w 876301"/>
                <a:gd name="connsiteY32" fmla="*/ 421464 h 572099"/>
                <a:gd name="connsiteX33" fmla="*/ 800767 w 876301"/>
                <a:gd name="connsiteY33" fmla="*/ 417864 h 572099"/>
                <a:gd name="connsiteX34" fmla="*/ 876300 w 876301"/>
                <a:gd name="connsiteY34" fmla="*/ 307317 h 572099"/>
                <a:gd name="connsiteX35" fmla="*/ 876300 w 876301"/>
                <a:gd name="connsiteY35" fmla="*/ 285628 h 572099"/>
                <a:gd name="connsiteX36" fmla="*/ 790678 w 876301"/>
                <a:gd name="connsiteY36" fmla="*/ 200029 h 572099"/>
                <a:gd name="connsiteX37" fmla="*/ 759038 w 876301"/>
                <a:gd name="connsiteY37" fmla="*/ 206094 h 572099"/>
                <a:gd name="connsiteX38" fmla="*/ 490776 w 876301"/>
                <a:gd name="connsiteY38" fmla="*/ 312870 h 572099"/>
                <a:gd name="connsiteX39" fmla="*/ 184071 w 876301"/>
                <a:gd name="connsiteY39" fmla="*/ 185168 h 572099"/>
                <a:gd name="connsiteX40" fmla="*/ 189786 w 876301"/>
                <a:gd name="connsiteY40" fmla="*/ 163480 h 572099"/>
                <a:gd name="connsiteX41" fmla="*/ 294561 w 876301"/>
                <a:gd name="connsiteY41" fmla="*/ 120065 h 572099"/>
                <a:gd name="connsiteX42" fmla="*/ 298954 w 876301"/>
                <a:gd name="connsiteY42" fmla="*/ 121886 h 572099"/>
                <a:gd name="connsiteX43" fmla="*/ 299209 w 876301"/>
                <a:gd name="connsiteY43" fmla="*/ 123170 h 572099"/>
                <a:gd name="connsiteX44" fmla="*/ 299209 w 876301"/>
                <a:gd name="connsiteY44" fmla="*/ 129952 h 572099"/>
                <a:gd name="connsiteX45" fmla="*/ 296875 w 876301"/>
                <a:gd name="connsiteY45" fmla="*/ 133142 h 572099"/>
                <a:gd name="connsiteX46" fmla="*/ 268300 w 876301"/>
                <a:gd name="connsiteY46" fmla="*/ 172576 h 572099"/>
                <a:gd name="connsiteX47" fmla="*/ 268300 w 876301"/>
                <a:gd name="connsiteY47" fmla="*/ 182825 h 572099"/>
                <a:gd name="connsiteX48" fmla="*/ 309716 w 876301"/>
                <a:gd name="connsiteY48" fmla="*/ 224277 h 572099"/>
                <a:gd name="connsiteX49" fmla="*/ 324803 w 876301"/>
                <a:gd name="connsiteY49" fmla="*/ 221439 h 572099"/>
                <a:gd name="connsiteX50" fmla="*/ 334042 w 876301"/>
                <a:gd name="connsiteY50" fmla="*/ 217839 h 572099"/>
                <a:gd name="connsiteX51" fmla="*/ 409575 w 876301"/>
                <a:gd name="connsiteY51" fmla="*/ 107292 h 572099"/>
                <a:gd name="connsiteX52" fmla="*/ 409575 w 876301"/>
                <a:gd name="connsiteY52" fmla="*/ 85603 h 572099"/>
                <a:gd name="connsiteX53" fmla="*/ 323957 w 876301"/>
                <a:gd name="connsiteY53" fmla="*/ 0 h 572099"/>
                <a:gd name="connsiteX54" fmla="*/ 292208 w 876301"/>
                <a:gd name="connsiteY54" fmla="*/ 6107 h 572099"/>
                <a:gd name="connsiteX55" fmla="*/ 306400 w 876301"/>
                <a:gd name="connsiteY55" fmla="*/ 41474 h 572099"/>
                <a:gd name="connsiteX56" fmla="*/ 368105 w 876301"/>
                <a:gd name="connsiteY56" fmla="*/ 68031 h 572099"/>
                <a:gd name="connsiteX57" fmla="*/ 371475 w 876301"/>
                <a:gd name="connsiteY57" fmla="*/ 85603 h 572099"/>
                <a:gd name="connsiteX58" fmla="*/ 371475 w 876301"/>
                <a:gd name="connsiteY58" fmla="*/ 107292 h 572099"/>
                <a:gd name="connsiteX59" fmla="*/ 320211 w 876301"/>
                <a:gd name="connsiteY59" fmla="*/ 182349 h 572099"/>
                <a:gd name="connsiteX60" fmla="*/ 310963 w 876301"/>
                <a:gd name="connsiteY60" fmla="*/ 185949 h 572099"/>
                <a:gd name="connsiteX61" fmla="*/ 306625 w 876301"/>
                <a:gd name="connsiteY61" fmla="*/ 184069 h 572099"/>
                <a:gd name="connsiteX62" fmla="*/ 306391 w 876301"/>
                <a:gd name="connsiteY62" fmla="*/ 182825 h 572099"/>
                <a:gd name="connsiteX63" fmla="*/ 306391 w 876301"/>
                <a:gd name="connsiteY63" fmla="*/ 172576 h 572099"/>
                <a:gd name="connsiteX64" fmla="*/ 308705 w 876301"/>
                <a:gd name="connsiteY64" fmla="*/ 169385 h 572099"/>
                <a:gd name="connsiteX65" fmla="*/ 337347 w 876301"/>
                <a:gd name="connsiteY65" fmla="*/ 129952 h 572099"/>
                <a:gd name="connsiteX66" fmla="*/ 337347 w 876301"/>
                <a:gd name="connsiteY66" fmla="*/ 123170 h 572099"/>
                <a:gd name="connsiteX67" fmla="*/ 295905 w 876301"/>
                <a:gd name="connsiteY67" fmla="*/ 81706 h 572099"/>
                <a:gd name="connsiteX68" fmla="*/ 280035 w 876301"/>
                <a:gd name="connsiteY68" fmla="*/ 84860 h 572099"/>
                <a:gd name="connsiteX69" fmla="*/ 166535 w 876301"/>
                <a:gd name="connsiteY69" fmla="*/ 131895 h 572099"/>
                <a:gd name="connsiteX70" fmla="*/ 155419 w 876301"/>
                <a:gd name="connsiteY70" fmla="*/ 144610 h 572099"/>
                <a:gd name="connsiteX71" fmla="*/ 148590 w 876301"/>
                <a:gd name="connsiteY71" fmla="*/ 170395 h 572099"/>
                <a:gd name="connsiteX72" fmla="*/ 69399 w 876301"/>
                <a:gd name="connsiteY72" fmla="*/ 137419 h 572099"/>
                <a:gd name="connsiteX73" fmla="*/ 466382 w 876301"/>
                <a:gd name="connsiteY73" fmla="*/ 516343 h 572099"/>
                <a:gd name="connsiteX74" fmla="*/ 461315 w 876301"/>
                <a:gd name="connsiteY74" fmla="*/ 515857 h 572099"/>
                <a:gd name="connsiteX75" fmla="*/ 444999 w 876301"/>
                <a:gd name="connsiteY75" fmla="*/ 522439 h 572099"/>
                <a:gd name="connsiteX76" fmla="*/ 438426 w 876301"/>
                <a:gd name="connsiteY76" fmla="*/ 530144 h 572099"/>
                <a:gd name="connsiteX77" fmla="*/ 329422 w 876301"/>
                <a:gd name="connsiteY77" fmla="*/ 484739 h 572099"/>
                <a:gd name="connsiteX78" fmla="*/ 303486 w 876301"/>
                <a:gd name="connsiteY78" fmla="*/ 450096 h 572099"/>
                <a:gd name="connsiteX79" fmla="*/ 286998 w 876301"/>
                <a:gd name="connsiteY79" fmla="*/ 405186 h 572099"/>
                <a:gd name="connsiteX80" fmla="*/ 249231 w 876301"/>
                <a:gd name="connsiteY80" fmla="*/ 370658 h 572099"/>
                <a:gd name="connsiteX81" fmla="*/ 247059 w 876301"/>
                <a:gd name="connsiteY81" fmla="*/ 370582 h 572099"/>
                <a:gd name="connsiteX82" fmla="*/ 218675 w 876301"/>
                <a:gd name="connsiteY82" fmla="*/ 388774 h 572099"/>
                <a:gd name="connsiteX83" fmla="*/ 202054 w 876301"/>
                <a:gd name="connsiteY83" fmla="*/ 419893 h 572099"/>
                <a:gd name="connsiteX84" fmla="*/ 189576 w 876301"/>
                <a:gd name="connsiteY84" fmla="*/ 426560 h 572099"/>
                <a:gd name="connsiteX85" fmla="*/ 74324 w 876301"/>
                <a:gd name="connsiteY85" fmla="*/ 378583 h 572099"/>
                <a:gd name="connsiteX86" fmla="*/ 62017 w 876301"/>
                <a:gd name="connsiteY86" fmla="*/ 353722 h 572099"/>
                <a:gd name="connsiteX87" fmla="*/ 52283 w 876301"/>
                <a:gd name="connsiteY87" fmla="*/ 344616 h 572099"/>
                <a:gd name="connsiteX88" fmla="*/ 38100 w 876301"/>
                <a:gd name="connsiteY88" fmla="*/ 338720 h 572099"/>
                <a:gd name="connsiteX89" fmla="*/ 38433 w 876301"/>
                <a:gd name="connsiteY89" fmla="*/ 165823 h 572099"/>
                <a:gd name="connsiteX90" fmla="*/ 466725 w 876301"/>
                <a:gd name="connsiteY90" fmla="*/ 344112 h 572099"/>
                <a:gd name="connsiteX91" fmla="*/ 838200 w 876301"/>
                <a:gd name="connsiteY91" fmla="*/ 307317 h 572099"/>
                <a:gd name="connsiteX92" fmla="*/ 786936 w 876301"/>
                <a:gd name="connsiteY92" fmla="*/ 382374 h 572099"/>
                <a:gd name="connsiteX93" fmla="*/ 777688 w 876301"/>
                <a:gd name="connsiteY93" fmla="*/ 385974 h 572099"/>
                <a:gd name="connsiteX94" fmla="*/ 773350 w 876301"/>
                <a:gd name="connsiteY94" fmla="*/ 384094 h 572099"/>
                <a:gd name="connsiteX95" fmla="*/ 773116 w 876301"/>
                <a:gd name="connsiteY95" fmla="*/ 382850 h 572099"/>
                <a:gd name="connsiteX96" fmla="*/ 773116 w 876301"/>
                <a:gd name="connsiteY96" fmla="*/ 372601 h 572099"/>
                <a:gd name="connsiteX97" fmla="*/ 775430 w 876301"/>
                <a:gd name="connsiteY97" fmla="*/ 369410 h 572099"/>
                <a:gd name="connsiteX98" fmla="*/ 804072 w 876301"/>
                <a:gd name="connsiteY98" fmla="*/ 329977 h 572099"/>
                <a:gd name="connsiteX99" fmla="*/ 804072 w 876301"/>
                <a:gd name="connsiteY99" fmla="*/ 323195 h 572099"/>
                <a:gd name="connsiteX100" fmla="*/ 762630 w 876301"/>
                <a:gd name="connsiteY100" fmla="*/ 281731 h 572099"/>
                <a:gd name="connsiteX101" fmla="*/ 746760 w 876301"/>
                <a:gd name="connsiteY101" fmla="*/ 284885 h 572099"/>
                <a:gd name="connsiteX102" fmla="*/ 633260 w 876301"/>
                <a:gd name="connsiteY102" fmla="*/ 331920 h 572099"/>
                <a:gd name="connsiteX103" fmla="*/ 621983 w 876301"/>
                <a:gd name="connsiteY103" fmla="*/ 345331 h 572099"/>
                <a:gd name="connsiteX104" fmla="*/ 593198 w 876301"/>
                <a:gd name="connsiteY104" fmla="*/ 473052 h 572099"/>
                <a:gd name="connsiteX105" fmla="*/ 504825 w 876301"/>
                <a:gd name="connsiteY105" fmla="*/ 508989 h 572099"/>
                <a:gd name="connsiteX106" fmla="*/ 504825 w 876301"/>
                <a:gd name="connsiteY106" fmla="*/ 348284 h 572099"/>
                <a:gd name="connsiteX107" fmla="*/ 773125 w 876301"/>
                <a:gd name="connsiteY107" fmla="*/ 241499 h 572099"/>
                <a:gd name="connsiteX108" fmla="*/ 834830 w 876301"/>
                <a:gd name="connsiteY108" fmla="*/ 268056 h 572099"/>
                <a:gd name="connsiteX109" fmla="*/ 838200 w 876301"/>
                <a:gd name="connsiteY109" fmla="*/ 285628 h 5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876301" h="572099">
                  <a:moveTo>
                    <a:pt x="12002" y="119826"/>
                  </a:moveTo>
                  <a:cubicBezTo>
                    <a:pt x="10914" y="120248"/>
                    <a:pt x="9868" y="120772"/>
                    <a:pt x="8877" y="121389"/>
                  </a:cubicBezTo>
                  <a:cubicBezTo>
                    <a:pt x="3570" y="124920"/>
                    <a:pt x="381" y="130873"/>
                    <a:pt x="381" y="137248"/>
                  </a:cubicBezTo>
                  <a:lnTo>
                    <a:pt x="0" y="351379"/>
                  </a:lnTo>
                  <a:cubicBezTo>
                    <a:pt x="-14" y="359084"/>
                    <a:pt x="4613" y="366038"/>
                    <a:pt x="11725" y="369000"/>
                  </a:cubicBezTo>
                  <a:lnTo>
                    <a:pt x="31071" y="377049"/>
                  </a:lnTo>
                  <a:lnTo>
                    <a:pt x="43396" y="401814"/>
                  </a:lnTo>
                  <a:cubicBezTo>
                    <a:pt x="45441" y="405924"/>
                    <a:pt x="48901" y="409158"/>
                    <a:pt x="53140" y="410920"/>
                  </a:cubicBezTo>
                  <a:lnTo>
                    <a:pt x="174927" y="461631"/>
                  </a:lnTo>
                  <a:cubicBezTo>
                    <a:pt x="198787" y="471585"/>
                    <a:pt x="222618" y="462203"/>
                    <a:pt x="235658" y="437819"/>
                  </a:cubicBezTo>
                  <a:lnTo>
                    <a:pt x="248860" y="413111"/>
                  </a:lnTo>
                  <a:cubicBezTo>
                    <a:pt x="249793" y="414769"/>
                    <a:pt x="250587" y="416503"/>
                    <a:pt x="251231" y="418292"/>
                  </a:cubicBezTo>
                  <a:lnTo>
                    <a:pt x="267719" y="463203"/>
                  </a:lnTo>
                  <a:cubicBezTo>
                    <a:pt x="277940" y="491025"/>
                    <a:pt x="295094" y="511685"/>
                    <a:pt x="314782" y="519886"/>
                  </a:cubicBezTo>
                  <a:lnTo>
                    <a:pt x="436578" y="570635"/>
                  </a:lnTo>
                  <a:cubicBezTo>
                    <a:pt x="444207" y="573811"/>
                    <a:pt x="453013" y="571707"/>
                    <a:pt x="458381" y="565425"/>
                  </a:cubicBezTo>
                  <a:lnTo>
                    <a:pt x="467525" y="554728"/>
                  </a:lnTo>
                  <a:lnTo>
                    <a:pt x="483565" y="556271"/>
                  </a:lnTo>
                  <a:lnTo>
                    <a:pt x="485775" y="556348"/>
                  </a:lnTo>
                  <a:lnTo>
                    <a:pt x="488023" y="556129"/>
                  </a:lnTo>
                  <a:cubicBezTo>
                    <a:pt x="489710" y="555957"/>
                    <a:pt x="491366" y="555560"/>
                    <a:pt x="492947" y="554947"/>
                  </a:cubicBezTo>
                  <a:lnTo>
                    <a:pt x="616772" y="504598"/>
                  </a:lnTo>
                  <a:cubicBezTo>
                    <a:pt x="622557" y="502255"/>
                    <a:pt x="626827" y="497227"/>
                    <a:pt x="628202" y="491139"/>
                  </a:cubicBezTo>
                  <a:lnTo>
                    <a:pt x="656987" y="363333"/>
                  </a:lnTo>
                  <a:lnTo>
                    <a:pt x="761324" y="320128"/>
                  </a:lnTo>
                  <a:cubicBezTo>
                    <a:pt x="762357" y="319672"/>
                    <a:pt x="763554" y="319791"/>
                    <a:pt x="764477" y="320442"/>
                  </a:cubicBezTo>
                  <a:cubicBezTo>
                    <a:pt x="765436" y="321040"/>
                    <a:pt x="766004" y="322103"/>
                    <a:pt x="765972" y="323233"/>
                  </a:cubicBezTo>
                  <a:lnTo>
                    <a:pt x="765972" y="330015"/>
                  </a:lnTo>
                  <a:cubicBezTo>
                    <a:pt x="765974" y="331474"/>
                    <a:pt x="765029" y="332764"/>
                    <a:pt x="763638" y="333205"/>
                  </a:cubicBezTo>
                  <a:cubicBezTo>
                    <a:pt x="746568" y="338760"/>
                    <a:pt x="735025" y="354687"/>
                    <a:pt x="735063" y="372639"/>
                  </a:cubicBezTo>
                  <a:lnTo>
                    <a:pt x="735063" y="382888"/>
                  </a:lnTo>
                  <a:cubicBezTo>
                    <a:pt x="735099" y="405781"/>
                    <a:pt x="753686" y="424312"/>
                    <a:pt x="776579" y="424278"/>
                  </a:cubicBezTo>
                  <a:cubicBezTo>
                    <a:pt x="781693" y="424270"/>
                    <a:pt x="786761" y="423316"/>
                    <a:pt x="791528" y="421464"/>
                  </a:cubicBezTo>
                  <a:lnTo>
                    <a:pt x="800767" y="417864"/>
                  </a:lnTo>
                  <a:cubicBezTo>
                    <a:pt x="846444" y="400258"/>
                    <a:pt x="876500" y="356269"/>
                    <a:pt x="876300" y="307317"/>
                  </a:cubicBezTo>
                  <a:lnTo>
                    <a:pt x="876300" y="285628"/>
                  </a:lnTo>
                  <a:cubicBezTo>
                    <a:pt x="876294" y="238347"/>
                    <a:pt x="837960" y="200022"/>
                    <a:pt x="790678" y="200029"/>
                  </a:cubicBezTo>
                  <a:cubicBezTo>
                    <a:pt x="779842" y="200030"/>
                    <a:pt x="769106" y="202088"/>
                    <a:pt x="759038" y="206094"/>
                  </a:cubicBezTo>
                  <a:lnTo>
                    <a:pt x="490776" y="312870"/>
                  </a:lnTo>
                  <a:lnTo>
                    <a:pt x="184071" y="185168"/>
                  </a:lnTo>
                  <a:lnTo>
                    <a:pt x="189786" y="163480"/>
                  </a:lnTo>
                  <a:lnTo>
                    <a:pt x="294561" y="120065"/>
                  </a:lnTo>
                  <a:cubicBezTo>
                    <a:pt x="296276" y="119354"/>
                    <a:pt x="298243" y="120169"/>
                    <a:pt x="298954" y="121886"/>
                  </a:cubicBezTo>
                  <a:cubicBezTo>
                    <a:pt x="299122" y="122292"/>
                    <a:pt x="299209" y="122729"/>
                    <a:pt x="299209" y="123170"/>
                  </a:cubicBezTo>
                  <a:lnTo>
                    <a:pt x="299209" y="129952"/>
                  </a:lnTo>
                  <a:cubicBezTo>
                    <a:pt x="299211" y="131411"/>
                    <a:pt x="298266" y="132701"/>
                    <a:pt x="296875" y="133142"/>
                  </a:cubicBezTo>
                  <a:cubicBezTo>
                    <a:pt x="279805" y="138696"/>
                    <a:pt x="268262" y="154624"/>
                    <a:pt x="268300" y="172576"/>
                  </a:cubicBezTo>
                  <a:lnTo>
                    <a:pt x="268300" y="182825"/>
                  </a:lnTo>
                  <a:cubicBezTo>
                    <a:pt x="268291" y="205708"/>
                    <a:pt x="286833" y="224266"/>
                    <a:pt x="309716" y="224277"/>
                  </a:cubicBezTo>
                  <a:cubicBezTo>
                    <a:pt x="314877" y="224279"/>
                    <a:pt x="319994" y="223316"/>
                    <a:pt x="324803" y="221439"/>
                  </a:cubicBezTo>
                  <a:lnTo>
                    <a:pt x="334042" y="217839"/>
                  </a:lnTo>
                  <a:cubicBezTo>
                    <a:pt x="379719" y="200233"/>
                    <a:pt x="409775" y="156244"/>
                    <a:pt x="409575" y="107292"/>
                  </a:cubicBezTo>
                  <a:lnTo>
                    <a:pt x="409575" y="85603"/>
                  </a:lnTo>
                  <a:cubicBezTo>
                    <a:pt x="409571" y="38322"/>
                    <a:pt x="371239" y="-5"/>
                    <a:pt x="323957" y="0"/>
                  </a:cubicBezTo>
                  <a:cubicBezTo>
                    <a:pt x="313082" y="1"/>
                    <a:pt x="302307" y="2074"/>
                    <a:pt x="292208" y="6107"/>
                  </a:cubicBezTo>
                  <a:close/>
                  <a:moveTo>
                    <a:pt x="306400" y="41474"/>
                  </a:moveTo>
                  <a:cubicBezTo>
                    <a:pt x="330773" y="31768"/>
                    <a:pt x="358399" y="43658"/>
                    <a:pt x="368105" y="68031"/>
                  </a:cubicBezTo>
                  <a:cubicBezTo>
                    <a:pt x="370331" y="73622"/>
                    <a:pt x="371475" y="79585"/>
                    <a:pt x="371475" y="85603"/>
                  </a:cubicBezTo>
                  <a:lnTo>
                    <a:pt x="371475" y="107292"/>
                  </a:lnTo>
                  <a:cubicBezTo>
                    <a:pt x="371612" y="140522"/>
                    <a:pt x="351215" y="170386"/>
                    <a:pt x="320211" y="182349"/>
                  </a:cubicBezTo>
                  <a:lnTo>
                    <a:pt x="310963" y="185949"/>
                  </a:lnTo>
                  <a:cubicBezTo>
                    <a:pt x="309245" y="186627"/>
                    <a:pt x="307303" y="185786"/>
                    <a:pt x="306625" y="184069"/>
                  </a:cubicBezTo>
                  <a:cubicBezTo>
                    <a:pt x="306468" y="183672"/>
                    <a:pt x="306389" y="183251"/>
                    <a:pt x="306391" y="182825"/>
                  </a:cubicBezTo>
                  <a:lnTo>
                    <a:pt x="306391" y="172576"/>
                  </a:lnTo>
                  <a:cubicBezTo>
                    <a:pt x="306387" y="171122"/>
                    <a:pt x="307322" y="169833"/>
                    <a:pt x="308705" y="169385"/>
                  </a:cubicBezTo>
                  <a:cubicBezTo>
                    <a:pt x="325803" y="163855"/>
                    <a:pt x="337376" y="147920"/>
                    <a:pt x="337347" y="129952"/>
                  </a:cubicBezTo>
                  <a:lnTo>
                    <a:pt x="337347" y="123170"/>
                  </a:lnTo>
                  <a:cubicBezTo>
                    <a:pt x="337353" y="100276"/>
                    <a:pt x="318798" y="81712"/>
                    <a:pt x="295905" y="81706"/>
                  </a:cubicBezTo>
                  <a:cubicBezTo>
                    <a:pt x="290459" y="81705"/>
                    <a:pt x="285066" y="82777"/>
                    <a:pt x="280035" y="84860"/>
                  </a:cubicBezTo>
                  <a:lnTo>
                    <a:pt x="166535" y="131895"/>
                  </a:lnTo>
                  <a:cubicBezTo>
                    <a:pt x="161051" y="134169"/>
                    <a:pt x="156941" y="138872"/>
                    <a:pt x="155419" y="144610"/>
                  </a:cubicBezTo>
                  <a:lnTo>
                    <a:pt x="148590" y="170395"/>
                  </a:lnTo>
                  <a:lnTo>
                    <a:pt x="69399" y="137419"/>
                  </a:lnTo>
                  <a:close/>
                  <a:moveTo>
                    <a:pt x="466382" y="516343"/>
                  </a:moveTo>
                  <a:lnTo>
                    <a:pt x="461315" y="515857"/>
                  </a:lnTo>
                  <a:cubicBezTo>
                    <a:pt x="455128" y="515258"/>
                    <a:pt x="449038" y="517714"/>
                    <a:pt x="444999" y="522439"/>
                  </a:cubicBezTo>
                  <a:lnTo>
                    <a:pt x="438426" y="530144"/>
                  </a:lnTo>
                  <a:lnTo>
                    <a:pt x="329422" y="484739"/>
                  </a:lnTo>
                  <a:cubicBezTo>
                    <a:pt x="322231" y="481738"/>
                    <a:pt x="311115" y="470870"/>
                    <a:pt x="303486" y="450096"/>
                  </a:cubicBezTo>
                  <a:lnTo>
                    <a:pt x="286998" y="405186"/>
                  </a:lnTo>
                  <a:cubicBezTo>
                    <a:pt x="279587" y="384993"/>
                    <a:pt x="265090" y="371763"/>
                    <a:pt x="249231" y="370658"/>
                  </a:cubicBezTo>
                  <a:cubicBezTo>
                    <a:pt x="248498" y="370610"/>
                    <a:pt x="247783" y="370582"/>
                    <a:pt x="247059" y="370582"/>
                  </a:cubicBezTo>
                  <a:cubicBezTo>
                    <a:pt x="234924" y="370804"/>
                    <a:pt x="223946" y="377841"/>
                    <a:pt x="218675" y="388774"/>
                  </a:cubicBezTo>
                  <a:lnTo>
                    <a:pt x="202054" y="419893"/>
                  </a:lnTo>
                  <a:cubicBezTo>
                    <a:pt x="196891" y="429551"/>
                    <a:pt x="192310" y="427646"/>
                    <a:pt x="189576" y="426560"/>
                  </a:cubicBezTo>
                  <a:lnTo>
                    <a:pt x="74324" y="378583"/>
                  </a:lnTo>
                  <a:lnTo>
                    <a:pt x="62017" y="353722"/>
                  </a:lnTo>
                  <a:cubicBezTo>
                    <a:pt x="59979" y="349610"/>
                    <a:pt x="56521" y="346376"/>
                    <a:pt x="52283" y="344616"/>
                  </a:cubicBezTo>
                  <a:lnTo>
                    <a:pt x="38100" y="338720"/>
                  </a:lnTo>
                  <a:lnTo>
                    <a:pt x="38433" y="165823"/>
                  </a:lnTo>
                  <a:lnTo>
                    <a:pt x="466725" y="344112"/>
                  </a:lnTo>
                  <a:close/>
                  <a:moveTo>
                    <a:pt x="838200" y="307317"/>
                  </a:moveTo>
                  <a:cubicBezTo>
                    <a:pt x="838337" y="340547"/>
                    <a:pt x="817940" y="370411"/>
                    <a:pt x="786936" y="382374"/>
                  </a:cubicBezTo>
                  <a:lnTo>
                    <a:pt x="777688" y="385974"/>
                  </a:lnTo>
                  <a:cubicBezTo>
                    <a:pt x="775970" y="386652"/>
                    <a:pt x="774028" y="385811"/>
                    <a:pt x="773350" y="384094"/>
                  </a:cubicBezTo>
                  <a:cubicBezTo>
                    <a:pt x="773193" y="383698"/>
                    <a:pt x="773114" y="383276"/>
                    <a:pt x="773116" y="382850"/>
                  </a:cubicBezTo>
                  <a:lnTo>
                    <a:pt x="773116" y="372601"/>
                  </a:lnTo>
                  <a:cubicBezTo>
                    <a:pt x="773111" y="371147"/>
                    <a:pt x="774047" y="369858"/>
                    <a:pt x="775430" y="369410"/>
                  </a:cubicBezTo>
                  <a:cubicBezTo>
                    <a:pt x="792528" y="363880"/>
                    <a:pt x="804101" y="347945"/>
                    <a:pt x="804072" y="329977"/>
                  </a:cubicBezTo>
                  <a:lnTo>
                    <a:pt x="804072" y="323195"/>
                  </a:lnTo>
                  <a:cubicBezTo>
                    <a:pt x="804078" y="300301"/>
                    <a:pt x="785523" y="281737"/>
                    <a:pt x="762630" y="281731"/>
                  </a:cubicBezTo>
                  <a:cubicBezTo>
                    <a:pt x="757184" y="281730"/>
                    <a:pt x="751791" y="282802"/>
                    <a:pt x="746760" y="284885"/>
                  </a:cubicBezTo>
                  <a:lnTo>
                    <a:pt x="633260" y="331920"/>
                  </a:lnTo>
                  <a:cubicBezTo>
                    <a:pt x="627546" y="334293"/>
                    <a:pt x="623341" y="339294"/>
                    <a:pt x="621983" y="345331"/>
                  </a:cubicBezTo>
                  <a:lnTo>
                    <a:pt x="593198" y="473052"/>
                  </a:lnTo>
                  <a:lnTo>
                    <a:pt x="504825" y="508989"/>
                  </a:lnTo>
                  <a:lnTo>
                    <a:pt x="504825" y="348284"/>
                  </a:lnTo>
                  <a:lnTo>
                    <a:pt x="773125" y="241499"/>
                  </a:lnTo>
                  <a:cubicBezTo>
                    <a:pt x="797498" y="231793"/>
                    <a:pt x="825124" y="243683"/>
                    <a:pt x="834830" y="268056"/>
                  </a:cubicBezTo>
                  <a:cubicBezTo>
                    <a:pt x="837056" y="273647"/>
                    <a:pt x="838200" y="279610"/>
                    <a:pt x="838200" y="285628"/>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86" name="组合 285">
            <a:extLst>
              <a:ext uri="{FF2B5EF4-FFF2-40B4-BE49-F238E27FC236}">
                <a16:creationId xmlns:a16="http://schemas.microsoft.com/office/drawing/2014/main" id="{C92DBE34-5F40-49D9-8FD7-D60F85718FE9}"/>
              </a:ext>
            </a:extLst>
          </p:cNvPr>
          <p:cNvGrpSpPr/>
          <p:nvPr/>
        </p:nvGrpSpPr>
        <p:grpSpPr>
          <a:xfrm>
            <a:off x="2625144" y="872489"/>
            <a:ext cx="723905" cy="723900"/>
            <a:chOff x="2625144" y="872489"/>
            <a:chExt cx="723905" cy="723900"/>
          </a:xfrm>
          <a:noFill/>
        </p:grpSpPr>
        <p:sp>
          <p:nvSpPr>
            <p:cNvPr id="76" name="任意多边形: 形状 75" descr="光圈 纯色填充">
              <a:extLst>
                <a:ext uri="{FF2B5EF4-FFF2-40B4-BE49-F238E27FC236}">
                  <a16:creationId xmlns:a16="http://schemas.microsoft.com/office/drawing/2014/main" id="{556020B7-A552-4549-AAF6-1142FC687946}"/>
                </a:ext>
              </a:extLst>
            </p:cNvPr>
            <p:cNvSpPr/>
            <p:nvPr/>
          </p:nvSpPr>
          <p:spPr>
            <a:xfrm>
              <a:off x="2654484" y="882015"/>
              <a:ext cx="371389" cy="209550"/>
            </a:xfrm>
            <a:custGeom>
              <a:avLst/>
              <a:gdLst>
                <a:gd name="connsiteX0" fmla="*/ 250127 w 371389"/>
                <a:gd name="connsiteY0" fmla="*/ 209550 h 209550"/>
                <a:gd name="connsiteX1" fmla="*/ 371389 w 371389"/>
                <a:gd name="connsiteY1" fmla="*/ 209550 h 209550"/>
                <a:gd name="connsiteX2" fmla="*/ 250422 w 371389"/>
                <a:gd name="connsiteY2" fmla="*/ 0 h 209550"/>
                <a:gd name="connsiteX3" fmla="*/ 0 w 371389"/>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371389" h="209550">
                  <a:moveTo>
                    <a:pt x="250127" y="209550"/>
                  </a:moveTo>
                  <a:lnTo>
                    <a:pt x="371389" y="209550"/>
                  </a:lnTo>
                  <a:lnTo>
                    <a:pt x="250422" y="0"/>
                  </a:lnTo>
                  <a:cubicBezTo>
                    <a:pt x="138440" y="26185"/>
                    <a:pt x="45520" y="103941"/>
                    <a:pt x="0" y="20955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77" name="任意多边形: 形状 76" descr="光圈 纯色填充">
              <a:extLst>
                <a:ext uri="{FF2B5EF4-FFF2-40B4-BE49-F238E27FC236}">
                  <a16:creationId xmlns:a16="http://schemas.microsoft.com/office/drawing/2014/main" id="{556020B7-A552-4549-AAF6-1142FC687946}"/>
                </a:ext>
              </a:extLst>
            </p:cNvPr>
            <p:cNvSpPr/>
            <p:nvPr/>
          </p:nvSpPr>
          <p:spPr>
            <a:xfrm>
              <a:off x="2944853" y="872489"/>
              <a:ext cx="306981" cy="324926"/>
            </a:xfrm>
            <a:custGeom>
              <a:avLst/>
              <a:gdLst>
                <a:gd name="connsiteX0" fmla="*/ 163516 w 306981"/>
                <a:gd name="connsiteY0" fmla="*/ 285750 h 324926"/>
                <a:gd name="connsiteX1" fmla="*/ 163297 w 306981"/>
                <a:gd name="connsiteY1" fmla="*/ 285874 h 324926"/>
                <a:gd name="connsiteX2" fmla="*/ 185852 w 306981"/>
                <a:gd name="connsiteY2" fmla="*/ 324926 h 324926"/>
                <a:gd name="connsiteX3" fmla="*/ 306981 w 306981"/>
                <a:gd name="connsiteY3" fmla="*/ 115253 h 324926"/>
                <a:gd name="connsiteX4" fmla="*/ 42243 w 306981"/>
                <a:gd name="connsiteY4" fmla="*/ 0 h 324926"/>
                <a:gd name="connsiteX5" fmla="*/ 0 w 306981"/>
                <a:gd name="connsiteY5" fmla="*/ 2534 h 3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981" h="324926">
                  <a:moveTo>
                    <a:pt x="163516" y="285750"/>
                  </a:moveTo>
                  <a:lnTo>
                    <a:pt x="163297" y="285874"/>
                  </a:lnTo>
                  <a:lnTo>
                    <a:pt x="185852" y="324926"/>
                  </a:lnTo>
                  <a:lnTo>
                    <a:pt x="306981" y="115253"/>
                  </a:lnTo>
                  <a:cubicBezTo>
                    <a:pt x="238618" y="41669"/>
                    <a:pt x="142683" y="-97"/>
                    <a:pt x="42243" y="0"/>
                  </a:cubicBezTo>
                  <a:cubicBezTo>
                    <a:pt x="28125" y="29"/>
                    <a:pt x="14021" y="876"/>
                    <a:pt x="0" y="2534"/>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78" name="任意多边形: 形状 77" descr="光圈 纯色填充">
              <a:extLst>
                <a:ext uri="{FF2B5EF4-FFF2-40B4-BE49-F238E27FC236}">
                  <a16:creationId xmlns:a16="http://schemas.microsoft.com/office/drawing/2014/main" id="{556020B7-A552-4549-AAF6-1142FC687946}"/>
                </a:ext>
              </a:extLst>
            </p:cNvPr>
            <p:cNvSpPr/>
            <p:nvPr/>
          </p:nvSpPr>
          <p:spPr>
            <a:xfrm>
              <a:off x="3092843" y="1018832"/>
              <a:ext cx="256206" cy="320382"/>
            </a:xfrm>
            <a:custGeom>
              <a:avLst/>
              <a:gdLst>
                <a:gd name="connsiteX0" fmla="*/ 0 w 256206"/>
                <a:gd name="connsiteY0" fmla="*/ 320383 h 320382"/>
                <a:gd name="connsiteX1" fmla="*/ 240744 w 256206"/>
                <a:gd name="connsiteY1" fmla="*/ 320383 h 320382"/>
                <a:gd name="connsiteX2" fmla="*/ 184975 w 256206"/>
                <a:gd name="connsiteY2" fmla="*/ 0 h 320382"/>
              </a:gdLst>
              <a:ahLst/>
              <a:cxnLst>
                <a:cxn ang="0">
                  <a:pos x="connsiteX0" y="connsiteY0"/>
                </a:cxn>
                <a:cxn ang="0">
                  <a:pos x="connsiteX1" y="connsiteY1"/>
                </a:cxn>
                <a:cxn ang="0">
                  <a:pos x="connsiteX2" y="connsiteY2"/>
                </a:cxn>
              </a:cxnLst>
              <a:rect l="l" t="t" r="r" b="b"/>
              <a:pathLst>
                <a:path w="256206" h="320382">
                  <a:moveTo>
                    <a:pt x="0" y="320383"/>
                  </a:moveTo>
                  <a:lnTo>
                    <a:pt x="240744" y="320383"/>
                  </a:lnTo>
                  <a:cubicBezTo>
                    <a:pt x="273837" y="210777"/>
                    <a:pt x="253157" y="91977"/>
                    <a:pt x="184975" y="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79" name="任意多边形: 形状 78" descr="光圈 纯色填充">
              <a:extLst>
                <a:ext uri="{FF2B5EF4-FFF2-40B4-BE49-F238E27FC236}">
                  <a16:creationId xmlns:a16="http://schemas.microsoft.com/office/drawing/2014/main" id="{556020B7-A552-4549-AAF6-1142FC687946}"/>
                </a:ext>
              </a:extLst>
            </p:cNvPr>
            <p:cNvSpPr/>
            <p:nvPr/>
          </p:nvSpPr>
          <p:spPr>
            <a:xfrm>
              <a:off x="2948320" y="1377315"/>
              <a:ext cx="371379" cy="209550"/>
            </a:xfrm>
            <a:custGeom>
              <a:avLst/>
              <a:gdLst>
                <a:gd name="connsiteX0" fmla="*/ 121263 w 371379"/>
                <a:gd name="connsiteY0" fmla="*/ 0 h 209550"/>
                <a:gd name="connsiteX1" fmla="*/ 0 w 371379"/>
                <a:gd name="connsiteY1" fmla="*/ 0 h 209550"/>
                <a:gd name="connsiteX2" fmla="*/ 120967 w 371379"/>
                <a:gd name="connsiteY2" fmla="*/ 209550 h 209550"/>
                <a:gd name="connsiteX3" fmla="*/ 371380 w 371379"/>
                <a:gd name="connsiteY3" fmla="*/ 0 h 209550"/>
              </a:gdLst>
              <a:ahLst/>
              <a:cxnLst>
                <a:cxn ang="0">
                  <a:pos x="connsiteX0" y="connsiteY0"/>
                </a:cxn>
                <a:cxn ang="0">
                  <a:pos x="connsiteX1" y="connsiteY1"/>
                </a:cxn>
                <a:cxn ang="0">
                  <a:pos x="connsiteX2" y="connsiteY2"/>
                </a:cxn>
                <a:cxn ang="0">
                  <a:pos x="connsiteX3" y="connsiteY3"/>
                </a:cxn>
              </a:cxnLst>
              <a:rect l="l" t="t" r="r" b="b"/>
              <a:pathLst>
                <a:path w="371379" h="209550">
                  <a:moveTo>
                    <a:pt x="121263" y="0"/>
                  </a:moveTo>
                  <a:lnTo>
                    <a:pt x="0" y="0"/>
                  </a:lnTo>
                  <a:lnTo>
                    <a:pt x="120967" y="209550"/>
                  </a:lnTo>
                  <a:cubicBezTo>
                    <a:pt x="232947" y="183366"/>
                    <a:pt x="325865" y="105610"/>
                    <a:pt x="371380" y="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80" name="任意多边形: 形状 79" descr="光圈 纯色填充">
              <a:extLst>
                <a:ext uri="{FF2B5EF4-FFF2-40B4-BE49-F238E27FC236}">
                  <a16:creationId xmlns:a16="http://schemas.microsoft.com/office/drawing/2014/main" id="{556020B7-A552-4549-AAF6-1142FC687946}"/>
                </a:ext>
              </a:extLst>
            </p:cNvPr>
            <p:cNvSpPr/>
            <p:nvPr/>
          </p:nvSpPr>
          <p:spPr>
            <a:xfrm>
              <a:off x="2722245" y="1271196"/>
              <a:ext cx="307095" cy="325193"/>
            </a:xfrm>
            <a:custGeom>
              <a:avLst/>
              <a:gdLst>
                <a:gd name="connsiteX0" fmla="*/ 143570 w 307095"/>
                <a:gd name="connsiteY0" fmla="*/ 39443 h 325193"/>
                <a:gd name="connsiteX1" fmla="*/ 143799 w 307095"/>
                <a:gd name="connsiteY1" fmla="*/ 39319 h 325193"/>
                <a:gd name="connsiteX2" fmla="*/ 121091 w 307095"/>
                <a:gd name="connsiteY2" fmla="*/ 0 h 325193"/>
                <a:gd name="connsiteX3" fmla="*/ 0 w 307095"/>
                <a:gd name="connsiteY3" fmla="*/ 209798 h 325193"/>
                <a:gd name="connsiteX4" fmla="*/ 264852 w 307095"/>
                <a:gd name="connsiteY4" fmla="*/ 325193 h 325193"/>
                <a:gd name="connsiteX5" fmla="*/ 307096 w 307095"/>
                <a:gd name="connsiteY5" fmla="*/ 322659 h 32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095" h="325193">
                  <a:moveTo>
                    <a:pt x="143570" y="39443"/>
                  </a:moveTo>
                  <a:lnTo>
                    <a:pt x="143799" y="39319"/>
                  </a:lnTo>
                  <a:lnTo>
                    <a:pt x="121091" y="0"/>
                  </a:lnTo>
                  <a:lnTo>
                    <a:pt x="0" y="209798"/>
                  </a:lnTo>
                  <a:cubicBezTo>
                    <a:pt x="68364" y="283466"/>
                    <a:pt x="164351" y="325287"/>
                    <a:pt x="264852" y="325193"/>
                  </a:cubicBezTo>
                  <a:cubicBezTo>
                    <a:pt x="278970" y="325164"/>
                    <a:pt x="293075" y="324318"/>
                    <a:pt x="307096" y="322659"/>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81" name="任意多边形: 形状 80" descr="光圈 纯色填充">
              <a:extLst>
                <a:ext uri="{FF2B5EF4-FFF2-40B4-BE49-F238E27FC236}">
                  <a16:creationId xmlns:a16="http://schemas.microsoft.com/office/drawing/2014/main" id="{556020B7-A552-4549-AAF6-1142FC687946}"/>
                </a:ext>
              </a:extLst>
            </p:cNvPr>
            <p:cNvSpPr/>
            <p:nvPr/>
          </p:nvSpPr>
          <p:spPr>
            <a:xfrm>
              <a:off x="2625144" y="1129665"/>
              <a:ext cx="255911" cy="320154"/>
            </a:xfrm>
            <a:custGeom>
              <a:avLst/>
              <a:gdLst>
                <a:gd name="connsiteX0" fmla="*/ 255911 w 255911"/>
                <a:gd name="connsiteY0" fmla="*/ 0 h 320154"/>
                <a:gd name="connsiteX1" fmla="*/ 15462 w 255911"/>
                <a:gd name="connsiteY1" fmla="*/ 0 h 320154"/>
                <a:gd name="connsiteX2" fmla="*/ 71069 w 255911"/>
                <a:gd name="connsiteY2" fmla="*/ 320154 h 320154"/>
              </a:gdLst>
              <a:ahLst/>
              <a:cxnLst>
                <a:cxn ang="0">
                  <a:pos x="connsiteX0" y="connsiteY0"/>
                </a:cxn>
                <a:cxn ang="0">
                  <a:pos x="connsiteX1" y="connsiteY1"/>
                </a:cxn>
                <a:cxn ang="0">
                  <a:pos x="connsiteX2" y="connsiteY2"/>
                </a:cxn>
              </a:cxnLst>
              <a:rect l="l" t="t" r="r" b="b"/>
              <a:pathLst>
                <a:path w="255911" h="320154">
                  <a:moveTo>
                    <a:pt x="255911" y="0"/>
                  </a:moveTo>
                  <a:lnTo>
                    <a:pt x="15462" y="0"/>
                  </a:lnTo>
                  <a:cubicBezTo>
                    <a:pt x="-17603" y="109511"/>
                    <a:pt x="3013" y="228207"/>
                    <a:pt x="71069" y="320154"/>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87" name="组合 286">
            <a:extLst>
              <a:ext uri="{FF2B5EF4-FFF2-40B4-BE49-F238E27FC236}">
                <a16:creationId xmlns:a16="http://schemas.microsoft.com/office/drawing/2014/main" id="{FBCD012E-88A1-4DA6-B102-670B0C3AD932}"/>
              </a:ext>
            </a:extLst>
          </p:cNvPr>
          <p:cNvGrpSpPr/>
          <p:nvPr/>
        </p:nvGrpSpPr>
        <p:grpSpPr>
          <a:xfrm>
            <a:off x="4150995" y="843915"/>
            <a:ext cx="781050" cy="771524"/>
            <a:chOff x="4150995" y="843915"/>
            <a:chExt cx="781050" cy="771524"/>
          </a:xfrm>
          <a:noFill/>
        </p:grpSpPr>
        <p:sp>
          <p:nvSpPr>
            <p:cNvPr id="82" name="任意多边形: 形状 81" descr="区块链 纯色填充">
              <a:extLst>
                <a:ext uri="{FF2B5EF4-FFF2-40B4-BE49-F238E27FC236}">
                  <a16:creationId xmlns:a16="http://schemas.microsoft.com/office/drawing/2014/main" id="{2C8302D8-048A-4774-9ACF-105AE95230C3}"/>
                </a:ext>
              </a:extLst>
            </p:cNvPr>
            <p:cNvSpPr/>
            <p:nvPr/>
          </p:nvSpPr>
          <p:spPr>
            <a:xfrm>
              <a:off x="4150995" y="1365637"/>
              <a:ext cx="143160" cy="249802"/>
            </a:xfrm>
            <a:custGeom>
              <a:avLst/>
              <a:gdLst>
                <a:gd name="connsiteX0" fmla="*/ 0 w 143160"/>
                <a:gd name="connsiteY0" fmla="*/ 15250 h 249802"/>
                <a:gd name="connsiteX1" fmla="*/ 0 w 143160"/>
                <a:gd name="connsiteY1" fmla="*/ 163030 h 249802"/>
                <a:gd name="connsiteX2" fmla="*/ 143161 w 143160"/>
                <a:gd name="connsiteY2" fmla="*/ 249803 h 249802"/>
                <a:gd name="connsiteX3" fmla="*/ 143161 w 143160"/>
                <a:gd name="connsiteY3" fmla="*/ 86735 h 249802"/>
                <a:gd name="connsiteX4" fmla="*/ 0 w 143160"/>
                <a:gd name="connsiteY4" fmla="*/ 0 h 249802"/>
                <a:gd name="connsiteX5" fmla="*/ 0 w 143160"/>
                <a:gd name="connsiteY5" fmla="*/ 1525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60" h="249802">
                  <a:moveTo>
                    <a:pt x="0" y="15250"/>
                  </a:moveTo>
                  <a:lnTo>
                    <a:pt x="0" y="163030"/>
                  </a:lnTo>
                  <a:lnTo>
                    <a:pt x="143161" y="249803"/>
                  </a:lnTo>
                  <a:lnTo>
                    <a:pt x="143161" y="86735"/>
                  </a:lnTo>
                  <a:lnTo>
                    <a:pt x="0" y="0"/>
                  </a:lnTo>
                  <a:lnTo>
                    <a:pt x="0" y="152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83" name="任意多边形: 形状 82" descr="区块链 纯色填充">
              <a:extLst>
                <a:ext uri="{FF2B5EF4-FFF2-40B4-BE49-F238E27FC236}">
                  <a16:creationId xmlns:a16="http://schemas.microsoft.com/office/drawing/2014/main" id="{2C8302D8-048A-4774-9ACF-105AE95230C3}"/>
                </a:ext>
              </a:extLst>
            </p:cNvPr>
            <p:cNvSpPr/>
            <p:nvPr/>
          </p:nvSpPr>
          <p:spPr>
            <a:xfrm>
              <a:off x="4788884" y="1365551"/>
              <a:ext cx="143160" cy="249888"/>
            </a:xfrm>
            <a:custGeom>
              <a:avLst/>
              <a:gdLst>
                <a:gd name="connsiteX0" fmla="*/ 0 w 143160"/>
                <a:gd name="connsiteY0" fmla="*/ 249888 h 249888"/>
                <a:gd name="connsiteX1" fmla="*/ 143161 w 143160"/>
                <a:gd name="connsiteY1" fmla="*/ 163116 h 249888"/>
                <a:gd name="connsiteX2" fmla="*/ 143161 w 143160"/>
                <a:gd name="connsiteY2" fmla="*/ 0 h 249888"/>
                <a:gd name="connsiteX3" fmla="*/ 0 w 143160"/>
                <a:gd name="connsiteY3" fmla="*/ 86725 h 249888"/>
                <a:gd name="connsiteX4" fmla="*/ 0 w 143160"/>
                <a:gd name="connsiteY4" fmla="*/ 249888 h 2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60" h="249888">
                  <a:moveTo>
                    <a:pt x="0" y="249888"/>
                  </a:moveTo>
                  <a:lnTo>
                    <a:pt x="143161" y="163116"/>
                  </a:lnTo>
                  <a:lnTo>
                    <a:pt x="143161" y="0"/>
                  </a:lnTo>
                  <a:lnTo>
                    <a:pt x="0" y="86725"/>
                  </a:lnTo>
                  <a:lnTo>
                    <a:pt x="0" y="249888"/>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84" name="任意多边形: 形状 83" descr="区块链 纯色填充">
              <a:extLst>
                <a:ext uri="{FF2B5EF4-FFF2-40B4-BE49-F238E27FC236}">
                  <a16:creationId xmlns:a16="http://schemas.microsoft.com/office/drawing/2014/main" id="{2C8302D8-048A-4774-9ACF-105AE95230C3}"/>
                </a:ext>
              </a:extLst>
            </p:cNvPr>
            <p:cNvSpPr/>
            <p:nvPr/>
          </p:nvSpPr>
          <p:spPr>
            <a:xfrm>
              <a:off x="4389120" y="957986"/>
              <a:ext cx="143160" cy="249783"/>
            </a:xfrm>
            <a:custGeom>
              <a:avLst/>
              <a:gdLst>
                <a:gd name="connsiteX0" fmla="*/ 39653 w 143160"/>
                <a:gd name="connsiteY0" fmla="*/ 99203 h 249783"/>
                <a:gd name="connsiteX1" fmla="*/ 56074 w 143160"/>
                <a:gd name="connsiteY1" fmla="*/ 95479 h 249783"/>
                <a:gd name="connsiteX2" fmla="*/ 94184 w 143160"/>
                <a:gd name="connsiteY2" fmla="*/ 133568 h 249783"/>
                <a:gd name="connsiteX3" fmla="*/ 72514 w 143160"/>
                <a:gd name="connsiteY3" fmla="*/ 167954 h 249783"/>
                <a:gd name="connsiteX4" fmla="*/ 36509 w 143160"/>
                <a:gd name="connsiteY4" fmla="*/ 185156 h 249783"/>
                <a:gd name="connsiteX5" fmla="*/ 143161 w 143160"/>
                <a:gd name="connsiteY5" fmla="*/ 249784 h 249783"/>
                <a:gd name="connsiteX6" fmla="*/ 143161 w 143160"/>
                <a:gd name="connsiteY6" fmla="*/ 86725 h 249783"/>
                <a:gd name="connsiteX7" fmla="*/ 0 w 143160"/>
                <a:gd name="connsiteY7" fmla="*/ 0 h 249783"/>
                <a:gd name="connsiteX8" fmla="*/ 0 w 143160"/>
                <a:gd name="connsiteY8" fmla="*/ 118110 h 2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783">
                  <a:moveTo>
                    <a:pt x="39653" y="99203"/>
                  </a:moveTo>
                  <a:cubicBezTo>
                    <a:pt x="44775" y="96738"/>
                    <a:pt x="50389" y="95464"/>
                    <a:pt x="56074" y="95479"/>
                  </a:cubicBezTo>
                  <a:cubicBezTo>
                    <a:pt x="77115" y="95473"/>
                    <a:pt x="94178" y="112525"/>
                    <a:pt x="94184" y="133568"/>
                  </a:cubicBezTo>
                  <a:cubicBezTo>
                    <a:pt x="94189" y="148248"/>
                    <a:pt x="85758" y="161624"/>
                    <a:pt x="72514" y="167954"/>
                  </a:cubicBezTo>
                  <a:lnTo>
                    <a:pt x="36509" y="185156"/>
                  </a:lnTo>
                  <a:lnTo>
                    <a:pt x="143161" y="249784"/>
                  </a:lnTo>
                  <a:lnTo>
                    <a:pt x="143161" y="86725"/>
                  </a:lnTo>
                  <a:lnTo>
                    <a:pt x="0" y="0"/>
                  </a:lnTo>
                  <a:lnTo>
                    <a:pt x="0" y="11811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85" name="任意多边形: 形状 84" descr="区块链 纯色填充">
              <a:extLst>
                <a:ext uri="{FF2B5EF4-FFF2-40B4-BE49-F238E27FC236}">
                  <a16:creationId xmlns:a16="http://schemas.microsoft.com/office/drawing/2014/main" id="{2C8302D8-048A-4774-9ACF-105AE95230C3}"/>
                </a:ext>
              </a:extLst>
            </p:cNvPr>
            <p:cNvSpPr/>
            <p:nvPr/>
          </p:nvSpPr>
          <p:spPr>
            <a:xfrm>
              <a:off x="4550759" y="957891"/>
              <a:ext cx="143160" cy="249878"/>
            </a:xfrm>
            <a:custGeom>
              <a:avLst/>
              <a:gdLst>
                <a:gd name="connsiteX0" fmla="*/ 0 w 143160"/>
                <a:gd name="connsiteY0" fmla="*/ 86725 h 249878"/>
                <a:gd name="connsiteX1" fmla="*/ 0 w 143160"/>
                <a:gd name="connsiteY1" fmla="*/ 249879 h 249878"/>
                <a:gd name="connsiteX2" fmla="*/ 106680 w 143160"/>
                <a:gd name="connsiteY2" fmla="*/ 185242 h 249878"/>
                <a:gd name="connsiteX3" fmla="*/ 70685 w 143160"/>
                <a:gd name="connsiteY3" fmla="*/ 168040 h 249878"/>
                <a:gd name="connsiteX4" fmla="*/ 52768 w 143160"/>
                <a:gd name="connsiteY4" fmla="*/ 117225 h 249878"/>
                <a:gd name="connsiteX5" fmla="*/ 87087 w 143160"/>
                <a:gd name="connsiteY5" fmla="*/ 95574 h 249878"/>
                <a:gd name="connsiteX6" fmla="*/ 103518 w 143160"/>
                <a:gd name="connsiteY6" fmla="*/ 99317 h 249878"/>
                <a:gd name="connsiteX7" fmla="*/ 143161 w 143160"/>
                <a:gd name="connsiteY7" fmla="*/ 118243 h 249878"/>
                <a:gd name="connsiteX8" fmla="*/ 143161 w 143160"/>
                <a:gd name="connsiteY8" fmla="*/ 0 h 2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78">
                  <a:moveTo>
                    <a:pt x="0" y="86725"/>
                  </a:moveTo>
                  <a:lnTo>
                    <a:pt x="0" y="249879"/>
                  </a:lnTo>
                  <a:lnTo>
                    <a:pt x="106680" y="185242"/>
                  </a:lnTo>
                  <a:lnTo>
                    <a:pt x="70685" y="168040"/>
                  </a:lnTo>
                  <a:cubicBezTo>
                    <a:pt x="51705" y="158955"/>
                    <a:pt x="43684" y="136205"/>
                    <a:pt x="52768" y="117225"/>
                  </a:cubicBezTo>
                  <a:cubicBezTo>
                    <a:pt x="59093" y="104009"/>
                    <a:pt x="72436" y="95592"/>
                    <a:pt x="87087" y="95574"/>
                  </a:cubicBezTo>
                  <a:cubicBezTo>
                    <a:pt x="92776" y="95565"/>
                    <a:pt x="98393" y="96845"/>
                    <a:pt x="103518" y="99317"/>
                  </a:cubicBezTo>
                  <a:lnTo>
                    <a:pt x="143161" y="118243"/>
                  </a:lnTo>
                  <a:lnTo>
                    <a:pt x="143161"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86" name="任意多边形: 形状 85" descr="区块链 纯色填充">
              <a:extLst>
                <a:ext uri="{FF2B5EF4-FFF2-40B4-BE49-F238E27FC236}">
                  <a16:creationId xmlns:a16="http://schemas.microsoft.com/office/drawing/2014/main" id="{2C8302D8-048A-4774-9ACF-105AE95230C3}"/>
                </a:ext>
              </a:extLst>
            </p:cNvPr>
            <p:cNvSpPr/>
            <p:nvPr/>
          </p:nvSpPr>
          <p:spPr>
            <a:xfrm>
              <a:off x="4389120" y="843915"/>
              <a:ext cx="304800" cy="184727"/>
            </a:xfrm>
            <a:custGeom>
              <a:avLst/>
              <a:gdLst>
                <a:gd name="connsiteX0" fmla="*/ 221447 w 304800"/>
                <a:gd name="connsiteY0" fmla="*/ 142885 h 184727"/>
                <a:gd name="connsiteX1" fmla="*/ 239220 w 304800"/>
                <a:gd name="connsiteY1" fmla="*/ 132083 h 184727"/>
                <a:gd name="connsiteX2" fmla="*/ 304800 w 304800"/>
                <a:gd name="connsiteY2" fmla="*/ 92364 h 184727"/>
                <a:gd name="connsiteX3" fmla="*/ 152400 w 304800"/>
                <a:gd name="connsiteY3" fmla="*/ 0 h 184727"/>
                <a:gd name="connsiteX4" fmla="*/ 86820 w 304800"/>
                <a:gd name="connsiteY4" fmla="*/ 39719 h 184727"/>
                <a:gd name="connsiteX5" fmla="*/ 69047 w 304800"/>
                <a:gd name="connsiteY5" fmla="*/ 50521 h 184727"/>
                <a:gd name="connsiteX6" fmla="*/ 0 w 304800"/>
                <a:gd name="connsiteY6" fmla="*/ 92364 h 184727"/>
                <a:gd name="connsiteX7" fmla="*/ 152400 w 304800"/>
                <a:gd name="connsiteY7" fmla="*/ 184728 h 184727"/>
                <a:gd name="connsiteX8" fmla="*/ 221447 w 304800"/>
                <a:gd name="connsiteY8" fmla="*/ 142885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84727">
                  <a:moveTo>
                    <a:pt x="221447" y="142885"/>
                  </a:moveTo>
                  <a:lnTo>
                    <a:pt x="239220" y="132083"/>
                  </a:lnTo>
                  <a:lnTo>
                    <a:pt x="304800" y="92364"/>
                  </a:lnTo>
                  <a:lnTo>
                    <a:pt x="152400" y="0"/>
                  </a:lnTo>
                  <a:lnTo>
                    <a:pt x="86820" y="39719"/>
                  </a:lnTo>
                  <a:lnTo>
                    <a:pt x="69047" y="50521"/>
                  </a:lnTo>
                  <a:lnTo>
                    <a:pt x="0" y="92364"/>
                  </a:lnTo>
                  <a:lnTo>
                    <a:pt x="152400" y="184728"/>
                  </a:lnTo>
                  <a:lnTo>
                    <a:pt x="221447" y="14288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87" name="任意多边形: 形状 86" descr="区块链 纯色填充">
              <a:extLst>
                <a:ext uri="{FF2B5EF4-FFF2-40B4-BE49-F238E27FC236}">
                  <a16:creationId xmlns:a16="http://schemas.microsoft.com/office/drawing/2014/main" id="{2C8302D8-048A-4774-9ACF-105AE95230C3}"/>
                </a:ext>
              </a:extLst>
            </p:cNvPr>
            <p:cNvSpPr/>
            <p:nvPr/>
          </p:nvSpPr>
          <p:spPr>
            <a:xfrm>
              <a:off x="4150995" y="1274664"/>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40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40"/>
                  </a:lnTo>
                  <a:lnTo>
                    <a:pt x="69047" y="27403"/>
                  </a:lnTo>
                  <a:lnTo>
                    <a:pt x="0" y="69313"/>
                  </a:lnTo>
                  <a:lnTo>
                    <a:pt x="152400" y="161706"/>
                  </a:lnTo>
                  <a:lnTo>
                    <a:pt x="221447" y="119796"/>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88" name="任意多边形: 形状 87" descr="区块链 纯色填充">
              <a:extLst>
                <a:ext uri="{FF2B5EF4-FFF2-40B4-BE49-F238E27FC236}">
                  <a16:creationId xmlns:a16="http://schemas.microsoft.com/office/drawing/2014/main" id="{2C8302D8-048A-4774-9ACF-105AE95230C3}"/>
                </a:ext>
              </a:extLst>
            </p:cNvPr>
            <p:cNvSpPr/>
            <p:nvPr/>
          </p:nvSpPr>
          <p:spPr>
            <a:xfrm>
              <a:off x="4627245" y="1274664"/>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31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31"/>
                  </a:lnTo>
                  <a:lnTo>
                    <a:pt x="69047" y="27403"/>
                  </a:lnTo>
                  <a:lnTo>
                    <a:pt x="0" y="69313"/>
                  </a:lnTo>
                  <a:lnTo>
                    <a:pt x="152400" y="161706"/>
                  </a:lnTo>
                  <a:lnTo>
                    <a:pt x="221447" y="119796"/>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89" name="任意多边形: 形状 88" descr="区块链 纯色填充">
              <a:extLst>
                <a:ext uri="{FF2B5EF4-FFF2-40B4-BE49-F238E27FC236}">
                  <a16:creationId xmlns:a16="http://schemas.microsoft.com/office/drawing/2014/main" id="{2C8302D8-048A-4774-9ACF-105AE95230C3}"/>
                </a:ext>
              </a:extLst>
            </p:cNvPr>
            <p:cNvSpPr/>
            <p:nvPr/>
          </p:nvSpPr>
          <p:spPr>
            <a:xfrm>
              <a:off x="4627245" y="1365637"/>
              <a:ext cx="143160" cy="249802"/>
            </a:xfrm>
            <a:custGeom>
              <a:avLst/>
              <a:gdLst>
                <a:gd name="connsiteX0" fmla="*/ 0 w 143160"/>
                <a:gd name="connsiteY0" fmla="*/ 15250 h 249802"/>
                <a:gd name="connsiteX1" fmla="*/ 0 w 143160"/>
                <a:gd name="connsiteY1" fmla="*/ 123568 h 249802"/>
                <a:gd name="connsiteX2" fmla="*/ 27699 w 143160"/>
                <a:gd name="connsiteY2" fmla="*/ 106566 h 249802"/>
                <a:gd name="connsiteX3" fmla="*/ 80105 w 143160"/>
                <a:gd name="connsiteY3" fmla="*/ 119110 h 249802"/>
                <a:gd name="connsiteX4" fmla="*/ 67561 w 143160"/>
                <a:gd name="connsiteY4" fmla="*/ 171517 h 249802"/>
                <a:gd name="connsiteX5" fmla="*/ 40957 w 143160"/>
                <a:gd name="connsiteY5" fmla="*/ 187890 h 249802"/>
                <a:gd name="connsiteX6" fmla="*/ 143161 w 143160"/>
                <a:gd name="connsiteY6" fmla="*/ 249803 h 249802"/>
                <a:gd name="connsiteX7" fmla="*/ 143161 w 143160"/>
                <a:gd name="connsiteY7" fmla="*/ 86735 h 249802"/>
                <a:gd name="connsiteX8" fmla="*/ 0 w 143160"/>
                <a:gd name="connsiteY8" fmla="*/ 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02">
                  <a:moveTo>
                    <a:pt x="0" y="15250"/>
                  </a:moveTo>
                  <a:lnTo>
                    <a:pt x="0" y="123568"/>
                  </a:lnTo>
                  <a:lnTo>
                    <a:pt x="27699" y="106566"/>
                  </a:lnTo>
                  <a:cubicBezTo>
                    <a:pt x="45634" y="95558"/>
                    <a:pt x="69097" y="101175"/>
                    <a:pt x="80105" y="119110"/>
                  </a:cubicBezTo>
                  <a:cubicBezTo>
                    <a:pt x="91113" y="137046"/>
                    <a:pt x="85496" y="160509"/>
                    <a:pt x="67561" y="171517"/>
                  </a:cubicBezTo>
                  <a:lnTo>
                    <a:pt x="40957" y="187890"/>
                  </a:lnTo>
                  <a:lnTo>
                    <a:pt x="143161" y="249803"/>
                  </a:lnTo>
                  <a:lnTo>
                    <a:pt x="143161" y="86735"/>
                  </a:lnTo>
                  <a:lnTo>
                    <a:pt x="0"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90" name="任意多边形: 形状 89" descr="区块链 纯色填充">
              <a:extLst>
                <a:ext uri="{FF2B5EF4-FFF2-40B4-BE49-F238E27FC236}">
                  <a16:creationId xmlns:a16="http://schemas.microsoft.com/office/drawing/2014/main" id="{2C8302D8-048A-4774-9ACF-105AE95230C3}"/>
                </a:ext>
              </a:extLst>
            </p:cNvPr>
            <p:cNvSpPr/>
            <p:nvPr/>
          </p:nvSpPr>
          <p:spPr>
            <a:xfrm>
              <a:off x="4312634" y="1365551"/>
              <a:ext cx="143160" cy="249888"/>
            </a:xfrm>
            <a:custGeom>
              <a:avLst/>
              <a:gdLst>
                <a:gd name="connsiteX0" fmla="*/ 74828 w 143160"/>
                <a:gd name="connsiteY0" fmla="*/ 167307 h 249888"/>
                <a:gd name="connsiteX1" fmla="*/ 63955 w 143160"/>
                <a:gd name="connsiteY1" fmla="*/ 114533 h 249888"/>
                <a:gd name="connsiteX2" fmla="*/ 116243 w 143160"/>
                <a:gd name="connsiteY2" fmla="*/ 103346 h 249888"/>
                <a:gd name="connsiteX3" fmla="*/ 143161 w 143160"/>
                <a:gd name="connsiteY3" fmla="*/ 120777 h 249888"/>
                <a:gd name="connsiteX4" fmla="*/ 143161 w 143160"/>
                <a:gd name="connsiteY4" fmla="*/ 0 h 249888"/>
                <a:gd name="connsiteX5" fmla="*/ 0 w 143160"/>
                <a:gd name="connsiteY5" fmla="*/ 86725 h 249888"/>
                <a:gd name="connsiteX6" fmla="*/ 0 w 143160"/>
                <a:gd name="connsiteY6" fmla="*/ 249888 h 249888"/>
                <a:gd name="connsiteX7" fmla="*/ 104518 w 143160"/>
                <a:gd name="connsiteY7" fmla="*/ 186538 h 2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 h="249888">
                  <a:moveTo>
                    <a:pt x="74828" y="167307"/>
                  </a:moveTo>
                  <a:cubicBezTo>
                    <a:pt x="57253" y="155737"/>
                    <a:pt x="52385" y="132109"/>
                    <a:pt x="63955" y="114533"/>
                  </a:cubicBezTo>
                  <a:cubicBezTo>
                    <a:pt x="75401" y="97146"/>
                    <a:pt x="98684" y="92165"/>
                    <a:pt x="116243" y="103346"/>
                  </a:cubicBezTo>
                  <a:lnTo>
                    <a:pt x="143161" y="120777"/>
                  </a:lnTo>
                  <a:lnTo>
                    <a:pt x="143161" y="0"/>
                  </a:lnTo>
                  <a:lnTo>
                    <a:pt x="0" y="86725"/>
                  </a:lnTo>
                  <a:lnTo>
                    <a:pt x="0" y="249888"/>
                  </a:lnTo>
                  <a:lnTo>
                    <a:pt x="104518" y="186538"/>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91" name="任意多边形: 形状 90" descr="区块链 纯色填充">
              <a:extLst>
                <a:ext uri="{FF2B5EF4-FFF2-40B4-BE49-F238E27FC236}">
                  <a16:creationId xmlns:a16="http://schemas.microsoft.com/office/drawing/2014/main" id="{2C8302D8-048A-4774-9ACF-105AE95230C3}"/>
                </a:ext>
              </a:extLst>
            </p:cNvPr>
            <p:cNvSpPr/>
            <p:nvPr/>
          </p:nvSpPr>
          <p:spPr>
            <a:xfrm>
              <a:off x="4388856" y="1481656"/>
              <a:ext cx="305069" cy="124258"/>
            </a:xfrm>
            <a:custGeom>
              <a:avLst/>
              <a:gdLst>
                <a:gd name="connsiteX0" fmla="*/ 152073 w 305069"/>
                <a:gd name="connsiteY0" fmla="*/ 124258 h 124258"/>
                <a:gd name="connsiteX1" fmla="*/ 141720 w 305069"/>
                <a:gd name="connsiteY1" fmla="*/ 121201 h 124258"/>
                <a:gd name="connsiteX2" fmla="*/ 8960 w 305069"/>
                <a:gd name="connsiteY2" fmla="*/ 35209 h 124258"/>
                <a:gd name="connsiteX3" fmla="*/ 2896 w 305069"/>
                <a:gd name="connsiteY3" fmla="*/ 8960 h 124258"/>
                <a:gd name="connsiteX4" fmla="*/ 29145 w 305069"/>
                <a:gd name="connsiteY4" fmla="*/ 2896 h 124258"/>
                <a:gd name="connsiteX5" fmla="*/ 29668 w 305069"/>
                <a:gd name="connsiteY5" fmla="*/ 3234 h 124258"/>
                <a:gd name="connsiteX6" fmla="*/ 152350 w 305069"/>
                <a:gd name="connsiteY6" fmla="*/ 82691 h 124258"/>
                <a:gd name="connsiteX7" fmla="*/ 276051 w 305069"/>
                <a:gd name="connsiteY7" fmla="*/ 6787 h 124258"/>
                <a:gd name="connsiteX8" fmla="*/ 302254 w 305069"/>
                <a:gd name="connsiteY8" fmla="*/ 13064 h 124258"/>
                <a:gd name="connsiteX9" fmla="*/ 295977 w 305069"/>
                <a:gd name="connsiteY9" fmla="*/ 39267 h 124258"/>
                <a:gd name="connsiteX10" fmla="*/ 162027 w 305069"/>
                <a:gd name="connsiteY10" fmla="*/ 121449 h 124258"/>
                <a:gd name="connsiteX11" fmla="*/ 152073 w 305069"/>
                <a:gd name="connsiteY11" fmla="*/ 124258 h 1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69" h="124258">
                  <a:moveTo>
                    <a:pt x="152073" y="124258"/>
                  </a:moveTo>
                  <a:cubicBezTo>
                    <a:pt x="148400" y="124259"/>
                    <a:pt x="144804" y="123197"/>
                    <a:pt x="141720" y="121201"/>
                  </a:cubicBezTo>
                  <a:lnTo>
                    <a:pt x="8960" y="35209"/>
                  </a:lnTo>
                  <a:cubicBezTo>
                    <a:pt x="37" y="29635"/>
                    <a:pt x="-2678" y="17883"/>
                    <a:pt x="2896" y="8960"/>
                  </a:cubicBezTo>
                  <a:cubicBezTo>
                    <a:pt x="8470" y="37"/>
                    <a:pt x="20222" y="-2678"/>
                    <a:pt x="29145" y="2896"/>
                  </a:cubicBezTo>
                  <a:cubicBezTo>
                    <a:pt x="29321" y="3005"/>
                    <a:pt x="29495" y="3119"/>
                    <a:pt x="29668" y="3234"/>
                  </a:cubicBezTo>
                  <a:lnTo>
                    <a:pt x="152350" y="82691"/>
                  </a:lnTo>
                  <a:lnTo>
                    <a:pt x="276051" y="6787"/>
                  </a:lnTo>
                  <a:cubicBezTo>
                    <a:pt x="285019" y="1284"/>
                    <a:pt x="296751" y="4095"/>
                    <a:pt x="302254" y="13064"/>
                  </a:cubicBezTo>
                  <a:cubicBezTo>
                    <a:pt x="307757" y="22032"/>
                    <a:pt x="304946" y="33764"/>
                    <a:pt x="295977" y="39267"/>
                  </a:cubicBezTo>
                  <a:lnTo>
                    <a:pt x="162027" y="121449"/>
                  </a:lnTo>
                  <a:cubicBezTo>
                    <a:pt x="159031" y="123285"/>
                    <a:pt x="155587" y="124257"/>
                    <a:pt x="152073" y="124258"/>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92" name="任意多边形: 形状 91" descr="区块链 纯色填充">
              <a:extLst>
                <a:ext uri="{FF2B5EF4-FFF2-40B4-BE49-F238E27FC236}">
                  <a16:creationId xmlns:a16="http://schemas.microsoft.com/office/drawing/2014/main" id="{2C8302D8-048A-4774-9ACF-105AE95230C3}"/>
                </a:ext>
              </a:extLst>
            </p:cNvPr>
            <p:cNvSpPr/>
            <p:nvPr/>
          </p:nvSpPr>
          <p:spPr>
            <a:xfrm>
              <a:off x="4284345" y="1072506"/>
              <a:ext cx="179912" cy="264022"/>
            </a:xfrm>
            <a:custGeom>
              <a:avLst/>
              <a:gdLst>
                <a:gd name="connsiteX0" fmla="*/ 38100 w 179912"/>
                <a:gd name="connsiteY0" fmla="*/ 244973 h 264022"/>
                <a:gd name="connsiteX1" fmla="*/ 38100 w 179912"/>
                <a:gd name="connsiteY1" fmla="*/ 98812 h 264022"/>
                <a:gd name="connsiteX2" fmla="*/ 169069 w 179912"/>
                <a:gd name="connsiteY2" fmla="*/ 36252 h 264022"/>
                <a:gd name="connsiteX3" fmla="*/ 178046 w 179912"/>
                <a:gd name="connsiteY3" fmla="*/ 10844 h 264022"/>
                <a:gd name="connsiteX4" fmla="*/ 152638 w 179912"/>
                <a:gd name="connsiteY4" fmla="*/ 1866 h 264022"/>
                <a:gd name="connsiteX5" fmla="*/ 10849 w 179912"/>
                <a:gd name="connsiteY5" fmla="*/ 69618 h 264022"/>
                <a:gd name="connsiteX6" fmla="*/ 0 w 179912"/>
                <a:gd name="connsiteY6" fmla="*/ 86801 h 264022"/>
                <a:gd name="connsiteX7" fmla="*/ 0 w 179912"/>
                <a:gd name="connsiteY7" fmla="*/ 244973 h 264022"/>
                <a:gd name="connsiteX8" fmla="*/ 19050 w 179912"/>
                <a:gd name="connsiteY8" fmla="*/ 264023 h 264022"/>
                <a:gd name="connsiteX9" fmla="*/ 19050 w 179912"/>
                <a:gd name="connsiteY9" fmla="*/ 264023 h 264022"/>
                <a:gd name="connsiteX10" fmla="*/ 38100 w 179912"/>
                <a:gd name="connsiteY10" fmla="*/ 244973 h 26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912" h="264022">
                  <a:moveTo>
                    <a:pt x="38100" y="244973"/>
                  </a:moveTo>
                  <a:lnTo>
                    <a:pt x="38100" y="98812"/>
                  </a:lnTo>
                  <a:lnTo>
                    <a:pt x="169069" y="36252"/>
                  </a:lnTo>
                  <a:cubicBezTo>
                    <a:pt x="178564" y="31715"/>
                    <a:pt x="182583" y="20339"/>
                    <a:pt x="178046" y="10844"/>
                  </a:cubicBezTo>
                  <a:cubicBezTo>
                    <a:pt x="173509" y="1348"/>
                    <a:pt x="162134" y="-2671"/>
                    <a:pt x="152638" y="1866"/>
                  </a:cubicBezTo>
                  <a:lnTo>
                    <a:pt x="10849" y="69618"/>
                  </a:lnTo>
                  <a:cubicBezTo>
                    <a:pt x="4224" y="72777"/>
                    <a:pt x="5" y="79462"/>
                    <a:pt x="0" y="86801"/>
                  </a:cubicBezTo>
                  <a:lnTo>
                    <a:pt x="0" y="244973"/>
                  </a:lnTo>
                  <a:cubicBezTo>
                    <a:pt x="0" y="255494"/>
                    <a:pt x="8529" y="264023"/>
                    <a:pt x="19050" y="264023"/>
                  </a:cubicBezTo>
                  <a:lnTo>
                    <a:pt x="19050" y="264023"/>
                  </a:lnTo>
                  <a:cubicBezTo>
                    <a:pt x="29571" y="264023"/>
                    <a:pt x="38100" y="255494"/>
                    <a:pt x="38100" y="244973"/>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93" name="任意多边形: 形状 92" descr="区块链 纯色填充">
              <a:extLst>
                <a:ext uri="{FF2B5EF4-FFF2-40B4-BE49-F238E27FC236}">
                  <a16:creationId xmlns:a16="http://schemas.microsoft.com/office/drawing/2014/main" id="{2C8302D8-048A-4774-9ACF-105AE95230C3}"/>
                </a:ext>
              </a:extLst>
            </p:cNvPr>
            <p:cNvSpPr/>
            <p:nvPr/>
          </p:nvSpPr>
          <p:spPr>
            <a:xfrm>
              <a:off x="4618782" y="1072553"/>
              <a:ext cx="179912" cy="263975"/>
            </a:xfrm>
            <a:custGeom>
              <a:avLst/>
              <a:gdLst>
                <a:gd name="connsiteX0" fmla="*/ 179912 w 179912"/>
                <a:gd name="connsiteY0" fmla="*/ 244925 h 263975"/>
                <a:gd name="connsiteX1" fmla="*/ 179912 w 179912"/>
                <a:gd name="connsiteY1" fmla="*/ 86753 h 263975"/>
                <a:gd name="connsiteX2" fmla="*/ 169073 w 179912"/>
                <a:gd name="connsiteY2" fmla="*/ 69608 h 263975"/>
                <a:gd name="connsiteX3" fmla="*/ 27274 w 179912"/>
                <a:gd name="connsiteY3" fmla="*/ 1866 h 263975"/>
                <a:gd name="connsiteX4" fmla="*/ 1866 w 179912"/>
                <a:gd name="connsiteY4" fmla="*/ 10844 h 263975"/>
                <a:gd name="connsiteX5" fmla="*/ 10844 w 179912"/>
                <a:gd name="connsiteY5" fmla="*/ 36252 h 263975"/>
                <a:gd name="connsiteX6" fmla="*/ 141812 w 179912"/>
                <a:gd name="connsiteY6" fmla="*/ 98764 h 263975"/>
                <a:gd name="connsiteX7" fmla="*/ 141812 w 179912"/>
                <a:gd name="connsiteY7" fmla="*/ 244925 h 263975"/>
                <a:gd name="connsiteX8" fmla="*/ 160862 w 179912"/>
                <a:gd name="connsiteY8" fmla="*/ 263975 h 263975"/>
                <a:gd name="connsiteX9" fmla="*/ 179912 w 179912"/>
                <a:gd name="connsiteY9" fmla="*/ 244925 h 26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912" h="263975">
                  <a:moveTo>
                    <a:pt x="179912" y="244925"/>
                  </a:moveTo>
                  <a:lnTo>
                    <a:pt x="179912" y="86753"/>
                  </a:lnTo>
                  <a:cubicBezTo>
                    <a:pt x="179895" y="79429"/>
                    <a:pt x="175681" y="72765"/>
                    <a:pt x="169073" y="69608"/>
                  </a:cubicBezTo>
                  <a:lnTo>
                    <a:pt x="27274" y="1866"/>
                  </a:lnTo>
                  <a:cubicBezTo>
                    <a:pt x="17779" y="-2671"/>
                    <a:pt x="6403" y="1348"/>
                    <a:pt x="1866" y="10844"/>
                  </a:cubicBezTo>
                  <a:cubicBezTo>
                    <a:pt x="-2671" y="20339"/>
                    <a:pt x="1348" y="31715"/>
                    <a:pt x="10844" y="36252"/>
                  </a:cubicBezTo>
                  <a:lnTo>
                    <a:pt x="141812" y="98764"/>
                  </a:lnTo>
                  <a:lnTo>
                    <a:pt x="141812" y="244925"/>
                  </a:lnTo>
                  <a:cubicBezTo>
                    <a:pt x="141812" y="255447"/>
                    <a:pt x="150341" y="263975"/>
                    <a:pt x="160862" y="263975"/>
                  </a:cubicBezTo>
                  <a:cubicBezTo>
                    <a:pt x="171384" y="263975"/>
                    <a:pt x="179912" y="255447"/>
                    <a:pt x="179912" y="244925"/>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96" name="组合 295">
            <a:extLst>
              <a:ext uri="{FF2B5EF4-FFF2-40B4-BE49-F238E27FC236}">
                <a16:creationId xmlns:a16="http://schemas.microsoft.com/office/drawing/2014/main" id="{99621922-0DCD-4128-8F2E-E155EDD1FDAB}"/>
              </a:ext>
            </a:extLst>
          </p:cNvPr>
          <p:cNvGrpSpPr/>
          <p:nvPr/>
        </p:nvGrpSpPr>
        <p:grpSpPr>
          <a:xfrm>
            <a:off x="5676900" y="939165"/>
            <a:ext cx="857220" cy="590550"/>
            <a:chOff x="5676900" y="939165"/>
            <a:chExt cx="857220" cy="590550"/>
          </a:xfrm>
          <a:noFill/>
        </p:grpSpPr>
        <p:sp>
          <p:nvSpPr>
            <p:cNvPr id="94" name="任意多边形: 形状 93" descr="博客 纯色填充">
              <a:extLst>
                <a:ext uri="{FF2B5EF4-FFF2-40B4-BE49-F238E27FC236}">
                  <a16:creationId xmlns:a16="http://schemas.microsoft.com/office/drawing/2014/main" id="{813EE1AB-4BB0-4208-ACCA-68B97502B48E}"/>
                </a:ext>
              </a:extLst>
            </p:cNvPr>
            <p:cNvSpPr/>
            <p:nvPr/>
          </p:nvSpPr>
          <p:spPr>
            <a:xfrm>
              <a:off x="5931712" y="1295670"/>
              <a:ext cx="59485" cy="72730"/>
            </a:xfrm>
            <a:custGeom>
              <a:avLst/>
              <a:gdLst>
                <a:gd name="connsiteX0" fmla="*/ 58893 w 59485"/>
                <a:gd name="connsiteY0" fmla="*/ 66291 h 72730"/>
                <a:gd name="connsiteX1" fmla="*/ 18640 w 59485"/>
                <a:gd name="connsiteY1" fmla="*/ 1883 h 72730"/>
                <a:gd name="connsiteX2" fmla="*/ 13069 w 59485"/>
                <a:gd name="connsiteY2" fmla="*/ 624 h 72730"/>
                <a:gd name="connsiteX3" fmla="*/ 11811 w 59485"/>
                <a:gd name="connsiteY3" fmla="*/ 1883 h 72730"/>
                <a:gd name="connsiteX4" fmla="*/ 0 w 59485"/>
                <a:gd name="connsiteY4" fmla="*/ 20828 h 72730"/>
                <a:gd name="connsiteX5" fmla="*/ 25317 w 59485"/>
                <a:gd name="connsiteY5" fmla="*/ 61785 h 72730"/>
                <a:gd name="connsiteX6" fmla="*/ 26584 w 59485"/>
                <a:gd name="connsiteY6" fmla="*/ 72729 h 72730"/>
                <a:gd name="connsiteX7" fmla="*/ 55159 w 59485"/>
                <a:gd name="connsiteY7" fmla="*/ 72729 h 72730"/>
                <a:gd name="connsiteX8" fmla="*/ 59485 w 59485"/>
                <a:gd name="connsiteY8" fmla="*/ 68559 h 72730"/>
                <a:gd name="connsiteX9" fmla="*/ 58864 w 59485"/>
                <a:gd name="connsiteY9" fmla="*/ 66272 h 7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5" h="72730">
                  <a:moveTo>
                    <a:pt x="58893" y="66291"/>
                  </a:moveTo>
                  <a:lnTo>
                    <a:pt x="18640" y="1883"/>
                  </a:lnTo>
                  <a:cubicBezTo>
                    <a:pt x="17450" y="-3"/>
                    <a:pt x="14955" y="-566"/>
                    <a:pt x="13069" y="624"/>
                  </a:cubicBezTo>
                  <a:cubicBezTo>
                    <a:pt x="12562" y="945"/>
                    <a:pt x="12132" y="1375"/>
                    <a:pt x="11811" y="1883"/>
                  </a:cubicBezTo>
                  <a:lnTo>
                    <a:pt x="0" y="20828"/>
                  </a:lnTo>
                  <a:lnTo>
                    <a:pt x="25317" y="61785"/>
                  </a:lnTo>
                  <a:cubicBezTo>
                    <a:pt x="27478" y="65016"/>
                    <a:pt x="27949" y="69090"/>
                    <a:pt x="26584" y="72729"/>
                  </a:cubicBezTo>
                  <a:lnTo>
                    <a:pt x="55159" y="72729"/>
                  </a:lnTo>
                  <a:cubicBezTo>
                    <a:pt x="57505" y="72772"/>
                    <a:pt x="59442" y="70905"/>
                    <a:pt x="59485" y="68559"/>
                  </a:cubicBezTo>
                  <a:cubicBezTo>
                    <a:pt x="59499" y="67754"/>
                    <a:pt x="59284" y="66960"/>
                    <a:pt x="58864" y="66272"/>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95" name="任意多边形: 形状 94" descr="博客 纯色填充">
              <a:extLst>
                <a:ext uri="{FF2B5EF4-FFF2-40B4-BE49-F238E27FC236}">
                  <a16:creationId xmlns:a16="http://schemas.microsoft.com/office/drawing/2014/main" id="{813EE1AB-4BB0-4208-ACCA-68B97502B48E}"/>
                </a:ext>
              </a:extLst>
            </p:cNvPr>
            <p:cNvSpPr/>
            <p:nvPr/>
          </p:nvSpPr>
          <p:spPr>
            <a:xfrm>
              <a:off x="5809615" y="1256260"/>
              <a:ext cx="137937" cy="112198"/>
            </a:xfrm>
            <a:custGeom>
              <a:avLst/>
              <a:gdLst>
                <a:gd name="connsiteX0" fmla="*/ 137157 w 137937"/>
                <a:gd name="connsiteY0" fmla="*/ 106081 h 112198"/>
                <a:gd name="connsiteX1" fmla="*/ 72958 w 137937"/>
                <a:gd name="connsiteY1" fmla="*/ 1640 h 112198"/>
                <a:gd name="connsiteX2" fmla="*/ 69510 w 137937"/>
                <a:gd name="connsiteY2" fmla="*/ 1 h 112198"/>
                <a:gd name="connsiteX3" fmla="*/ 68967 w 137937"/>
                <a:gd name="connsiteY3" fmla="*/ 59 h 112198"/>
                <a:gd name="connsiteX4" fmla="*/ 68424 w 137937"/>
                <a:gd name="connsiteY4" fmla="*/ 1 h 112198"/>
                <a:gd name="connsiteX5" fmla="*/ 64986 w 137937"/>
                <a:gd name="connsiteY5" fmla="*/ 1640 h 112198"/>
                <a:gd name="connsiteX6" fmla="*/ 778 w 137937"/>
                <a:gd name="connsiteY6" fmla="*/ 106081 h 112198"/>
                <a:gd name="connsiteX7" fmla="*/ 473 w 137937"/>
                <a:gd name="connsiteY7" fmla="*/ 110415 h 112198"/>
                <a:gd name="connsiteX8" fmla="*/ 4035 w 137937"/>
                <a:gd name="connsiteY8" fmla="*/ 112158 h 112198"/>
                <a:gd name="connsiteX9" fmla="*/ 133899 w 137937"/>
                <a:gd name="connsiteY9" fmla="*/ 112158 h 112198"/>
                <a:gd name="connsiteX10" fmla="*/ 137461 w 137937"/>
                <a:gd name="connsiteY10" fmla="*/ 110415 h 112198"/>
                <a:gd name="connsiteX11" fmla="*/ 137157 w 137937"/>
                <a:gd name="connsiteY11" fmla="*/ 106081 h 112198"/>
                <a:gd name="connsiteX12" fmla="*/ 79692 w 137937"/>
                <a:gd name="connsiteY12" fmla="*/ 50570 h 112198"/>
                <a:gd name="connsiteX13" fmla="*/ 69472 w 137937"/>
                <a:gd name="connsiteY13" fmla="*/ 59647 h 112198"/>
                <a:gd name="connsiteX14" fmla="*/ 59271 w 137937"/>
                <a:gd name="connsiteY14" fmla="*/ 50570 h 112198"/>
                <a:gd name="connsiteX15" fmla="*/ 42478 w 137937"/>
                <a:gd name="connsiteY15" fmla="*/ 60790 h 112198"/>
                <a:gd name="connsiteX16" fmla="*/ 68967 w 137937"/>
                <a:gd name="connsiteY16" fmla="*/ 17708 h 112198"/>
                <a:gd name="connsiteX17" fmla="*/ 94818 w 137937"/>
                <a:gd name="connsiteY17" fmla="*/ 59761 h 11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937" h="112198">
                  <a:moveTo>
                    <a:pt x="137157" y="106081"/>
                  </a:moveTo>
                  <a:lnTo>
                    <a:pt x="72958" y="1640"/>
                  </a:lnTo>
                  <a:cubicBezTo>
                    <a:pt x="72136" y="575"/>
                    <a:pt x="70855" y="-33"/>
                    <a:pt x="69510" y="1"/>
                  </a:cubicBezTo>
                  <a:cubicBezTo>
                    <a:pt x="69328" y="11"/>
                    <a:pt x="69147" y="30"/>
                    <a:pt x="68967" y="59"/>
                  </a:cubicBezTo>
                  <a:cubicBezTo>
                    <a:pt x="68787" y="30"/>
                    <a:pt x="68606" y="11"/>
                    <a:pt x="68424" y="1"/>
                  </a:cubicBezTo>
                  <a:cubicBezTo>
                    <a:pt x="67082" y="-32"/>
                    <a:pt x="65805" y="577"/>
                    <a:pt x="64986" y="1640"/>
                  </a:cubicBezTo>
                  <a:lnTo>
                    <a:pt x="778" y="106081"/>
                  </a:lnTo>
                  <a:cubicBezTo>
                    <a:pt x="-136" y="107352"/>
                    <a:pt x="-254" y="109029"/>
                    <a:pt x="473" y="110415"/>
                  </a:cubicBezTo>
                  <a:cubicBezTo>
                    <a:pt x="1182" y="111681"/>
                    <a:pt x="2601" y="112375"/>
                    <a:pt x="4035" y="112158"/>
                  </a:cubicBezTo>
                  <a:lnTo>
                    <a:pt x="133899" y="112158"/>
                  </a:lnTo>
                  <a:cubicBezTo>
                    <a:pt x="135334" y="112378"/>
                    <a:pt x="136755" y="111683"/>
                    <a:pt x="137461" y="110415"/>
                  </a:cubicBezTo>
                  <a:cubicBezTo>
                    <a:pt x="138193" y="109030"/>
                    <a:pt x="138075" y="107350"/>
                    <a:pt x="137157" y="106081"/>
                  </a:cubicBezTo>
                  <a:close/>
                  <a:moveTo>
                    <a:pt x="79692" y="50570"/>
                  </a:moveTo>
                  <a:lnTo>
                    <a:pt x="69472" y="59647"/>
                  </a:lnTo>
                  <a:lnTo>
                    <a:pt x="59271" y="50570"/>
                  </a:lnTo>
                  <a:lnTo>
                    <a:pt x="42478" y="60790"/>
                  </a:lnTo>
                  <a:lnTo>
                    <a:pt x="68967" y="17708"/>
                  </a:lnTo>
                  <a:lnTo>
                    <a:pt x="94818" y="59761"/>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96" name="任意多边形: 形状 95" descr="博客 纯色填充">
              <a:extLst>
                <a:ext uri="{FF2B5EF4-FFF2-40B4-BE49-F238E27FC236}">
                  <a16:creationId xmlns:a16="http://schemas.microsoft.com/office/drawing/2014/main" id="{813EE1AB-4BB0-4208-ACCA-68B97502B48E}"/>
                </a:ext>
              </a:extLst>
            </p:cNvPr>
            <p:cNvSpPr/>
            <p:nvPr/>
          </p:nvSpPr>
          <p:spPr>
            <a:xfrm>
              <a:off x="5831357" y="1253928"/>
              <a:ext cx="17716" cy="17716"/>
            </a:xfrm>
            <a:custGeom>
              <a:avLst/>
              <a:gdLst>
                <a:gd name="connsiteX0" fmla="*/ 17717 w 17716"/>
                <a:gd name="connsiteY0" fmla="*/ 8858 h 17716"/>
                <a:gd name="connsiteX1" fmla="*/ 8858 w 17716"/>
                <a:gd name="connsiteY1" fmla="*/ 17717 h 17716"/>
                <a:gd name="connsiteX2" fmla="*/ 0 w 17716"/>
                <a:gd name="connsiteY2" fmla="*/ 8858 h 17716"/>
                <a:gd name="connsiteX3" fmla="*/ 8858 w 17716"/>
                <a:gd name="connsiteY3" fmla="*/ 0 h 17716"/>
                <a:gd name="connsiteX4" fmla="*/ 17717 w 17716"/>
                <a:gd name="connsiteY4" fmla="*/ 8858 h 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6" h="17716">
                  <a:moveTo>
                    <a:pt x="17717" y="8858"/>
                  </a:moveTo>
                  <a:cubicBezTo>
                    <a:pt x="17717" y="13751"/>
                    <a:pt x="13751" y="17717"/>
                    <a:pt x="8858" y="17717"/>
                  </a:cubicBezTo>
                  <a:cubicBezTo>
                    <a:pt x="3966" y="17717"/>
                    <a:pt x="0" y="13751"/>
                    <a:pt x="0" y="8858"/>
                  </a:cubicBezTo>
                  <a:cubicBezTo>
                    <a:pt x="0" y="3966"/>
                    <a:pt x="3966" y="0"/>
                    <a:pt x="8858" y="0"/>
                  </a:cubicBezTo>
                  <a:cubicBezTo>
                    <a:pt x="13751" y="0"/>
                    <a:pt x="17717" y="3966"/>
                    <a:pt x="17717" y="8858"/>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97" name="任意多边形: 形状 96" descr="博客 纯色填充">
              <a:extLst>
                <a:ext uri="{FF2B5EF4-FFF2-40B4-BE49-F238E27FC236}">
                  <a16:creationId xmlns:a16="http://schemas.microsoft.com/office/drawing/2014/main" id="{813EE1AB-4BB0-4208-ACCA-68B97502B48E}"/>
                </a:ext>
              </a:extLst>
            </p:cNvPr>
            <p:cNvSpPr/>
            <p:nvPr/>
          </p:nvSpPr>
          <p:spPr>
            <a:xfrm>
              <a:off x="5772150" y="1215390"/>
              <a:ext cx="257175" cy="190500"/>
            </a:xfrm>
            <a:custGeom>
              <a:avLst/>
              <a:gdLst>
                <a:gd name="connsiteX0" fmla="*/ 228600 w 257175"/>
                <a:gd name="connsiteY0" fmla="*/ 28575 h 190500"/>
                <a:gd name="connsiteX1" fmla="*/ 228600 w 257175"/>
                <a:gd name="connsiteY1" fmla="*/ 161925 h 190500"/>
                <a:gd name="connsiteX2" fmla="*/ 28575 w 257175"/>
                <a:gd name="connsiteY2" fmla="*/ 161925 h 190500"/>
                <a:gd name="connsiteX3" fmla="*/ 28575 w 257175"/>
                <a:gd name="connsiteY3" fmla="*/ 28575 h 190500"/>
                <a:gd name="connsiteX4" fmla="*/ 228600 w 257175"/>
                <a:gd name="connsiteY4" fmla="*/ 28575 h 190500"/>
                <a:gd name="connsiteX5" fmla="*/ 257175 w 257175"/>
                <a:gd name="connsiteY5" fmla="*/ 0 h 190500"/>
                <a:gd name="connsiteX6" fmla="*/ 0 w 257175"/>
                <a:gd name="connsiteY6" fmla="*/ 0 h 190500"/>
                <a:gd name="connsiteX7" fmla="*/ 0 w 257175"/>
                <a:gd name="connsiteY7" fmla="*/ 190500 h 190500"/>
                <a:gd name="connsiteX8" fmla="*/ 257175 w 257175"/>
                <a:gd name="connsiteY8" fmla="*/ 190500 h 190500"/>
                <a:gd name="connsiteX9" fmla="*/ 257175 w 257175"/>
                <a:gd name="connsiteY9"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190500">
                  <a:moveTo>
                    <a:pt x="228600" y="28575"/>
                  </a:moveTo>
                  <a:lnTo>
                    <a:pt x="228600" y="161925"/>
                  </a:lnTo>
                  <a:lnTo>
                    <a:pt x="28575" y="161925"/>
                  </a:lnTo>
                  <a:lnTo>
                    <a:pt x="28575" y="28575"/>
                  </a:lnTo>
                  <a:lnTo>
                    <a:pt x="228600" y="28575"/>
                  </a:lnTo>
                  <a:moveTo>
                    <a:pt x="257175" y="0"/>
                  </a:moveTo>
                  <a:lnTo>
                    <a:pt x="0" y="0"/>
                  </a:lnTo>
                  <a:lnTo>
                    <a:pt x="0" y="190500"/>
                  </a:lnTo>
                  <a:lnTo>
                    <a:pt x="257175" y="190500"/>
                  </a:lnTo>
                  <a:lnTo>
                    <a:pt x="257175"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98" name="任意多边形: 形状 97" descr="博客 纯色填充">
              <a:extLst>
                <a:ext uri="{FF2B5EF4-FFF2-40B4-BE49-F238E27FC236}">
                  <a16:creationId xmlns:a16="http://schemas.microsoft.com/office/drawing/2014/main" id="{813EE1AB-4BB0-4208-ACCA-68B97502B48E}"/>
                </a:ext>
              </a:extLst>
            </p:cNvPr>
            <p:cNvSpPr/>
            <p:nvPr/>
          </p:nvSpPr>
          <p:spPr>
            <a:xfrm>
              <a:off x="5676900" y="939165"/>
              <a:ext cx="762000" cy="590550"/>
            </a:xfrm>
            <a:custGeom>
              <a:avLst/>
              <a:gdLst>
                <a:gd name="connsiteX0" fmla="*/ 704850 w 762000"/>
                <a:gd name="connsiteY0" fmla="*/ 433302 h 590550"/>
                <a:gd name="connsiteX1" fmla="*/ 704850 w 762000"/>
                <a:gd name="connsiteY1" fmla="*/ 533400 h 590550"/>
                <a:gd name="connsiteX2" fmla="*/ 57150 w 762000"/>
                <a:gd name="connsiteY2" fmla="*/ 533400 h 590550"/>
                <a:gd name="connsiteX3" fmla="*/ 57150 w 762000"/>
                <a:gd name="connsiteY3" fmla="*/ 152400 h 590550"/>
                <a:gd name="connsiteX4" fmla="*/ 704850 w 762000"/>
                <a:gd name="connsiteY4" fmla="*/ 152400 h 590550"/>
                <a:gd name="connsiteX5" fmla="*/ 704850 w 762000"/>
                <a:gd name="connsiteY5" fmla="*/ 252679 h 590550"/>
                <a:gd name="connsiteX6" fmla="*/ 762000 w 762000"/>
                <a:gd name="connsiteY6" fmla="*/ 195405 h 590550"/>
                <a:gd name="connsiteX7" fmla="*/ 762000 w 762000"/>
                <a:gd name="connsiteY7" fmla="*/ 0 h 590550"/>
                <a:gd name="connsiteX8" fmla="*/ 0 w 762000"/>
                <a:gd name="connsiteY8" fmla="*/ 0 h 590550"/>
                <a:gd name="connsiteX9" fmla="*/ 0 w 762000"/>
                <a:gd name="connsiteY9" fmla="*/ 590550 h 590550"/>
                <a:gd name="connsiteX10" fmla="*/ 762000 w 762000"/>
                <a:gd name="connsiteY10" fmla="*/ 590550 h 590550"/>
                <a:gd name="connsiteX11" fmla="*/ 762000 w 762000"/>
                <a:gd name="connsiteY11" fmla="*/ 376152 h 590550"/>
                <a:gd name="connsiteX12" fmla="*/ 657225 w 762000"/>
                <a:gd name="connsiteY12" fmla="*/ 57150 h 590550"/>
                <a:gd name="connsiteX13" fmla="*/ 676275 w 762000"/>
                <a:gd name="connsiteY13" fmla="*/ 76200 h 590550"/>
                <a:gd name="connsiteX14" fmla="*/ 657225 w 762000"/>
                <a:gd name="connsiteY14" fmla="*/ 95250 h 590550"/>
                <a:gd name="connsiteX15" fmla="*/ 638175 w 762000"/>
                <a:gd name="connsiteY15" fmla="*/ 76200 h 590550"/>
                <a:gd name="connsiteX16" fmla="*/ 657225 w 762000"/>
                <a:gd name="connsiteY16" fmla="*/ 57150 h 590550"/>
                <a:gd name="connsiteX17" fmla="*/ 590550 w 762000"/>
                <a:gd name="connsiteY17" fmla="*/ 57150 h 590550"/>
                <a:gd name="connsiteX18" fmla="*/ 609600 w 762000"/>
                <a:gd name="connsiteY18" fmla="*/ 76200 h 590550"/>
                <a:gd name="connsiteX19" fmla="*/ 590550 w 762000"/>
                <a:gd name="connsiteY19" fmla="*/ 95250 h 590550"/>
                <a:gd name="connsiteX20" fmla="*/ 571500 w 762000"/>
                <a:gd name="connsiteY20" fmla="*/ 76200 h 590550"/>
                <a:gd name="connsiteX21" fmla="*/ 590550 w 762000"/>
                <a:gd name="connsiteY21" fmla="*/ 57150 h 590550"/>
                <a:gd name="connsiteX22" fmla="*/ 523875 w 762000"/>
                <a:gd name="connsiteY22" fmla="*/ 57150 h 590550"/>
                <a:gd name="connsiteX23" fmla="*/ 542925 w 762000"/>
                <a:gd name="connsiteY23" fmla="*/ 76200 h 590550"/>
                <a:gd name="connsiteX24" fmla="*/ 523875 w 762000"/>
                <a:gd name="connsiteY24" fmla="*/ 95250 h 590550"/>
                <a:gd name="connsiteX25" fmla="*/ 504825 w 762000"/>
                <a:gd name="connsiteY25" fmla="*/ 76200 h 590550"/>
                <a:gd name="connsiteX26" fmla="*/ 523875 w 762000"/>
                <a:gd name="connsiteY26" fmla="*/ 571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590550">
                  <a:moveTo>
                    <a:pt x="704850" y="433302"/>
                  </a:moveTo>
                  <a:lnTo>
                    <a:pt x="704850" y="533400"/>
                  </a:lnTo>
                  <a:lnTo>
                    <a:pt x="57150" y="533400"/>
                  </a:lnTo>
                  <a:lnTo>
                    <a:pt x="57150" y="152400"/>
                  </a:lnTo>
                  <a:lnTo>
                    <a:pt x="704850" y="152400"/>
                  </a:lnTo>
                  <a:lnTo>
                    <a:pt x="704850" y="252679"/>
                  </a:lnTo>
                  <a:lnTo>
                    <a:pt x="762000" y="195405"/>
                  </a:lnTo>
                  <a:lnTo>
                    <a:pt x="762000" y="0"/>
                  </a:lnTo>
                  <a:lnTo>
                    <a:pt x="0" y="0"/>
                  </a:lnTo>
                  <a:lnTo>
                    <a:pt x="0" y="590550"/>
                  </a:lnTo>
                  <a:lnTo>
                    <a:pt x="762000" y="590550"/>
                  </a:lnTo>
                  <a:lnTo>
                    <a:pt x="762000" y="376152"/>
                  </a:lnTo>
                  <a:close/>
                  <a:moveTo>
                    <a:pt x="657225" y="57150"/>
                  </a:moveTo>
                  <a:cubicBezTo>
                    <a:pt x="667746" y="57150"/>
                    <a:pt x="676275" y="65679"/>
                    <a:pt x="676275" y="76200"/>
                  </a:cubicBezTo>
                  <a:cubicBezTo>
                    <a:pt x="676275" y="86721"/>
                    <a:pt x="667746" y="95250"/>
                    <a:pt x="657225" y="95250"/>
                  </a:cubicBezTo>
                  <a:cubicBezTo>
                    <a:pt x="646704" y="95250"/>
                    <a:pt x="638175" y="86721"/>
                    <a:pt x="638175" y="76200"/>
                  </a:cubicBezTo>
                  <a:cubicBezTo>
                    <a:pt x="638175" y="65679"/>
                    <a:pt x="646704" y="57150"/>
                    <a:pt x="657225" y="57150"/>
                  </a:cubicBezTo>
                  <a:close/>
                  <a:moveTo>
                    <a:pt x="590550" y="57150"/>
                  </a:moveTo>
                  <a:cubicBezTo>
                    <a:pt x="601071" y="57150"/>
                    <a:pt x="609600" y="65679"/>
                    <a:pt x="609600" y="76200"/>
                  </a:cubicBezTo>
                  <a:cubicBezTo>
                    <a:pt x="609600" y="86721"/>
                    <a:pt x="601071" y="95250"/>
                    <a:pt x="590550" y="95250"/>
                  </a:cubicBezTo>
                  <a:cubicBezTo>
                    <a:pt x="580029" y="95250"/>
                    <a:pt x="571500" y="86721"/>
                    <a:pt x="571500" y="76200"/>
                  </a:cubicBezTo>
                  <a:cubicBezTo>
                    <a:pt x="571500" y="65679"/>
                    <a:pt x="580029" y="57150"/>
                    <a:pt x="590550" y="57150"/>
                  </a:cubicBezTo>
                  <a:close/>
                  <a:moveTo>
                    <a:pt x="523875" y="57150"/>
                  </a:moveTo>
                  <a:cubicBezTo>
                    <a:pt x="534396" y="57150"/>
                    <a:pt x="542925" y="65679"/>
                    <a:pt x="542925" y="76200"/>
                  </a:cubicBezTo>
                  <a:cubicBezTo>
                    <a:pt x="542925" y="86721"/>
                    <a:pt x="534396" y="95250"/>
                    <a:pt x="523875" y="95250"/>
                  </a:cubicBezTo>
                  <a:cubicBezTo>
                    <a:pt x="513354" y="95250"/>
                    <a:pt x="504825" y="86721"/>
                    <a:pt x="504825" y="76200"/>
                  </a:cubicBezTo>
                  <a:cubicBezTo>
                    <a:pt x="504825" y="65679"/>
                    <a:pt x="513354" y="57150"/>
                    <a:pt x="523875" y="5715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99" name="任意多边形: 形状 98" descr="博客 纯色填充">
              <a:extLst>
                <a:ext uri="{FF2B5EF4-FFF2-40B4-BE49-F238E27FC236}">
                  <a16:creationId xmlns:a16="http://schemas.microsoft.com/office/drawing/2014/main" id="{813EE1AB-4BB0-4208-ACCA-68B97502B48E}"/>
                </a:ext>
              </a:extLst>
            </p:cNvPr>
            <p:cNvSpPr/>
            <p:nvPr/>
          </p:nvSpPr>
          <p:spPr>
            <a:xfrm>
              <a:off x="5772150" y="1139190"/>
              <a:ext cx="571500" cy="38100"/>
            </a:xfrm>
            <a:custGeom>
              <a:avLst/>
              <a:gdLst>
                <a:gd name="connsiteX0" fmla="*/ 0 w 571500"/>
                <a:gd name="connsiteY0" fmla="*/ 0 h 38100"/>
                <a:gd name="connsiteX1" fmla="*/ 571500 w 571500"/>
                <a:gd name="connsiteY1" fmla="*/ 0 h 38100"/>
                <a:gd name="connsiteX2" fmla="*/ 571500 w 571500"/>
                <a:gd name="connsiteY2" fmla="*/ 38100 h 38100"/>
                <a:gd name="connsiteX3" fmla="*/ 0 w 571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571500" h="38100">
                  <a:moveTo>
                    <a:pt x="0" y="0"/>
                  </a:moveTo>
                  <a:lnTo>
                    <a:pt x="571500" y="0"/>
                  </a:lnTo>
                  <a:lnTo>
                    <a:pt x="571500"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00" name="任意多边形: 形状 99" descr="博客 纯色填充">
              <a:extLst>
                <a:ext uri="{FF2B5EF4-FFF2-40B4-BE49-F238E27FC236}">
                  <a16:creationId xmlns:a16="http://schemas.microsoft.com/office/drawing/2014/main" id="{813EE1AB-4BB0-4208-ACCA-68B97502B48E}"/>
                </a:ext>
              </a:extLst>
            </p:cNvPr>
            <p:cNvSpPr/>
            <p:nvPr/>
          </p:nvSpPr>
          <p:spPr>
            <a:xfrm>
              <a:off x="6067425" y="1291590"/>
              <a:ext cx="214807" cy="38100"/>
            </a:xfrm>
            <a:custGeom>
              <a:avLst/>
              <a:gdLst>
                <a:gd name="connsiteX0" fmla="*/ 0 w 214807"/>
                <a:gd name="connsiteY0" fmla="*/ 38100 h 38100"/>
                <a:gd name="connsiteX1" fmla="*/ 179337 w 214807"/>
                <a:gd name="connsiteY1" fmla="*/ 38100 h 38100"/>
                <a:gd name="connsiteX2" fmla="*/ 180604 w 214807"/>
                <a:gd name="connsiteY2" fmla="*/ 34290 h 38100"/>
                <a:gd name="connsiteX3" fmla="*/ 214808 w 214807"/>
                <a:gd name="connsiteY3" fmla="*/ 0 h 38100"/>
                <a:gd name="connsiteX4" fmla="*/ 0 w 214807"/>
                <a:gd name="connsiteY4" fmla="*/ 0 h 38100"/>
                <a:gd name="connsiteX5" fmla="*/ 0 w 214807"/>
                <a:gd name="connsiteY5"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07" h="38100">
                  <a:moveTo>
                    <a:pt x="0" y="38100"/>
                  </a:moveTo>
                  <a:lnTo>
                    <a:pt x="179337" y="38100"/>
                  </a:lnTo>
                  <a:lnTo>
                    <a:pt x="180604" y="34290"/>
                  </a:lnTo>
                  <a:lnTo>
                    <a:pt x="214808" y="0"/>
                  </a:lnTo>
                  <a:lnTo>
                    <a:pt x="0" y="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01" name="任意多边形: 形状 100" descr="博客 纯色填充">
              <a:extLst>
                <a:ext uri="{FF2B5EF4-FFF2-40B4-BE49-F238E27FC236}">
                  <a16:creationId xmlns:a16="http://schemas.microsoft.com/office/drawing/2014/main" id="{813EE1AB-4BB0-4208-ACCA-68B97502B48E}"/>
                </a:ext>
              </a:extLst>
            </p:cNvPr>
            <p:cNvSpPr/>
            <p:nvPr/>
          </p:nvSpPr>
          <p:spPr>
            <a:xfrm>
              <a:off x="6067425" y="1215390"/>
              <a:ext cx="276225" cy="38100"/>
            </a:xfrm>
            <a:custGeom>
              <a:avLst/>
              <a:gdLst>
                <a:gd name="connsiteX0" fmla="*/ 0 w 276225"/>
                <a:gd name="connsiteY0" fmla="*/ 0 h 38100"/>
                <a:gd name="connsiteX1" fmla="*/ 0 w 276225"/>
                <a:gd name="connsiteY1" fmla="*/ 38100 h 38100"/>
                <a:gd name="connsiteX2" fmla="*/ 252822 w 276225"/>
                <a:gd name="connsiteY2" fmla="*/ 38100 h 38100"/>
                <a:gd name="connsiteX3" fmla="*/ 276225 w 276225"/>
                <a:gd name="connsiteY3" fmla="*/ 14649 h 38100"/>
                <a:gd name="connsiteX4" fmla="*/ 276225 w 276225"/>
                <a:gd name="connsiteY4" fmla="*/ 0 h 38100"/>
                <a:gd name="connsiteX5" fmla="*/ 0 w 276225"/>
                <a:gd name="connsiteY5"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225" h="38100">
                  <a:moveTo>
                    <a:pt x="0" y="0"/>
                  </a:moveTo>
                  <a:lnTo>
                    <a:pt x="0" y="38100"/>
                  </a:lnTo>
                  <a:lnTo>
                    <a:pt x="252822" y="38100"/>
                  </a:lnTo>
                  <a:lnTo>
                    <a:pt x="276225" y="14649"/>
                  </a:lnTo>
                  <a:lnTo>
                    <a:pt x="276225" y="0"/>
                  </a:lnTo>
                  <a:lnTo>
                    <a:pt x="0"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02" name="任意多边形: 形状 101" descr="博客 纯色填充">
              <a:extLst>
                <a:ext uri="{FF2B5EF4-FFF2-40B4-BE49-F238E27FC236}">
                  <a16:creationId xmlns:a16="http://schemas.microsoft.com/office/drawing/2014/main" id="{813EE1AB-4BB0-4208-ACCA-68B97502B48E}"/>
                </a:ext>
              </a:extLst>
            </p:cNvPr>
            <p:cNvSpPr/>
            <p:nvPr/>
          </p:nvSpPr>
          <p:spPr>
            <a:xfrm>
              <a:off x="6067425" y="1367790"/>
              <a:ext cx="166706" cy="38100"/>
            </a:xfrm>
            <a:custGeom>
              <a:avLst/>
              <a:gdLst>
                <a:gd name="connsiteX0" fmla="*/ 166707 w 166706"/>
                <a:gd name="connsiteY0" fmla="*/ 0 h 38100"/>
                <a:gd name="connsiteX1" fmla="*/ 0 w 166706"/>
                <a:gd name="connsiteY1" fmla="*/ 0 h 38100"/>
                <a:gd name="connsiteX2" fmla="*/ 0 w 166706"/>
                <a:gd name="connsiteY2" fmla="*/ 38100 h 38100"/>
                <a:gd name="connsiteX3" fmla="*/ 154076 w 166706"/>
                <a:gd name="connsiteY3" fmla="*/ 38100 h 38100"/>
                <a:gd name="connsiteX4" fmla="*/ 166707 w 166706"/>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06" h="38100">
                  <a:moveTo>
                    <a:pt x="166707" y="0"/>
                  </a:moveTo>
                  <a:lnTo>
                    <a:pt x="0" y="0"/>
                  </a:lnTo>
                  <a:lnTo>
                    <a:pt x="0" y="38100"/>
                  </a:lnTo>
                  <a:lnTo>
                    <a:pt x="154076" y="38100"/>
                  </a:lnTo>
                  <a:lnTo>
                    <a:pt x="166707"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03" name="任意多边形: 形状 102" descr="博客 纯色填充">
              <a:extLst>
                <a:ext uri="{FF2B5EF4-FFF2-40B4-BE49-F238E27FC236}">
                  <a16:creationId xmlns:a16="http://schemas.microsoft.com/office/drawing/2014/main" id="{813EE1AB-4BB0-4208-ACCA-68B97502B48E}"/>
                </a:ext>
              </a:extLst>
            </p:cNvPr>
            <p:cNvSpPr/>
            <p:nvPr/>
          </p:nvSpPr>
          <p:spPr>
            <a:xfrm>
              <a:off x="6248447" y="1172584"/>
              <a:ext cx="242839" cy="242830"/>
            </a:xfrm>
            <a:custGeom>
              <a:avLst/>
              <a:gdLst>
                <a:gd name="connsiteX0" fmla="*/ 66332 w 242839"/>
                <a:gd name="connsiteY0" fmla="*/ 176889 h 242830"/>
                <a:gd name="connsiteX1" fmla="*/ 66711 w 242839"/>
                <a:gd name="connsiteY1" fmla="*/ 204218 h 242830"/>
                <a:gd name="connsiteX2" fmla="*/ 66332 w 242839"/>
                <a:gd name="connsiteY2" fmla="*/ 204597 h 242830"/>
                <a:gd name="connsiteX3" fmla="*/ 33166 w 242839"/>
                <a:gd name="connsiteY3" fmla="*/ 215522 h 242830"/>
                <a:gd name="connsiteX4" fmla="*/ 27308 w 242839"/>
                <a:gd name="connsiteY4" fmla="*/ 209664 h 242830"/>
                <a:gd name="connsiteX5" fmla="*/ 38233 w 242839"/>
                <a:gd name="connsiteY5" fmla="*/ 176498 h 242830"/>
                <a:gd name="connsiteX6" fmla="*/ 66332 w 242839"/>
                <a:gd name="connsiteY6" fmla="*/ 176889 h 242830"/>
                <a:gd name="connsiteX7" fmla="*/ 192891 w 242839"/>
                <a:gd name="connsiteY7" fmla="*/ 0 h 242830"/>
                <a:gd name="connsiteX8" fmla="*/ 24584 w 242839"/>
                <a:gd name="connsiteY8" fmla="*/ 168697 h 242830"/>
                <a:gd name="connsiteX9" fmla="*/ 0 w 242839"/>
                <a:gd name="connsiteY9" fmla="*/ 242830 h 242830"/>
                <a:gd name="connsiteX10" fmla="*/ 74524 w 242839"/>
                <a:gd name="connsiteY10" fmla="*/ 218246 h 242830"/>
                <a:gd name="connsiteX11" fmla="*/ 242840 w 242839"/>
                <a:gd name="connsiteY11" fmla="*/ 49940 h 2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39" h="242830">
                  <a:moveTo>
                    <a:pt x="66332" y="176889"/>
                  </a:moveTo>
                  <a:cubicBezTo>
                    <a:pt x="73984" y="184331"/>
                    <a:pt x="74153" y="196566"/>
                    <a:pt x="66711" y="204218"/>
                  </a:cubicBezTo>
                  <a:cubicBezTo>
                    <a:pt x="66587" y="204346"/>
                    <a:pt x="66461" y="204472"/>
                    <a:pt x="66332" y="204597"/>
                  </a:cubicBezTo>
                  <a:lnTo>
                    <a:pt x="33166" y="215522"/>
                  </a:lnTo>
                  <a:lnTo>
                    <a:pt x="27308" y="209664"/>
                  </a:lnTo>
                  <a:lnTo>
                    <a:pt x="38233" y="176498"/>
                  </a:lnTo>
                  <a:cubicBezTo>
                    <a:pt x="46161" y="169001"/>
                    <a:pt x="58616" y="169174"/>
                    <a:pt x="66332" y="176889"/>
                  </a:cubicBezTo>
                  <a:close/>
                  <a:moveTo>
                    <a:pt x="192891" y="0"/>
                  </a:moveTo>
                  <a:lnTo>
                    <a:pt x="24584" y="168697"/>
                  </a:lnTo>
                  <a:lnTo>
                    <a:pt x="0" y="242830"/>
                  </a:lnTo>
                  <a:lnTo>
                    <a:pt x="74524" y="218246"/>
                  </a:lnTo>
                  <a:lnTo>
                    <a:pt x="242840" y="4994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04" name="任意多边形: 形状 103" descr="博客 纯色填充">
              <a:extLst>
                <a:ext uri="{FF2B5EF4-FFF2-40B4-BE49-F238E27FC236}">
                  <a16:creationId xmlns:a16="http://schemas.microsoft.com/office/drawing/2014/main" id="{813EE1AB-4BB0-4208-ACCA-68B97502B48E}"/>
                </a:ext>
              </a:extLst>
            </p:cNvPr>
            <p:cNvSpPr/>
            <p:nvPr/>
          </p:nvSpPr>
          <p:spPr>
            <a:xfrm>
              <a:off x="6452235" y="1129662"/>
              <a:ext cx="81885" cy="81526"/>
            </a:xfrm>
            <a:custGeom>
              <a:avLst/>
              <a:gdLst>
                <a:gd name="connsiteX0" fmla="*/ 77276 w 81885"/>
                <a:gd name="connsiteY0" fmla="*/ 32387 h 81526"/>
                <a:gd name="connsiteX1" fmla="*/ 49578 w 81885"/>
                <a:gd name="connsiteY1" fmla="*/ 4679 h 81526"/>
                <a:gd name="connsiteX2" fmla="*/ 27582 w 81885"/>
                <a:gd name="connsiteY2" fmla="*/ 4434 h 81526"/>
                <a:gd name="connsiteX3" fmla="*/ 27337 w 81885"/>
                <a:gd name="connsiteY3" fmla="*/ 4679 h 81526"/>
                <a:gd name="connsiteX4" fmla="*/ 0 w 81885"/>
                <a:gd name="connsiteY4" fmla="*/ 31997 h 81526"/>
                <a:gd name="connsiteX5" fmla="*/ 49530 w 81885"/>
                <a:gd name="connsiteY5" fmla="*/ 81527 h 81526"/>
                <a:gd name="connsiteX6" fmla="*/ 76838 w 81885"/>
                <a:gd name="connsiteY6" fmla="*/ 54218 h 81526"/>
                <a:gd name="connsiteX7" fmla="*/ 78236 w 81885"/>
                <a:gd name="connsiteY7" fmla="*/ 33386 h 81526"/>
                <a:gd name="connsiteX8" fmla="*/ 77276 w 81885"/>
                <a:gd name="connsiteY8" fmla="*/ 32387 h 8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885" h="81526">
                  <a:moveTo>
                    <a:pt x="77276" y="32387"/>
                  </a:moveTo>
                  <a:lnTo>
                    <a:pt x="49578" y="4679"/>
                  </a:lnTo>
                  <a:cubicBezTo>
                    <a:pt x="43571" y="-1463"/>
                    <a:pt x="33723" y="-1572"/>
                    <a:pt x="27582" y="4434"/>
                  </a:cubicBezTo>
                  <a:cubicBezTo>
                    <a:pt x="27500" y="4514"/>
                    <a:pt x="27418" y="4596"/>
                    <a:pt x="27337" y="4679"/>
                  </a:cubicBezTo>
                  <a:lnTo>
                    <a:pt x="0" y="31997"/>
                  </a:lnTo>
                  <a:lnTo>
                    <a:pt x="49530" y="81527"/>
                  </a:lnTo>
                  <a:lnTo>
                    <a:pt x="76838" y="54218"/>
                  </a:lnTo>
                  <a:cubicBezTo>
                    <a:pt x="82977" y="48852"/>
                    <a:pt x="83603" y="39525"/>
                    <a:pt x="78236" y="33386"/>
                  </a:cubicBezTo>
                  <a:cubicBezTo>
                    <a:pt x="77932" y="33039"/>
                    <a:pt x="77612" y="32705"/>
                    <a:pt x="77276" y="32387"/>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97" name="组合 296">
            <a:extLst>
              <a:ext uri="{FF2B5EF4-FFF2-40B4-BE49-F238E27FC236}">
                <a16:creationId xmlns:a16="http://schemas.microsoft.com/office/drawing/2014/main" id="{875696F1-A3EC-4670-A973-A2F31E0AC2AD}"/>
              </a:ext>
            </a:extLst>
          </p:cNvPr>
          <p:cNvGrpSpPr/>
          <p:nvPr/>
        </p:nvGrpSpPr>
        <p:grpSpPr>
          <a:xfrm>
            <a:off x="7269480" y="920115"/>
            <a:ext cx="762000" cy="628650"/>
            <a:chOff x="7269480" y="920115"/>
            <a:chExt cx="762000" cy="628650"/>
          </a:xfrm>
          <a:noFill/>
        </p:grpSpPr>
        <p:sp>
          <p:nvSpPr>
            <p:cNvPr id="105" name="任意多边形: 形状 104" descr="照相机 纯色填充">
              <a:extLst>
                <a:ext uri="{FF2B5EF4-FFF2-40B4-BE49-F238E27FC236}">
                  <a16:creationId xmlns:a16="http://schemas.microsoft.com/office/drawing/2014/main" id="{042BC313-053B-4B2D-84C4-5C8D7B1F15ED}"/>
                </a:ext>
              </a:extLst>
            </p:cNvPr>
            <p:cNvSpPr/>
            <p:nvPr/>
          </p:nvSpPr>
          <p:spPr>
            <a:xfrm>
              <a:off x="7269480" y="920115"/>
              <a:ext cx="762000" cy="628650"/>
            </a:xfrm>
            <a:custGeom>
              <a:avLst/>
              <a:gdLst>
                <a:gd name="connsiteX0" fmla="*/ 381000 w 762000"/>
                <a:gd name="connsiteY0" fmla="*/ 552450 h 628650"/>
                <a:gd name="connsiteX1" fmla="*/ 209550 w 762000"/>
                <a:gd name="connsiteY1" fmla="*/ 381000 h 628650"/>
                <a:gd name="connsiteX2" fmla="*/ 381000 w 762000"/>
                <a:gd name="connsiteY2" fmla="*/ 209550 h 628650"/>
                <a:gd name="connsiteX3" fmla="*/ 552450 w 762000"/>
                <a:gd name="connsiteY3" fmla="*/ 381000 h 628650"/>
                <a:gd name="connsiteX4" fmla="*/ 381000 w 762000"/>
                <a:gd name="connsiteY4" fmla="*/ 552450 h 628650"/>
                <a:gd name="connsiteX5" fmla="*/ 190500 w 762000"/>
                <a:gd name="connsiteY5" fmla="*/ 247650 h 628650"/>
                <a:gd name="connsiteX6" fmla="*/ 76200 w 762000"/>
                <a:gd name="connsiteY6" fmla="*/ 247650 h 628650"/>
                <a:gd name="connsiteX7" fmla="*/ 76200 w 762000"/>
                <a:gd name="connsiteY7" fmla="*/ 171450 h 628650"/>
                <a:gd name="connsiteX8" fmla="*/ 190500 w 762000"/>
                <a:gd name="connsiteY8" fmla="*/ 171450 h 628650"/>
                <a:gd name="connsiteX9" fmla="*/ 190500 w 762000"/>
                <a:gd name="connsiteY9" fmla="*/ 247650 h 628650"/>
                <a:gd name="connsiteX10" fmla="*/ 723900 w 762000"/>
                <a:gd name="connsiteY10" fmla="*/ 95250 h 628650"/>
                <a:gd name="connsiteX11" fmla="*/ 533400 w 762000"/>
                <a:gd name="connsiteY11" fmla="*/ 95250 h 628650"/>
                <a:gd name="connsiteX12" fmla="*/ 476250 w 762000"/>
                <a:gd name="connsiteY12" fmla="*/ 0 h 628650"/>
                <a:gd name="connsiteX13" fmla="*/ 285750 w 762000"/>
                <a:gd name="connsiteY13" fmla="*/ 0 h 628650"/>
                <a:gd name="connsiteX14" fmla="*/ 228600 w 762000"/>
                <a:gd name="connsiteY14" fmla="*/ 95250 h 628650"/>
                <a:gd name="connsiteX15" fmla="*/ 38100 w 762000"/>
                <a:gd name="connsiteY15" fmla="*/ 95250 h 628650"/>
                <a:gd name="connsiteX16" fmla="*/ 0 w 762000"/>
                <a:gd name="connsiteY16" fmla="*/ 133350 h 628650"/>
                <a:gd name="connsiteX17" fmla="*/ 0 w 762000"/>
                <a:gd name="connsiteY17" fmla="*/ 590550 h 628650"/>
                <a:gd name="connsiteX18" fmla="*/ 38100 w 762000"/>
                <a:gd name="connsiteY18" fmla="*/ 628650 h 628650"/>
                <a:gd name="connsiteX19" fmla="*/ 723900 w 762000"/>
                <a:gd name="connsiteY19" fmla="*/ 628650 h 628650"/>
                <a:gd name="connsiteX20" fmla="*/ 762000 w 762000"/>
                <a:gd name="connsiteY20" fmla="*/ 590550 h 628650"/>
                <a:gd name="connsiteX21" fmla="*/ 762000 w 762000"/>
                <a:gd name="connsiteY21" fmla="*/ 133350 h 628650"/>
                <a:gd name="connsiteX22" fmla="*/ 723900 w 762000"/>
                <a:gd name="connsiteY22" fmla="*/ 95250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2000" h="628650">
                  <a:moveTo>
                    <a:pt x="381000" y="552450"/>
                  </a:moveTo>
                  <a:cubicBezTo>
                    <a:pt x="285750" y="552450"/>
                    <a:pt x="209550" y="476250"/>
                    <a:pt x="209550" y="381000"/>
                  </a:cubicBezTo>
                  <a:cubicBezTo>
                    <a:pt x="209550" y="285750"/>
                    <a:pt x="285750" y="209550"/>
                    <a:pt x="381000" y="209550"/>
                  </a:cubicBezTo>
                  <a:cubicBezTo>
                    <a:pt x="476250" y="209550"/>
                    <a:pt x="552450" y="285750"/>
                    <a:pt x="552450" y="381000"/>
                  </a:cubicBezTo>
                  <a:cubicBezTo>
                    <a:pt x="552450" y="476250"/>
                    <a:pt x="476250" y="552450"/>
                    <a:pt x="381000" y="552450"/>
                  </a:cubicBezTo>
                  <a:close/>
                  <a:moveTo>
                    <a:pt x="190500" y="247650"/>
                  </a:moveTo>
                  <a:lnTo>
                    <a:pt x="76200" y="247650"/>
                  </a:lnTo>
                  <a:lnTo>
                    <a:pt x="76200" y="171450"/>
                  </a:lnTo>
                  <a:lnTo>
                    <a:pt x="190500" y="171450"/>
                  </a:lnTo>
                  <a:lnTo>
                    <a:pt x="190500" y="247650"/>
                  </a:lnTo>
                  <a:close/>
                  <a:moveTo>
                    <a:pt x="723900" y="95250"/>
                  </a:moveTo>
                  <a:lnTo>
                    <a:pt x="533400" y="95250"/>
                  </a:lnTo>
                  <a:lnTo>
                    <a:pt x="476250" y="0"/>
                  </a:lnTo>
                  <a:lnTo>
                    <a:pt x="285750" y="0"/>
                  </a:lnTo>
                  <a:lnTo>
                    <a:pt x="228600" y="95250"/>
                  </a:lnTo>
                  <a:lnTo>
                    <a:pt x="38100" y="95250"/>
                  </a:lnTo>
                  <a:cubicBezTo>
                    <a:pt x="17145" y="95250"/>
                    <a:pt x="0" y="112395"/>
                    <a:pt x="0" y="133350"/>
                  </a:cubicBezTo>
                  <a:lnTo>
                    <a:pt x="0" y="590550"/>
                  </a:lnTo>
                  <a:cubicBezTo>
                    <a:pt x="0" y="611505"/>
                    <a:pt x="17145" y="628650"/>
                    <a:pt x="38100" y="628650"/>
                  </a:cubicBezTo>
                  <a:lnTo>
                    <a:pt x="723900" y="628650"/>
                  </a:lnTo>
                  <a:cubicBezTo>
                    <a:pt x="744855" y="628650"/>
                    <a:pt x="762000" y="611505"/>
                    <a:pt x="762000" y="590550"/>
                  </a:cubicBezTo>
                  <a:lnTo>
                    <a:pt x="762000" y="133350"/>
                  </a:lnTo>
                  <a:cubicBezTo>
                    <a:pt x="762000" y="112395"/>
                    <a:pt x="744855" y="95250"/>
                    <a:pt x="723900" y="9525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06" name="任意多边形: 形状 105" descr="照相机 纯色填充">
              <a:extLst>
                <a:ext uri="{FF2B5EF4-FFF2-40B4-BE49-F238E27FC236}">
                  <a16:creationId xmlns:a16="http://schemas.microsoft.com/office/drawing/2014/main" id="{042BC313-053B-4B2D-84C4-5C8D7B1F15ED}"/>
                </a:ext>
              </a:extLst>
            </p:cNvPr>
            <p:cNvSpPr/>
            <p:nvPr/>
          </p:nvSpPr>
          <p:spPr>
            <a:xfrm>
              <a:off x="7517130" y="1167765"/>
              <a:ext cx="266700" cy="266700"/>
            </a:xfrm>
            <a:custGeom>
              <a:avLst/>
              <a:gdLst>
                <a:gd name="connsiteX0" fmla="*/ 133350 w 266700"/>
                <a:gd name="connsiteY0" fmla="*/ 38100 h 266700"/>
                <a:gd name="connsiteX1" fmla="*/ 38100 w 266700"/>
                <a:gd name="connsiteY1" fmla="*/ 133350 h 266700"/>
                <a:gd name="connsiteX2" fmla="*/ 133350 w 266700"/>
                <a:gd name="connsiteY2" fmla="*/ 228600 h 266700"/>
                <a:gd name="connsiteX3" fmla="*/ 228600 w 266700"/>
                <a:gd name="connsiteY3" fmla="*/ 133350 h 266700"/>
                <a:gd name="connsiteX4" fmla="*/ 133350 w 266700"/>
                <a:gd name="connsiteY4" fmla="*/ 38100 h 266700"/>
                <a:gd name="connsiteX5" fmla="*/ 133350 w 266700"/>
                <a:gd name="connsiteY5" fmla="*/ 266700 h 266700"/>
                <a:gd name="connsiteX6" fmla="*/ 0 w 266700"/>
                <a:gd name="connsiteY6" fmla="*/ 133350 h 266700"/>
                <a:gd name="connsiteX7" fmla="*/ 133350 w 266700"/>
                <a:gd name="connsiteY7" fmla="*/ 0 h 266700"/>
                <a:gd name="connsiteX8" fmla="*/ 266700 w 266700"/>
                <a:gd name="connsiteY8" fmla="*/ 133350 h 266700"/>
                <a:gd name="connsiteX9" fmla="*/ 133350 w 266700"/>
                <a:gd name="connsiteY9"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266700">
                  <a:moveTo>
                    <a:pt x="133350" y="38100"/>
                  </a:moveTo>
                  <a:cubicBezTo>
                    <a:pt x="80010" y="38100"/>
                    <a:pt x="38100" y="80010"/>
                    <a:pt x="38100" y="133350"/>
                  </a:cubicBezTo>
                  <a:cubicBezTo>
                    <a:pt x="38100" y="186690"/>
                    <a:pt x="80010" y="228600"/>
                    <a:pt x="133350" y="228600"/>
                  </a:cubicBezTo>
                  <a:cubicBezTo>
                    <a:pt x="186690" y="228600"/>
                    <a:pt x="228600" y="186690"/>
                    <a:pt x="228600" y="133350"/>
                  </a:cubicBezTo>
                  <a:cubicBezTo>
                    <a:pt x="228600" y="80010"/>
                    <a:pt x="186690" y="38100"/>
                    <a:pt x="133350" y="38100"/>
                  </a:cubicBezTo>
                  <a:close/>
                  <a:moveTo>
                    <a:pt x="133350" y="266700"/>
                  </a:moveTo>
                  <a:cubicBezTo>
                    <a:pt x="59055" y="266700"/>
                    <a:pt x="0" y="207645"/>
                    <a:pt x="0" y="133350"/>
                  </a:cubicBezTo>
                  <a:cubicBezTo>
                    <a:pt x="0" y="59055"/>
                    <a:pt x="59055" y="0"/>
                    <a:pt x="133350" y="0"/>
                  </a:cubicBezTo>
                  <a:cubicBezTo>
                    <a:pt x="207645" y="0"/>
                    <a:pt x="266700" y="59055"/>
                    <a:pt x="266700" y="133350"/>
                  </a:cubicBezTo>
                  <a:cubicBezTo>
                    <a:pt x="266700" y="207645"/>
                    <a:pt x="207645" y="266700"/>
                    <a:pt x="133350" y="266700"/>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305" name="组合 304">
            <a:extLst>
              <a:ext uri="{FF2B5EF4-FFF2-40B4-BE49-F238E27FC236}">
                <a16:creationId xmlns:a16="http://schemas.microsoft.com/office/drawing/2014/main" id="{3344D756-6AD3-491E-8D0C-D1277A36D226}"/>
              </a:ext>
            </a:extLst>
          </p:cNvPr>
          <p:cNvGrpSpPr/>
          <p:nvPr/>
        </p:nvGrpSpPr>
        <p:grpSpPr>
          <a:xfrm>
            <a:off x="8919603" y="841057"/>
            <a:ext cx="580650" cy="783908"/>
            <a:chOff x="8919603" y="841057"/>
            <a:chExt cx="580650" cy="783908"/>
          </a:xfrm>
          <a:noFill/>
        </p:grpSpPr>
        <p:sp>
          <p:nvSpPr>
            <p:cNvPr id="107" name="任意多边形: 形状 106" descr="信号塔 纯色填充">
              <a:extLst>
                <a:ext uri="{FF2B5EF4-FFF2-40B4-BE49-F238E27FC236}">
                  <a16:creationId xmlns:a16="http://schemas.microsoft.com/office/drawing/2014/main" id="{95F86901-D224-40EC-8396-ED5F61DFE0B3}"/>
                </a:ext>
              </a:extLst>
            </p:cNvPr>
            <p:cNvSpPr/>
            <p:nvPr/>
          </p:nvSpPr>
          <p:spPr>
            <a:xfrm>
              <a:off x="9095417" y="948690"/>
              <a:ext cx="60012" cy="161925"/>
            </a:xfrm>
            <a:custGeom>
              <a:avLst/>
              <a:gdLst>
                <a:gd name="connsiteX0" fmla="*/ 33343 w 60012"/>
                <a:gd name="connsiteY0" fmla="*/ 161925 h 161925"/>
                <a:gd name="connsiteX1" fmla="*/ 60013 w 60012"/>
                <a:gd name="connsiteY1" fmla="*/ 135255 h 161925"/>
                <a:gd name="connsiteX2" fmla="*/ 60013 w 60012"/>
                <a:gd name="connsiteY2" fmla="*/ 26670 h 161925"/>
                <a:gd name="connsiteX3" fmla="*/ 33343 w 60012"/>
                <a:gd name="connsiteY3" fmla="*/ 0 h 161925"/>
                <a:gd name="connsiteX4" fmla="*/ 33343 w 60012"/>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33343" y="161925"/>
                  </a:moveTo>
                  <a:lnTo>
                    <a:pt x="60013" y="135255"/>
                  </a:lnTo>
                  <a:cubicBezTo>
                    <a:pt x="30788" y="104960"/>
                    <a:pt x="30788" y="56965"/>
                    <a:pt x="60013" y="26670"/>
                  </a:cubicBezTo>
                  <a:lnTo>
                    <a:pt x="33343" y="0"/>
                  </a:lnTo>
                  <a:cubicBezTo>
                    <a:pt x="-11114" y="44821"/>
                    <a:pt x="-11114" y="117104"/>
                    <a:pt x="33343" y="161925"/>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08" name="任意多边形: 形状 107" descr="信号塔 纯色填充">
              <a:extLst>
                <a:ext uri="{FF2B5EF4-FFF2-40B4-BE49-F238E27FC236}">
                  <a16:creationId xmlns:a16="http://schemas.microsoft.com/office/drawing/2014/main" id="{95F86901-D224-40EC-8396-ED5F61DFE0B3}"/>
                </a:ext>
              </a:extLst>
            </p:cNvPr>
            <p:cNvSpPr/>
            <p:nvPr/>
          </p:nvSpPr>
          <p:spPr>
            <a:xfrm>
              <a:off x="9019229" y="895349"/>
              <a:ext cx="82860" cy="268604"/>
            </a:xfrm>
            <a:custGeom>
              <a:avLst/>
              <a:gdLst>
                <a:gd name="connsiteX0" fmla="*/ 56191 w 82860"/>
                <a:gd name="connsiteY0" fmla="*/ 268605 h 268604"/>
                <a:gd name="connsiteX1" fmla="*/ 82861 w 82860"/>
                <a:gd name="connsiteY1" fmla="*/ 241935 h 268604"/>
                <a:gd name="connsiteX2" fmla="*/ 82178 w 82860"/>
                <a:gd name="connsiteY2" fmla="*/ 27353 h 268604"/>
                <a:gd name="connsiteX3" fmla="*/ 82861 w 82860"/>
                <a:gd name="connsiteY3" fmla="*/ 26670 h 268604"/>
                <a:gd name="connsiteX4" fmla="*/ 56191 w 82860"/>
                <a:gd name="connsiteY4" fmla="*/ 0 h 268604"/>
                <a:gd name="connsiteX5" fmla="*/ 54292 w 82860"/>
                <a:gd name="connsiteY5" fmla="*/ 266707 h 268604"/>
                <a:gd name="connsiteX6" fmla="*/ 56191 w 82860"/>
                <a:gd name="connsiteY6" fmla="*/ 26860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56191" y="268605"/>
                  </a:moveTo>
                  <a:lnTo>
                    <a:pt x="82861" y="241935"/>
                  </a:lnTo>
                  <a:cubicBezTo>
                    <a:pt x="23417" y="182869"/>
                    <a:pt x="23111" y="86797"/>
                    <a:pt x="82178" y="27353"/>
                  </a:cubicBezTo>
                  <a:cubicBezTo>
                    <a:pt x="82404" y="27124"/>
                    <a:pt x="82632" y="26897"/>
                    <a:pt x="82861" y="26670"/>
                  </a:cubicBezTo>
                  <a:lnTo>
                    <a:pt x="56191" y="0"/>
                  </a:lnTo>
                  <a:cubicBezTo>
                    <a:pt x="-17983" y="73125"/>
                    <a:pt x="-18832" y="192534"/>
                    <a:pt x="54292" y="266707"/>
                  </a:cubicBezTo>
                  <a:cubicBezTo>
                    <a:pt x="54921" y="267344"/>
                    <a:pt x="55553" y="267976"/>
                    <a:pt x="56191" y="268605"/>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09" name="任意多边形: 形状 108" descr="信号塔 纯色填充">
              <a:extLst>
                <a:ext uri="{FF2B5EF4-FFF2-40B4-BE49-F238E27FC236}">
                  <a16:creationId xmlns:a16="http://schemas.microsoft.com/office/drawing/2014/main" id="{95F86901-D224-40EC-8396-ED5F61DFE0B3}"/>
                </a:ext>
              </a:extLst>
            </p:cNvPr>
            <p:cNvSpPr/>
            <p:nvPr/>
          </p:nvSpPr>
          <p:spPr>
            <a:xfrm>
              <a:off x="8943003" y="841057"/>
              <a:ext cx="104793" cy="377189"/>
            </a:xfrm>
            <a:custGeom>
              <a:avLst/>
              <a:gdLst>
                <a:gd name="connsiteX0" fmla="*/ 104794 w 104793"/>
                <a:gd name="connsiteY0" fmla="*/ 350520 h 377189"/>
                <a:gd name="connsiteX1" fmla="*/ 104794 w 104793"/>
                <a:gd name="connsiteY1" fmla="*/ 26670 h 377189"/>
                <a:gd name="connsiteX2" fmla="*/ 78124 w 104793"/>
                <a:gd name="connsiteY2" fmla="*/ 0 h 377189"/>
                <a:gd name="connsiteX3" fmla="*/ 78105 w 104793"/>
                <a:gd name="connsiteY3" fmla="*/ 377171 h 377189"/>
                <a:gd name="connsiteX4" fmla="*/ 78124 w 104793"/>
                <a:gd name="connsiteY4" fmla="*/ 377190 h 37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93" h="377189">
                  <a:moveTo>
                    <a:pt x="104794" y="350520"/>
                  </a:moveTo>
                  <a:cubicBezTo>
                    <a:pt x="15879" y="260879"/>
                    <a:pt x="15879" y="116311"/>
                    <a:pt x="104794" y="26670"/>
                  </a:cubicBezTo>
                  <a:lnTo>
                    <a:pt x="78124" y="0"/>
                  </a:lnTo>
                  <a:cubicBezTo>
                    <a:pt x="-26034" y="104147"/>
                    <a:pt x="-26042" y="273012"/>
                    <a:pt x="78105" y="377171"/>
                  </a:cubicBezTo>
                  <a:cubicBezTo>
                    <a:pt x="78112" y="377178"/>
                    <a:pt x="78117" y="377183"/>
                    <a:pt x="78124" y="37719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10" name="任意多边形: 形状 109" descr="信号塔 纯色填充">
              <a:extLst>
                <a:ext uri="{FF2B5EF4-FFF2-40B4-BE49-F238E27FC236}">
                  <a16:creationId xmlns:a16="http://schemas.microsoft.com/office/drawing/2014/main" id="{95F86901-D224-40EC-8396-ED5F61DFE0B3}"/>
                </a:ext>
              </a:extLst>
            </p:cNvPr>
            <p:cNvSpPr/>
            <p:nvPr/>
          </p:nvSpPr>
          <p:spPr>
            <a:xfrm>
              <a:off x="9264015" y="948690"/>
              <a:ext cx="60012" cy="161925"/>
            </a:xfrm>
            <a:custGeom>
              <a:avLst/>
              <a:gdLst>
                <a:gd name="connsiteX0" fmla="*/ 26670 w 60012"/>
                <a:gd name="connsiteY0" fmla="*/ 161925 h 161925"/>
                <a:gd name="connsiteX1" fmla="*/ 26670 w 60012"/>
                <a:gd name="connsiteY1" fmla="*/ 0 h 161925"/>
                <a:gd name="connsiteX2" fmla="*/ 0 w 60012"/>
                <a:gd name="connsiteY2" fmla="*/ 26670 h 161925"/>
                <a:gd name="connsiteX3" fmla="*/ 21907 w 60012"/>
                <a:gd name="connsiteY3" fmla="*/ 80963 h 161925"/>
                <a:gd name="connsiteX4" fmla="*/ 0 w 60012"/>
                <a:gd name="connsiteY4" fmla="*/ 13525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26670" y="161925"/>
                  </a:moveTo>
                  <a:cubicBezTo>
                    <a:pt x="71127" y="117104"/>
                    <a:pt x="71127" y="44821"/>
                    <a:pt x="26670" y="0"/>
                  </a:cubicBezTo>
                  <a:lnTo>
                    <a:pt x="0" y="26670"/>
                  </a:lnTo>
                  <a:cubicBezTo>
                    <a:pt x="14241" y="41128"/>
                    <a:pt x="22126" y="60669"/>
                    <a:pt x="21907" y="80963"/>
                  </a:cubicBezTo>
                  <a:cubicBezTo>
                    <a:pt x="21941" y="101219"/>
                    <a:pt x="14083" y="120693"/>
                    <a:pt x="0" y="135255"/>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11" name="任意多边形: 形状 110" descr="信号塔 纯色填充">
              <a:extLst>
                <a:ext uri="{FF2B5EF4-FFF2-40B4-BE49-F238E27FC236}">
                  <a16:creationId xmlns:a16="http://schemas.microsoft.com/office/drawing/2014/main" id="{95F86901-D224-40EC-8396-ED5F61DFE0B3}"/>
                </a:ext>
              </a:extLst>
            </p:cNvPr>
            <p:cNvSpPr/>
            <p:nvPr/>
          </p:nvSpPr>
          <p:spPr>
            <a:xfrm>
              <a:off x="9317354" y="895349"/>
              <a:ext cx="82860" cy="268604"/>
            </a:xfrm>
            <a:custGeom>
              <a:avLst/>
              <a:gdLst>
                <a:gd name="connsiteX0" fmla="*/ 0 w 82860"/>
                <a:gd name="connsiteY0" fmla="*/ 241935 h 268604"/>
                <a:gd name="connsiteX1" fmla="*/ 26670 w 82860"/>
                <a:gd name="connsiteY1" fmla="*/ 268605 h 268604"/>
                <a:gd name="connsiteX2" fmla="*/ 28568 w 82860"/>
                <a:gd name="connsiteY2" fmla="*/ 1898 h 268604"/>
                <a:gd name="connsiteX3" fmla="*/ 26670 w 82860"/>
                <a:gd name="connsiteY3" fmla="*/ 0 h 268604"/>
                <a:gd name="connsiteX4" fmla="*/ 0 w 82860"/>
                <a:gd name="connsiteY4" fmla="*/ 26670 h 268604"/>
                <a:gd name="connsiteX5" fmla="*/ 683 w 82860"/>
                <a:gd name="connsiteY5" fmla="*/ 241252 h 268604"/>
                <a:gd name="connsiteX6" fmla="*/ 0 w 82860"/>
                <a:gd name="connsiteY6" fmla="*/ 24193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0" y="241935"/>
                  </a:moveTo>
                  <a:lnTo>
                    <a:pt x="26670" y="268605"/>
                  </a:lnTo>
                  <a:cubicBezTo>
                    <a:pt x="100843" y="195480"/>
                    <a:pt x="101693" y="76071"/>
                    <a:pt x="28568" y="1898"/>
                  </a:cubicBezTo>
                  <a:cubicBezTo>
                    <a:pt x="27940" y="1261"/>
                    <a:pt x="27307" y="629"/>
                    <a:pt x="26670" y="0"/>
                  </a:cubicBezTo>
                  <a:lnTo>
                    <a:pt x="0" y="26670"/>
                  </a:lnTo>
                  <a:cubicBezTo>
                    <a:pt x="59444" y="85736"/>
                    <a:pt x="59749" y="181808"/>
                    <a:pt x="683" y="241252"/>
                  </a:cubicBezTo>
                  <a:cubicBezTo>
                    <a:pt x="456" y="241481"/>
                    <a:pt x="229" y="241708"/>
                    <a:pt x="0" y="241935"/>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12" name="任意多边形: 形状 111" descr="信号塔 纯色填充">
              <a:extLst>
                <a:ext uri="{FF2B5EF4-FFF2-40B4-BE49-F238E27FC236}">
                  <a16:creationId xmlns:a16="http://schemas.microsoft.com/office/drawing/2014/main" id="{95F86901-D224-40EC-8396-ED5F61DFE0B3}"/>
                </a:ext>
              </a:extLst>
            </p:cNvPr>
            <p:cNvSpPr/>
            <p:nvPr/>
          </p:nvSpPr>
          <p:spPr>
            <a:xfrm>
              <a:off x="9371647" y="841057"/>
              <a:ext cx="104793" cy="377189"/>
            </a:xfrm>
            <a:custGeom>
              <a:avLst/>
              <a:gdLst>
                <a:gd name="connsiteX0" fmla="*/ 0 w 104793"/>
                <a:gd name="connsiteY0" fmla="*/ 350520 h 377189"/>
                <a:gd name="connsiteX1" fmla="*/ 26670 w 104793"/>
                <a:gd name="connsiteY1" fmla="*/ 377190 h 377189"/>
                <a:gd name="connsiteX2" fmla="*/ 26689 w 104793"/>
                <a:gd name="connsiteY2" fmla="*/ 19 h 377189"/>
                <a:gd name="connsiteX3" fmla="*/ 26670 w 104793"/>
                <a:gd name="connsiteY3" fmla="*/ 0 h 377189"/>
                <a:gd name="connsiteX4" fmla="*/ 0 w 104793"/>
                <a:gd name="connsiteY4" fmla="*/ 26670 h 377189"/>
                <a:gd name="connsiteX5" fmla="*/ 0 w 104793"/>
                <a:gd name="connsiteY5" fmla="*/ 350520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93" h="377189">
                  <a:moveTo>
                    <a:pt x="0" y="350520"/>
                  </a:moveTo>
                  <a:lnTo>
                    <a:pt x="26670" y="377190"/>
                  </a:lnTo>
                  <a:cubicBezTo>
                    <a:pt x="130828" y="273043"/>
                    <a:pt x="130836" y="104178"/>
                    <a:pt x="26689" y="19"/>
                  </a:cubicBezTo>
                  <a:cubicBezTo>
                    <a:pt x="26683" y="13"/>
                    <a:pt x="26677" y="6"/>
                    <a:pt x="26670" y="0"/>
                  </a:cubicBezTo>
                  <a:lnTo>
                    <a:pt x="0" y="26670"/>
                  </a:lnTo>
                  <a:cubicBezTo>
                    <a:pt x="88915" y="116311"/>
                    <a:pt x="88915" y="260879"/>
                    <a:pt x="0" y="35052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13" name="任意多边形: 形状 112" descr="信号塔 纯色填充">
              <a:extLst>
                <a:ext uri="{FF2B5EF4-FFF2-40B4-BE49-F238E27FC236}">
                  <a16:creationId xmlns:a16="http://schemas.microsoft.com/office/drawing/2014/main" id="{95F86901-D224-40EC-8396-ED5F61DFE0B3}"/>
                </a:ext>
              </a:extLst>
            </p:cNvPr>
            <p:cNvSpPr/>
            <p:nvPr/>
          </p:nvSpPr>
          <p:spPr>
            <a:xfrm>
              <a:off x="8919603" y="991465"/>
              <a:ext cx="580650" cy="633500"/>
            </a:xfrm>
            <a:custGeom>
              <a:avLst/>
              <a:gdLst>
                <a:gd name="connsiteX0" fmla="*/ 580631 w 580650"/>
                <a:gd name="connsiteY0" fmla="*/ 611687 h 633500"/>
                <a:gd name="connsiteX1" fmla="*/ 580631 w 580650"/>
                <a:gd name="connsiteY1" fmla="*/ 611687 h 633500"/>
                <a:gd name="connsiteX2" fmla="*/ 579012 w 580650"/>
                <a:gd name="connsiteY2" fmla="*/ 606830 h 633500"/>
                <a:gd name="connsiteX3" fmla="*/ 579012 w 580650"/>
                <a:gd name="connsiteY3" fmla="*/ 606258 h 633500"/>
                <a:gd name="connsiteX4" fmla="*/ 307550 w 580650"/>
                <a:gd name="connsiteY4" fmla="*/ 77621 h 633500"/>
                <a:gd name="connsiteX5" fmla="*/ 304406 w 580650"/>
                <a:gd name="connsiteY5" fmla="*/ 73430 h 633500"/>
                <a:gd name="connsiteX6" fmla="*/ 325439 w 580650"/>
                <a:gd name="connsiteY6" fmla="*/ 23822 h 633500"/>
                <a:gd name="connsiteX7" fmla="*/ 275831 w 580650"/>
                <a:gd name="connsiteY7" fmla="*/ 2790 h 633500"/>
                <a:gd name="connsiteX8" fmla="*/ 254799 w 580650"/>
                <a:gd name="connsiteY8" fmla="*/ 52397 h 633500"/>
                <a:gd name="connsiteX9" fmla="*/ 275831 w 580650"/>
                <a:gd name="connsiteY9" fmla="*/ 73430 h 633500"/>
                <a:gd name="connsiteX10" fmla="*/ 273260 w 580650"/>
                <a:gd name="connsiteY10" fmla="*/ 77144 h 633500"/>
                <a:gd name="connsiteX11" fmla="*/ 1797 w 580650"/>
                <a:gd name="connsiteY11" fmla="*/ 605782 h 633500"/>
                <a:gd name="connsiteX12" fmla="*/ 1797 w 580650"/>
                <a:gd name="connsiteY12" fmla="*/ 606353 h 633500"/>
                <a:gd name="connsiteX13" fmla="*/ 178 w 580650"/>
                <a:gd name="connsiteY13" fmla="*/ 611211 h 633500"/>
                <a:gd name="connsiteX14" fmla="*/ 178 w 580650"/>
                <a:gd name="connsiteY14" fmla="*/ 611211 h 633500"/>
                <a:gd name="connsiteX15" fmla="*/ 178 w 580650"/>
                <a:gd name="connsiteY15" fmla="*/ 615974 h 633500"/>
                <a:gd name="connsiteX16" fmla="*/ 178 w 580650"/>
                <a:gd name="connsiteY16" fmla="*/ 617117 h 633500"/>
                <a:gd name="connsiteX17" fmla="*/ 1511 w 580650"/>
                <a:gd name="connsiteY17" fmla="*/ 621593 h 633500"/>
                <a:gd name="connsiteX18" fmla="*/ 1511 w 580650"/>
                <a:gd name="connsiteY18" fmla="*/ 621593 h 633500"/>
                <a:gd name="connsiteX19" fmla="*/ 2845 w 580650"/>
                <a:gd name="connsiteY19" fmla="*/ 623689 h 633500"/>
                <a:gd name="connsiteX20" fmla="*/ 4750 w 580650"/>
                <a:gd name="connsiteY20" fmla="*/ 626451 h 633500"/>
                <a:gd name="connsiteX21" fmla="*/ 4750 w 580650"/>
                <a:gd name="connsiteY21" fmla="*/ 626451 h 633500"/>
                <a:gd name="connsiteX22" fmla="*/ 6274 w 580650"/>
                <a:gd name="connsiteY22" fmla="*/ 627594 h 633500"/>
                <a:gd name="connsiteX23" fmla="*/ 8941 w 580650"/>
                <a:gd name="connsiteY23" fmla="*/ 629690 h 633500"/>
                <a:gd name="connsiteX24" fmla="*/ 11227 w 580650"/>
                <a:gd name="connsiteY24" fmla="*/ 630737 h 633500"/>
                <a:gd name="connsiteX25" fmla="*/ 14084 w 580650"/>
                <a:gd name="connsiteY25" fmla="*/ 631785 h 633500"/>
                <a:gd name="connsiteX26" fmla="*/ 16561 w 580650"/>
                <a:gd name="connsiteY26" fmla="*/ 631785 h 633500"/>
                <a:gd name="connsiteX27" fmla="*/ 18656 w 580650"/>
                <a:gd name="connsiteY27" fmla="*/ 633500 h 633500"/>
                <a:gd name="connsiteX28" fmla="*/ 19990 w 580650"/>
                <a:gd name="connsiteY28" fmla="*/ 633500 h 633500"/>
                <a:gd name="connsiteX29" fmla="*/ 21228 w 580650"/>
                <a:gd name="connsiteY29" fmla="*/ 633500 h 633500"/>
                <a:gd name="connsiteX30" fmla="*/ 26276 w 580650"/>
                <a:gd name="connsiteY30" fmla="*/ 632166 h 633500"/>
                <a:gd name="connsiteX31" fmla="*/ 290309 w 580650"/>
                <a:gd name="connsiteY31" fmla="*/ 516056 h 633500"/>
                <a:gd name="connsiteX32" fmla="*/ 553961 w 580650"/>
                <a:gd name="connsiteY32" fmla="*/ 631880 h 633500"/>
                <a:gd name="connsiteX33" fmla="*/ 561581 w 580650"/>
                <a:gd name="connsiteY33" fmla="*/ 633500 h 633500"/>
                <a:gd name="connsiteX34" fmla="*/ 561581 w 580650"/>
                <a:gd name="connsiteY34" fmla="*/ 633500 h 633500"/>
                <a:gd name="connsiteX35" fmla="*/ 566249 w 580650"/>
                <a:gd name="connsiteY35" fmla="*/ 632833 h 633500"/>
                <a:gd name="connsiteX36" fmla="*/ 567582 w 580650"/>
                <a:gd name="connsiteY36" fmla="*/ 632833 h 633500"/>
                <a:gd name="connsiteX37" fmla="*/ 571106 w 580650"/>
                <a:gd name="connsiteY37" fmla="*/ 631214 h 633500"/>
                <a:gd name="connsiteX38" fmla="*/ 571964 w 580650"/>
                <a:gd name="connsiteY38" fmla="*/ 630642 h 633500"/>
                <a:gd name="connsiteX39" fmla="*/ 575393 w 580650"/>
                <a:gd name="connsiteY39" fmla="*/ 627880 h 633500"/>
                <a:gd name="connsiteX40" fmla="*/ 575393 w 580650"/>
                <a:gd name="connsiteY40" fmla="*/ 627880 h 633500"/>
                <a:gd name="connsiteX41" fmla="*/ 577393 w 580650"/>
                <a:gd name="connsiteY41" fmla="*/ 624927 h 633500"/>
                <a:gd name="connsiteX42" fmla="*/ 578536 w 580650"/>
                <a:gd name="connsiteY42" fmla="*/ 623022 h 633500"/>
                <a:gd name="connsiteX43" fmla="*/ 578536 w 580650"/>
                <a:gd name="connsiteY43" fmla="*/ 623022 h 633500"/>
                <a:gd name="connsiteX44" fmla="*/ 579869 w 580650"/>
                <a:gd name="connsiteY44" fmla="*/ 618450 h 633500"/>
                <a:gd name="connsiteX45" fmla="*/ 579869 w 580650"/>
                <a:gd name="connsiteY45" fmla="*/ 617402 h 633500"/>
                <a:gd name="connsiteX46" fmla="*/ 580631 w 580650"/>
                <a:gd name="connsiteY46" fmla="*/ 611687 h 633500"/>
                <a:gd name="connsiteX47" fmla="*/ 418706 w 580650"/>
                <a:gd name="connsiteY47" fmla="*/ 377849 h 633500"/>
                <a:gd name="connsiteX48" fmla="*/ 322504 w 580650"/>
                <a:gd name="connsiteY48" fmla="*/ 312793 h 633500"/>
                <a:gd name="connsiteX49" fmla="*/ 368891 w 580650"/>
                <a:gd name="connsiteY49" fmla="*/ 281075 h 633500"/>
                <a:gd name="connsiteX50" fmla="*/ 290119 w 580650"/>
                <a:gd name="connsiteY50" fmla="*/ 127532 h 633500"/>
                <a:gd name="connsiteX51" fmla="*/ 351365 w 580650"/>
                <a:gd name="connsiteY51" fmla="*/ 246689 h 633500"/>
                <a:gd name="connsiteX52" fmla="*/ 288690 w 580650"/>
                <a:gd name="connsiteY52" fmla="*/ 289838 h 633500"/>
                <a:gd name="connsiteX53" fmla="*/ 231540 w 580650"/>
                <a:gd name="connsiteY53" fmla="*/ 251738 h 633500"/>
                <a:gd name="connsiteX54" fmla="*/ 227540 w 580650"/>
                <a:gd name="connsiteY54" fmla="*/ 249642 h 633500"/>
                <a:gd name="connsiteX55" fmla="*/ 210299 w 580650"/>
                <a:gd name="connsiteY55" fmla="*/ 282884 h 633500"/>
                <a:gd name="connsiteX56" fmla="*/ 254972 w 580650"/>
                <a:gd name="connsiteY56" fmla="*/ 313079 h 633500"/>
                <a:gd name="connsiteX57" fmla="*/ 161531 w 580650"/>
                <a:gd name="connsiteY57" fmla="*/ 377182 h 633500"/>
                <a:gd name="connsiteX58" fmla="*/ 60090 w 580650"/>
                <a:gd name="connsiteY58" fmla="*/ 575492 h 633500"/>
                <a:gd name="connsiteX59" fmla="*/ 127337 w 580650"/>
                <a:gd name="connsiteY59" fmla="*/ 444428 h 633500"/>
                <a:gd name="connsiteX60" fmla="*/ 242875 w 580650"/>
                <a:gd name="connsiteY60" fmla="*/ 495197 h 633500"/>
                <a:gd name="connsiteX61" fmla="*/ 166675 w 580650"/>
                <a:gd name="connsiteY61" fmla="*/ 420140 h 633500"/>
                <a:gd name="connsiteX62" fmla="*/ 288881 w 580650"/>
                <a:gd name="connsiteY62" fmla="*/ 336034 h 633500"/>
                <a:gd name="connsiteX63" fmla="*/ 413468 w 580650"/>
                <a:gd name="connsiteY63" fmla="*/ 420330 h 633500"/>
                <a:gd name="connsiteX64" fmla="*/ 290309 w 580650"/>
                <a:gd name="connsiteY64" fmla="*/ 474432 h 633500"/>
                <a:gd name="connsiteX65" fmla="*/ 490525 w 580650"/>
                <a:gd name="connsiteY65" fmla="*/ 562443 h 633500"/>
                <a:gd name="connsiteX66" fmla="*/ 337649 w 580650"/>
                <a:gd name="connsiteY66" fmla="*/ 495292 h 633500"/>
                <a:gd name="connsiteX67" fmla="*/ 452996 w 580650"/>
                <a:gd name="connsiteY67" fmla="*/ 444619 h 633500"/>
                <a:gd name="connsiteX68" fmla="*/ 520148 w 580650"/>
                <a:gd name="connsiteY68" fmla="*/ 575397 h 6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80650" h="633500">
                  <a:moveTo>
                    <a:pt x="580631" y="611687"/>
                  </a:moveTo>
                  <a:lnTo>
                    <a:pt x="580631" y="611687"/>
                  </a:lnTo>
                  <a:cubicBezTo>
                    <a:pt x="580338" y="609996"/>
                    <a:pt x="579792" y="608358"/>
                    <a:pt x="579012" y="606830"/>
                  </a:cubicBezTo>
                  <a:cubicBezTo>
                    <a:pt x="579012" y="606830"/>
                    <a:pt x="579012" y="606830"/>
                    <a:pt x="579012" y="606258"/>
                  </a:cubicBezTo>
                  <a:lnTo>
                    <a:pt x="307550" y="77621"/>
                  </a:lnTo>
                  <a:cubicBezTo>
                    <a:pt x="306723" y="76071"/>
                    <a:pt x="305663" y="74657"/>
                    <a:pt x="304406" y="73430"/>
                  </a:cubicBezTo>
                  <a:cubicBezTo>
                    <a:pt x="323913" y="65539"/>
                    <a:pt x="333329" y="43329"/>
                    <a:pt x="325439" y="23822"/>
                  </a:cubicBezTo>
                  <a:cubicBezTo>
                    <a:pt x="317548" y="4316"/>
                    <a:pt x="295338" y="-5100"/>
                    <a:pt x="275831" y="2790"/>
                  </a:cubicBezTo>
                  <a:cubicBezTo>
                    <a:pt x="256325" y="10681"/>
                    <a:pt x="246909" y="32891"/>
                    <a:pt x="254799" y="52397"/>
                  </a:cubicBezTo>
                  <a:cubicBezTo>
                    <a:pt x="258671" y="61968"/>
                    <a:pt x="266261" y="69558"/>
                    <a:pt x="275831" y="73430"/>
                  </a:cubicBezTo>
                  <a:cubicBezTo>
                    <a:pt x="274814" y="74549"/>
                    <a:pt x="273949" y="75798"/>
                    <a:pt x="273260" y="77144"/>
                  </a:cubicBezTo>
                  <a:lnTo>
                    <a:pt x="1797" y="605782"/>
                  </a:lnTo>
                  <a:cubicBezTo>
                    <a:pt x="1797" y="605782"/>
                    <a:pt x="1797" y="605782"/>
                    <a:pt x="1797" y="606353"/>
                  </a:cubicBezTo>
                  <a:cubicBezTo>
                    <a:pt x="1017" y="607882"/>
                    <a:pt x="471" y="609520"/>
                    <a:pt x="178" y="611211"/>
                  </a:cubicBezTo>
                  <a:lnTo>
                    <a:pt x="178" y="611211"/>
                  </a:lnTo>
                  <a:cubicBezTo>
                    <a:pt x="-59" y="612789"/>
                    <a:pt x="-59" y="614395"/>
                    <a:pt x="178" y="615974"/>
                  </a:cubicBezTo>
                  <a:cubicBezTo>
                    <a:pt x="178" y="615974"/>
                    <a:pt x="178" y="616736"/>
                    <a:pt x="178" y="617117"/>
                  </a:cubicBezTo>
                  <a:cubicBezTo>
                    <a:pt x="437" y="618658"/>
                    <a:pt x="885" y="620162"/>
                    <a:pt x="1511" y="621593"/>
                  </a:cubicBezTo>
                  <a:cubicBezTo>
                    <a:pt x="1511" y="621593"/>
                    <a:pt x="1511" y="621593"/>
                    <a:pt x="1511" y="621593"/>
                  </a:cubicBezTo>
                  <a:cubicBezTo>
                    <a:pt x="1511" y="621593"/>
                    <a:pt x="2464" y="622927"/>
                    <a:pt x="2845" y="623689"/>
                  </a:cubicBezTo>
                  <a:cubicBezTo>
                    <a:pt x="3425" y="624646"/>
                    <a:pt x="4061" y="625568"/>
                    <a:pt x="4750" y="626451"/>
                  </a:cubicBezTo>
                  <a:lnTo>
                    <a:pt x="4750" y="626451"/>
                  </a:lnTo>
                  <a:cubicBezTo>
                    <a:pt x="5235" y="626863"/>
                    <a:pt x="5743" y="627244"/>
                    <a:pt x="6274" y="627594"/>
                  </a:cubicBezTo>
                  <a:cubicBezTo>
                    <a:pt x="7097" y="628373"/>
                    <a:pt x="7989" y="629075"/>
                    <a:pt x="8941" y="629690"/>
                  </a:cubicBezTo>
                  <a:cubicBezTo>
                    <a:pt x="9685" y="630078"/>
                    <a:pt x="10448" y="630428"/>
                    <a:pt x="11227" y="630737"/>
                  </a:cubicBezTo>
                  <a:lnTo>
                    <a:pt x="14084" y="631785"/>
                  </a:lnTo>
                  <a:lnTo>
                    <a:pt x="16561" y="631785"/>
                  </a:lnTo>
                  <a:lnTo>
                    <a:pt x="18656" y="633500"/>
                  </a:lnTo>
                  <a:lnTo>
                    <a:pt x="19990" y="633500"/>
                  </a:lnTo>
                  <a:lnTo>
                    <a:pt x="21228" y="633500"/>
                  </a:lnTo>
                  <a:cubicBezTo>
                    <a:pt x="22973" y="633336"/>
                    <a:pt x="24679" y="632885"/>
                    <a:pt x="26276" y="632166"/>
                  </a:cubicBezTo>
                  <a:lnTo>
                    <a:pt x="290309" y="516056"/>
                  </a:lnTo>
                  <a:lnTo>
                    <a:pt x="553961" y="631880"/>
                  </a:lnTo>
                  <a:cubicBezTo>
                    <a:pt x="556353" y="632970"/>
                    <a:pt x="558953" y="633523"/>
                    <a:pt x="561581" y="633500"/>
                  </a:cubicBezTo>
                  <a:lnTo>
                    <a:pt x="561581" y="633500"/>
                  </a:lnTo>
                  <a:cubicBezTo>
                    <a:pt x="563159" y="633471"/>
                    <a:pt x="564727" y="633247"/>
                    <a:pt x="566249" y="632833"/>
                  </a:cubicBezTo>
                  <a:lnTo>
                    <a:pt x="567582" y="632833"/>
                  </a:lnTo>
                  <a:cubicBezTo>
                    <a:pt x="568792" y="632374"/>
                    <a:pt x="569970" y="631833"/>
                    <a:pt x="571106" y="631214"/>
                  </a:cubicBezTo>
                  <a:lnTo>
                    <a:pt x="571964" y="630642"/>
                  </a:lnTo>
                  <a:cubicBezTo>
                    <a:pt x="573210" y="629857"/>
                    <a:pt x="574360" y="628931"/>
                    <a:pt x="575393" y="627880"/>
                  </a:cubicBezTo>
                  <a:lnTo>
                    <a:pt x="575393" y="627880"/>
                  </a:lnTo>
                  <a:cubicBezTo>
                    <a:pt x="576136" y="626949"/>
                    <a:pt x="576804" y="625962"/>
                    <a:pt x="577393" y="624927"/>
                  </a:cubicBezTo>
                  <a:cubicBezTo>
                    <a:pt x="577808" y="624314"/>
                    <a:pt x="578190" y="623677"/>
                    <a:pt x="578536" y="623022"/>
                  </a:cubicBezTo>
                  <a:cubicBezTo>
                    <a:pt x="578536" y="623022"/>
                    <a:pt x="578536" y="623022"/>
                    <a:pt x="578536" y="623022"/>
                  </a:cubicBezTo>
                  <a:cubicBezTo>
                    <a:pt x="579180" y="621564"/>
                    <a:pt x="579628" y="620027"/>
                    <a:pt x="579869" y="618450"/>
                  </a:cubicBezTo>
                  <a:cubicBezTo>
                    <a:pt x="579869" y="618450"/>
                    <a:pt x="579869" y="617783"/>
                    <a:pt x="579869" y="617402"/>
                  </a:cubicBezTo>
                  <a:cubicBezTo>
                    <a:pt x="580468" y="615559"/>
                    <a:pt x="580726" y="613623"/>
                    <a:pt x="580631" y="611687"/>
                  </a:cubicBezTo>
                  <a:close/>
                  <a:moveTo>
                    <a:pt x="418706" y="377849"/>
                  </a:moveTo>
                  <a:lnTo>
                    <a:pt x="322504" y="312793"/>
                  </a:lnTo>
                  <a:lnTo>
                    <a:pt x="368891" y="281075"/>
                  </a:lnTo>
                  <a:close/>
                  <a:moveTo>
                    <a:pt x="290119" y="127532"/>
                  </a:moveTo>
                  <a:lnTo>
                    <a:pt x="351365" y="246689"/>
                  </a:lnTo>
                  <a:lnTo>
                    <a:pt x="288690" y="289838"/>
                  </a:lnTo>
                  <a:lnTo>
                    <a:pt x="231540" y="251738"/>
                  </a:lnTo>
                  <a:cubicBezTo>
                    <a:pt x="230300" y="250873"/>
                    <a:pt x="228956" y="250169"/>
                    <a:pt x="227540" y="249642"/>
                  </a:cubicBezTo>
                  <a:close/>
                  <a:moveTo>
                    <a:pt x="210299" y="282884"/>
                  </a:moveTo>
                  <a:lnTo>
                    <a:pt x="254972" y="313079"/>
                  </a:lnTo>
                  <a:lnTo>
                    <a:pt x="161531" y="377182"/>
                  </a:lnTo>
                  <a:close/>
                  <a:moveTo>
                    <a:pt x="60090" y="575492"/>
                  </a:moveTo>
                  <a:lnTo>
                    <a:pt x="127337" y="444428"/>
                  </a:lnTo>
                  <a:lnTo>
                    <a:pt x="242875" y="495197"/>
                  </a:lnTo>
                  <a:close/>
                  <a:moveTo>
                    <a:pt x="166675" y="420140"/>
                  </a:moveTo>
                  <a:lnTo>
                    <a:pt x="288881" y="336034"/>
                  </a:lnTo>
                  <a:lnTo>
                    <a:pt x="413468" y="420330"/>
                  </a:lnTo>
                  <a:lnTo>
                    <a:pt x="290309" y="474432"/>
                  </a:lnTo>
                  <a:close/>
                  <a:moveTo>
                    <a:pt x="490525" y="562443"/>
                  </a:moveTo>
                  <a:lnTo>
                    <a:pt x="337649" y="495292"/>
                  </a:lnTo>
                  <a:lnTo>
                    <a:pt x="452996" y="444619"/>
                  </a:lnTo>
                  <a:lnTo>
                    <a:pt x="520148" y="575397"/>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306" name="组合 305">
            <a:extLst>
              <a:ext uri="{FF2B5EF4-FFF2-40B4-BE49-F238E27FC236}">
                <a16:creationId xmlns:a16="http://schemas.microsoft.com/office/drawing/2014/main" id="{3B1E0CEE-EE26-4B1A-807C-CF86E92AF4D5}"/>
              </a:ext>
            </a:extLst>
          </p:cNvPr>
          <p:cNvGrpSpPr/>
          <p:nvPr/>
        </p:nvGrpSpPr>
        <p:grpSpPr>
          <a:xfrm>
            <a:off x="10511790" y="796290"/>
            <a:ext cx="495300" cy="876300"/>
            <a:chOff x="10511790" y="796290"/>
            <a:chExt cx="495300" cy="876300"/>
          </a:xfrm>
          <a:noFill/>
        </p:grpSpPr>
        <p:sp>
          <p:nvSpPr>
            <p:cNvPr id="114" name="任意多边形: 形状 113" descr="签入 纯色填充">
              <a:extLst>
                <a:ext uri="{FF2B5EF4-FFF2-40B4-BE49-F238E27FC236}">
                  <a16:creationId xmlns:a16="http://schemas.microsoft.com/office/drawing/2014/main" id="{C77E2329-0176-4EEE-A6DA-5AC82495A82C}"/>
                </a:ext>
              </a:extLst>
            </p:cNvPr>
            <p:cNvSpPr/>
            <p:nvPr/>
          </p:nvSpPr>
          <p:spPr>
            <a:xfrm>
              <a:off x="10658270" y="996315"/>
              <a:ext cx="199889" cy="323748"/>
            </a:xfrm>
            <a:custGeom>
              <a:avLst/>
              <a:gdLst>
                <a:gd name="connsiteX0" fmla="*/ 99979 w 199889"/>
                <a:gd name="connsiteY0" fmla="*/ 142875 h 323748"/>
                <a:gd name="connsiteX1" fmla="*/ 57117 w 199889"/>
                <a:gd name="connsiteY1" fmla="*/ 100013 h 323748"/>
                <a:gd name="connsiteX2" fmla="*/ 99979 w 199889"/>
                <a:gd name="connsiteY2" fmla="*/ 57150 h 323748"/>
                <a:gd name="connsiteX3" fmla="*/ 142842 w 199889"/>
                <a:gd name="connsiteY3" fmla="*/ 100013 h 323748"/>
                <a:gd name="connsiteX4" fmla="*/ 99979 w 199889"/>
                <a:gd name="connsiteY4" fmla="*/ 142875 h 323748"/>
                <a:gd name="connsiteX5" fmla="*/ 99979 w 199889"/>
                <a:gd name="connsiteY5" fmla="*/ 0 h 323748"/>
                <a:gd name="connsiteX6" fmla="*/ 0 w 199889"/>
                <a:gd name="connsiteY6" fmla="*/ 100046 h 323748"/>
                <a:gd name="connsiteX7" fmla="*/ 6872 w 199889"/>
                <a:gd name="connsiteY7" fmla="*/ 136446 h 323748"/>
                <a:gd name="connsiteX8" fmla="*/ 52307 w 199889"/>
                <a:gd name="connsiteY8" fmla="*/ 236458 h 323748"/>
                <a:gd name="connsiteX9" fmla="*/ 91359 w 199889"/>
                <a:gd name="connsiteY9" fmla="*/ 318373 h 323748"/>
                <a:gd name="connsiteX10" fmla="*/ 104083 w 199889"/>
                <a:gd name="connsiteY10" fmla="*/ 322794 h 323748"/>
                <a:gd name="connsiteX11" fmla="*/ 108504 w 199889"/>
                <a:gd name="connsiteY11" fmla="*/ 318373 h 323748"/>
                <a:gd name="connsiteX12" fmla="*/ 147557 w 199889"/>
                <a:gd name="connsiteY12" fmla="*/ 236458 h 323748"/>
                <a:gd name="connsiteX13" fmla="*/ 192991 w 199889"/>
                <a:gd name="connsiteY13" fmla="*/ 136446 h 323748"/>
                <a:gd name="connsiteX14" fmla="*/ 136284 w 199889"/>
                <a:gd name="connsiteY14" fmla="*/ 6872 h 323748"/>
                <a:gd name="connsiteX15" fmla="*/ 99979 w 199889"/>
                <a:gd name="connsiteY15" fmla="*/ 0 h 32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889" h="323748">
                  <a:moveTo>
                    <a:pt x="99979" y="142875"/>
                  </a:moveTo>
                  <a:cubicBezTo>
                    <a:pt x="76307" y="142875"/>
                    <a:pt x="57117" y="123685"/>
                    <a:pt x="57117" y="100013"/>
                  </a:cubicBezTo>
                  <a:cubicBezTo>
                    <a:pt x="57117" y="76340"/>
                    <a:pt x="76307" y="57150"/>
                    <a:pt x="99979" y="57150"/>
                  </a:cubicBezTo>
                  <a:cubicBezTo>
                    <a:pt x="123652" y="57150"/>
                    <a:pt x="142842" y="76340"/>
                    <a:pt x="142842" y="100013"/>
                  </a:cubicBezTo>
                  <a:cubicBezTo>
                    <a:pt x="142842" y="123685"/>
                    <a:pt x="123652" y="142875"/>
                    <a:pt x="99979" y="142875"/>
                  </a:cubicBezTo>
                  <a:close/>
                  <a:moveTo>
                    <a:pt x="99979" y="0"/>
                  </a:moveTo>
                  <a:cubicBezTo>
                    <a:pt x="44744" y="18"/>
                    <a:pt x="-18" y="44810"/>
                    <a:pt x="0" y="100046"/>
                  </a:cubicBezTo>
                  <a:cubicBezTo>
                    <a:pt x="5" y="112502"/>
                    <a:pt x="2335" y="124846"/>
                    <a:pt x="6872" y="136446"/>
                  </a:cubicBezTo>
                  <a:lnTo>
                    <a:pt x="52307" y="236458"/>
                  </a:lnTo>
                  <a:lnTo>
                    <a:pt x="91359" y="318373"/>
                  </a:lnTo>
                  <a:cubicBezTo>
                    <a:pt x="93652" y="323108"/>
                    <a:pt x="99349" y="325086"/>
                    <a:pt x="104083" y="322794"/>
                  </a:cubicBezTo>
                  <a:cubicBezTo>
                    <a:pt x="106012" y="321859"/>
                    <a:pt x="107570" y="320302"/>
                    <a:pt x="108504" y="318373"/>
                  </a:cubicBezTo>
                  <a:lnTo>
                    <a:pt x="147557" y="236458"/>
                  </a:lnTo>
                  <a:lnTo>
                    <a:pt x="192991" y="136446"/>
                  </a:lnTo>
                  <a:cubicBezTo>
                    <a:pt x="213112" y="85006"/>
                    <a:pt x="187723" y="26994"/>
                    <a:pt x="136284" y="6872"/>
                  </a:cubicBezTo>
                  <a:cubicBezTo>
                    <a:pt x="124714" y="2346"/>
                    <a:pt x="112403" y="16"/>
                    <a:pt x="99979" y="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15" name="任意多边形: 形状 114" descr="签入 纯色填充">
              <a:extLst>
                <a:ext uri="{FF2B5EF4-FFF2-40B4-BE49-F238E27FC236}">
                  <a16:creationId xmlns:a16="http://schemas.microsoft.com/office/drawing/2014/main" id="{C77E2329-0176-4EEE-A6DA-5AC82495A82C}"/>
                </a:ext>
              </a:extLst>
            </p:cNvPr>
            <p:cNvSpPr/>
            <p:nvPr/>
          </p:nvSpPr>
          <p:spPr>
            <a:xfrm>
              <a:off x="10511790" y="796290"/>
              <a:ext cx="495300" cy="876300"/>
            </a:xfrm>
            <a:custGeom>
              <a:avLst/>
              <a:gdLst>
                <a:gd name="connsiteX0" fmla="*/ 457200 w 495300"/>
                <a:gd name="connsiteY0" fmla="*/ 0 h 876300"/>
                <a:gd name="connsiteX1" fmla="*/ 38100 w 495300"/>
                <a:gd name="connsiteY1" fmla="*/ 0 h 876300"/>
                <a:gd name="connsiteX2" fmla="*/ 0 w 495300"/>
                <a:gd name="connsiteY2" fmla="*/ 38100 h 876300"/>
                <a:gd name="connsiteX3" fmla="*/ 0 w 495300"/>
                <a:gd name="connsiteY3" fmla="*/ 838200 h 876300"/>
                <a:gd name="connsiteX4" fmla="*/ 38100 w 495300"/>
                <a:gd name="connsiteY4" fmla="*/ 876300 h 876300"/>
                <a:gd name="connsiteX5" fmla="*/ 457200 w 495300"/>
                <a:gd name="connsiteY5" fmla="*/ 876300 h 876300"/>
                <a:gd name="connsiteX6" fmla="*/ 495300 w 495300"/>
                <a:gd name="connsiteY6" fmla="*/ 838200 h 876300"/>
                <a:gd name="connsiteX7" fmla="*/ 495300 w 495300"/>
                <a:gd name="connsiteY7" fmla="*/ 38100 h 876300"/>
                <a:gd name="connsiteX8" fmla="*/ 457200 w 495300"/>
                <a:gd name="connsiteY8" fmla="*/ 0 h 876300"/>
                <a:gd name="connsiteX9" fmla="*/ 214313 w 495300"/>
                <a:gd name="connsiteY9" fmla="*/ 38100 h 876300"/>
                <a:gd name="connsiteX10" fmla="*/ 280988 w 495300"/>
                <a:gd name="connsiteY10" fmla="*/ 38100 h 876300"/>
                <a:gd name="connsiteX11" fmla="*/ 295275 w 495300"/>
                <a:gd name="connsiteY11" fmla="*/ 52388 h 876300"/>
                <a:gd name="connsiteX12" fmla="*/ 280988 w 495300"/>
                <a:gd name="connsiteY12" fmla="*/ 66675 h 876300"/>
                <a:gd name="connsiteX13" fmla="*/ 214313 w 495300"/>
                <a:gd name="connsiteY13" fmla="*/ 66675 h 876300"/>
                <a:gd name="connsiteX14" fmla="*/ 200025 w 495300"/>
                <a:gd name="connsiteY14" fmla="*/ 52388 h 876300"/>
                <a:gd name="connsiteX15" fmla="*/ 214313 w 495300"/>
                <a:gd name="connsiteY15" fmla="*/ 38100 h 876300"/>
                <a:gd name="connsiteX16" fmla="*/ 457200 w 495300"/>
                <a:gd name="connsiteY16" fmla="*/ 771525 h 876300"/>
                <a:gd name="connsiteX17" fmla="*/ 38100 w 495300"/>
                <a:gd name="connsiteY17" fmla="*/ 771525 h 876300"/>
                <a:gd name="connsiteX18" fmla="*/ 38100 w 495300"/>
                <a:gd name="connsiteY18" fmla="*/ 104775 h 876300"/>
                <a:gd name="connsiteX19" fmla="*/ 457200 w 495300"/>
                <a:gd name="connsiteY19" fmla="*/ 104775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00" h="876300">
                  <a:moveTo>
                    <a:pt x="457200" y="0"/>
                  </a:moveTo>
                  <a:lnTo>
                    <a:pt x="38100" y="0"/>
                  </a:lnTo>
                  <a:cubicBezTo>
                    <a:pt x="17084" y="63"/>
                    <a:pt x="63" y="17084"/>
                    <a:pt x="0" y="38100"/>
                  </a:cubicBezTo>
                  <a:lnTo>
                    <a:pt x="0" y="838200"/>
                  </a:lnTo>
                  <a:cubicBezTo>
                    <a:pt x="63" y="859216"/>
                    <a:pt x="17084" y="876237"/>
                    <a:pt x="38100" y="876300"/>
                  </a:cubicBezTo>
                  <a:lnTo>
                    <a:pt x="457200" y="876300"/>
                  </a:lnTo>
                  <a:cubicBezTo>
                    <a:pt x="478216" y="876237"/>
                    <a:pt x="495237" y="859216"/>
                    <a:pt x="495300" y="838200"/>
                  </a:cubicBezTo>
                  <a:lnTo>
                    <a:pt x="495300" y="38100"/>
                  </a:lnTo>
                  <a:cubicBezTo>
                    <a:pt x="495237" y="17084"/>
                    <a:pt x="478216" y="63"/>
                    <a:pt x="457200" y="0"/>
                  </a:cubicBezTo>
                  <a:close/>
                  <a:moveTo>
                    <a:pt x="214313" y="38100"/>
                  </a:moveTo>
                  <a:lnTo>
                    <a:pt x="280988" y="38100"/>
                  </a:lnTo>
                  <a:cubicBezTo>
                    <a:pt x="288878" y="38100"/>
                    <a:pt x="295275" y="44497"/>
                    <a:pt x="295275" y="52388"/>
                  </a:cubicBezTo>
                  <a:cubicBezTo>
                    <a:pt x="295275" y="60278"/>
                    <a:pt x="288878" y="66675"/>
                    <a:pt x="280988" y="66675"/>
                  </a:cubicBezTo>
                  <a:lnTo>
                    <a:pt x="214313" y="66675"/>
                  </a:lnTo>
                  <a:cubicBezTo>
                    <a:pt x="206422" y="66675"/>
                    <a:pt x="200025" y="60278"/>
                    <a:pt x="200025" y="52388"/>
                  </a:cubicBezTo>
                  <a:cubicBezTo>
                    <a:pt x="200025" y="44497"/>
                    <a:pt x="206422" y="38100"/>
                    <a:pt x="214313" y="38100"/>
                  </a:cubicBezTo>
                  <a:close/>
                  <a:moveTo>
                    <a:pt x="457200" y="771525"/>
                  </a:moveTo>
                  <a:lnTo>
                    <a:pt x="38100" y="771525"/>
                  </a:lnTo>
                  <a:lnTo>
                    <a:pt x="38100" y="104775"/>
                  </a:lnTo>
                  <a:lnTo>
                    <a:pt x="457200" y="1047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16" name="任意多边形: 形状 115" descr="签入 纯色填充">
              <a:extLst>
                <a:ext uri="{FF2B5EF4-FFF2-40B4-BE49-F238E27FC236}">
                  <a16:creationId xmlns:a16="http://schemas.microsoft.com/office/drawing/2014/main" id="{C77E2329-0176-4EEE-A6DA-5AC82495A82C}"/>
                </a:ext>
              </a:extLst>
            </p:cNvPr>
            <p:cNvSpPr/>
            <p:nvPr/>
          </p:nvSpPr>
          <p:spPr>
            <a:xfrm>
              <a:off x="10616565" y="1367790"/>
              <a:ext cx="285750" cy="28575"/>
            </a:xfrm>
            <a:custGeom>
              <a:avLst/>
              <a:gdLst>
                <a:gd name="connsiteX0" fmla="*/ 0 w 285750"/>
                <a:gd name="connsiteY0" fmla="*/ 0 h 28575"/>
                <a:gd name="connsiteX1" fmla="*/ 285750 w 285750"/>
                <a:gd name="connsiteY1" fmla="*/ 0 h 28575"/>
                <a:gd name="connsiteX2" fmla="*/ 285750 w 285750"/>
                <a:gd name="connsiteY2" fmla="*/ 28575 h 28575"/>
                <a:gd name="connsiteX3" fmla="*/ 0 w 2857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0" h="28575">
                  <a:moveTo>
                    <a:pt x="0" y="0"/>
                  </a:moveTo>
                  <a:lnTo>
                    <a:pt x="285750" y="0"/>
                  </a:lnTo>
                  <a:lnTo>
                    <a:pt x="285750" y="28575"/>
                  </a:lnTo>
                  <a:lnTo>
                    <a:pt x="0" y="285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17" name="任意多边形: 形状 116" descr="签入 纯色填充">
              <a:extLst>
                <a:ext uri="{FF2B5EF4-FFF2-40B4-BE49-F238E27FC236}">
                  <a16:creationId xmlns:a16="http://schemas.microsoft.com/office/drawing/2014/main" id="{C77E2329-0176-4EEE-A6DA-5AC82495A82C}"/>
                </a:ext>
              </a:extLst>
            </p:cNvPr>
            <p:cNvSpPr/>
            <p:nvPr/>
          </p:nvSpPr>
          <p:spPr>
            <a:xfrm>
              <a:off x="10616565" y="1434465"/>
              <a:ext cx="285750" cy="28575"/>
            </a:xfrm>
            <a:custGeom>
              <a:avLst/>
              <a:gdLst>
                <a:gd name="connsiteX0" fmla="*/ 0 w 285750"/>
                <a:gd name="connsiteY0" fmla="*/ 0 h 28575"/>
                <a:gd name="connsiteX1" fmla="*/ 285750 w 285750"/>
                <a:gd name="connsiteY1" fmla="*/ 0 h 28575"/>
                <a:gd name="connsiteX2" fmla="*/ 285750 w 285750"/>
                <a:gd name="connsiteY2" fmla="*/ 28575 h 28575"/>
                <a:gd name="connsiteX3" fmla="*/ 0 w 2857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0" h="28575">
                  <a:moveTo>
                    <a:pt x="0" y="0"/>
                  </a:moveTo>
                  <a:lnTo>
                    <a:pt x="285750" y="0"/>
                  </a:lnTo>
                  <a:lnTo>
                    <a:pt x="285750" y="28575"/>
                  </a:lnTo>
                  <a:lnTo>
                    <a:pt x="0" y="28575"/>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79" name="组合 278">
            <a:extLst>
              <a:ext uri="{FF2B5EF4-FFF2-40B4-BE49-F238E27FC236}">
                <a16:creationId xmlns:a16="http://schemas.microsoft.com/office/drawing/2014/main" id="{26A1EAD5-FEB8-47AC-9F03-1E44B4CFE8BE}"/>
              </a:ext>
            </a:extLst>
          </p:cNvPr>
          <p:cNvGrpSpPr/>
          <p:nvPr/>
        </p:nvGrpSpPr>
        <p:grpSpPr>
          <a:xfrm>
            <a:off x="1042035" y="1934527"/>
            <a:ext cx="782002" cy="787718"/>
            <a:chOff x="1042035" y="1934527"/>
            <a:chExt cx="782002" cy="787718"/>
          </a:xfrm>
          <a:noFill/>
        </p:grpSpPr>
        <p:sp>
          <p:nvSpPr>
            <p:cNvPr id="118" name="任意多边形: 形状 117" descr="云计算 纯色填充">
              <a:extLst>
                <a:ext uri="{FF2B5EF4-FFF2-40B4-BE49-F238E27FC236}">
                  <a16:creationId xmlns:a16="http://schemas.microsoft.com/office/drawing/2014/main" id="{D8D1EF81-014D-48AA-B6A2-CA366673A652}"/>
                </a:ext>
              </a:extLst>
            </p:cNvPr>
            <p:cNvSpPr/>
            <p:nvPr/>
          </p:nvSpPr>
          <p:spPr>
            <a:xfrm>
              <a:off x="1327785" y="1934527"/>
              <a:ext cx="496252" cy="320992"/>
            </a:xfrm>
            <a:custGeom>
              <a:avLst/>
              <a:gdLst>
                <a:gd name="connsiteX0" fmla="*/ 422910 w 496252"/>
                <a:gd name="connsiteY0" fmla="*/ 124777 h 320992"/>
                <a:gd name="connsiteX1" fmla="*/ 328613 w 496252"/>
                <a:gd name="connsiteY1" fmla="*/ 45720 h 320992"/>
                <a:gd name="connsiteX2" fmla="*/ 313373 w 496252"/>
                <a:gd name="connsiteY2" fmla="*/ 46672 h 320992"/>
                <a:gd name="connsiteX3" fmla="*/ 215265 w 496252"/>
                <a:gd name="connsiteY3" fmla="*/ 0 h 320992"/>
                <a:gd name="connsiteX4" fmla="*/ 93345 w 496252"/>
                <a:gd name="connsiteY4" fmla="*/ 92393 h 320992"/>
                <a:gd name="connsiteX5" fmla="*/ 0 w 496252"/>
                <a:gd name="connsiteY5" fmla="*/ 205740 h 320992"/>
                <a:gd name="connsiteX6" fmla="*/ 114300 w 496252"/>
                <a:gd name="connsiteY6" fmla="*/ 320993 h 320992"/>
                <a:gd name="connsiteX7" fmla="*/ 114300 w 496252"/>
                <a:gd name="connsiteY7" fmla="*/ 320993 h 320992"/>
                <a:gd name="connsiteX8" fmla="*/ 400050 w 496252"/>
                <a:gd name="connsiteY8" fmla="*/ 320993 h 320992"/>
                <a:gd name="connsiteX9" fmla="*/ 496253 w 496252"/>
                <a:gd name="connsiteY9" fmla="*/ 220980 h 320992"/>
                <a:gd name="connsiteX10" fmla="*/ 422910 w 496252"/>
                <a:gd name="connsiteY10" fmla="*/ 124777 h 320992"/>
                <a:gd name="connsiteX11" fmla="*/ 394335 w 496252"/>
                <a:gd name="connsiteY11" fmla="*/ 263843 h 320992"/>
                <a:gd name="connsiteX12" fmla="*/ 112395 w 496252"/>
                <a:gd name="connsiteY12" fmla="*/ 263843 h 320992"/>
                <a:gd name="connsiteX13" fmla="*/ 61913 w 496252"/>
                <a:gd name="connsiteY13" fmla="*/ 230505 h 320992"/>
                <a:gd name="connsiteX14" fmla="*/ 68580 w 496252"/>
                <a:gd name="connsiteY14" fmla="*/ 169545 h 320992"/>
                <a:gd name="connsiteX15" fmla="*/ 115252 w 496252"/>
                <a:gd name="connsiteY15" fmla="*/ 145733 h 320992"/>
                <a:gd name="connsiteX16" fmla="*/ 124777 w 496252"/>
                <a:gd name="connsiteY16" fmla="*/ 146685 h 320992"/>
                <a:gd name="connsiteX17" fmla="*/ 141923 w 496252"/>
                <a:gd name="connsiteY17" fmla="*/ 149543 h 320992"/>
                <a:gd name="connsiteX18" fmla="*/ 141923 w 496252"/>
                <a:gd name="connsiteY18" fmla="*/ 130493 h 320992"/>
                <a:gd name="connsiteX19" fmla="*/ 198120 w 496252"/>
                <a:gd name="connsiteY19" fmla="*/ 59055 h 320992"/>
                <a:gd name="connsiteX20" fmla="*/ 215265 w 496252"/>
                <a:gd name="connsiteY20" fmla="*/ 57150 h 320992"/>
                <a:gd name="connsiteX21" fmla="*/ 215265 w 496252"/>
                <a:gd name="connsiteY21" fmla="*/ 57150 h 320992"/>
                <a:gd name="connsiteX22" fmla="*/ 215265 w 496252"/>
                <a:gd name="connsiteY22" fmla="*/ 57150 h 320992"/>
                <a:gd name="connsiteX23" fmla="*/ 215265 w 496252"/>
                <a:gd name="connsiteY23" fmla="*/ 57150 h 320992"/>
                <a:gd name="connsiteX24" fmla="*/ 280035 w 496252"/>
                <a:gd name="connsiteY24" fmla="*/ 97155 h 320992"/>
                <a:gd name="connsiteX25" fmla="*/ 285750 w 496252"/>
                <a:gd name="connsiteY25" fmla="*/ 108585 h 320992"/>
                <a:gd name="connsiteX26" fmla="*/ 298133 w 496252"/>
                <a:gd name="connsiteY26" fmla="*/ 103823 h 320992"/>
                <a:gd name="connsiteX27" fmla="*/ 317183 w 496252"/>
                <a:gd name="connsiteY27" fmla="*/ 100965 h 320992"/>
                <a:gd name="connsiteX28" fmla="*/ 351473 w 496252"/>
                <a:gd name="connsiteY28" fmla="*/ 111443 h 320992"/>
                <a:gd name="connsiteX29" fmla="*/ 376238 w 496252"/>
                <a:gd name="connsiteY29" fmla="*/ 160020 h 320992"/>
                <a:gd name="connsiteX30" fmla="*/ 376238 w 496252"/>
                <a:gd name="connsiteY30" fmla="*/ 175260 h 320992"/>
                <a:gd name="connsiteX31" fmla="*/ 395288 w 496252"/>
                <a:gd name="connsiteY31" fmla="*/ 175260 h 320992"/>
                <a:gd name="connsiteX32" fmla="*/ 440055 w 496252"/>
                <a:gd name="connsiteY32" fmla="*/ 220028 h 320992"/>
                <a:gd name="connsiteX33" fmla="*/ 394335 w 496252"/>
                <a:gd name="connsiteY33" fmla="*/ 263843 h 32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96252" h="320992">
                  <a:moveTo>
                    <a:pt x="422910" y="124777"/>
                  </a:moveTo>
                  <a:cubicBezTo>
                    <a:pt x="415290" y="80010"/>
                    <a:pt x="375285" y="45720"/>
                    <a:pt x="328613" y="45720"/>
                  </a:cubicBezTo>
                  <a:cubicBezTo>
                    <a:pt x="323850" y="45720"/>
                    <a:pt x="318135" y="46672"/>
                    <a:pt x="313373" y="46672"/>
                  </a:cubicBezTo>
                  <a:cubicBezTo>
                    <a:pt x="290513" y="18097"/>
                    <a:pt x="255270" y="0"/>
                    <a:pt x="215265" y="0"/>
                  </a:cubicBezTo>
                  <a:cubicBezTo>
                    <a:pt x="157163" y="0"/>
                    <a:pt x="108585" y="39052"/>
                    <a:pt x="93345" y="92393"/>
                  </a:cubicBezTo>
                  <a:cubicBezTo>
                    <a:pt x="40005" y="102870"/>
                    <a:pt x="0" y="149543"/>
                    <a:pt x="0" y="205740"/>
                  </a:cubicBezTo>
                  <a:cubicBezTo>
                    <a:pt x="0" y="269557"/>
                    <a:pt x="51435" y="320993"/>
                    <a:pt x="114300" y="320993"/>
                  </a:cubicBezTo>
                  <a:lnTo>
                    <a:pt x="114300" y="320993"/>
                  </a:lnTo>
                  <a:cubicBezTo>
                    <a:pt x="114300" y="320993"/>
                    <a:pt x="396240" y="320993"/>
                    <a:pt x="400050" y="320993"/>
                  </a:cubicBezTo>
                  <a:cubicBezTo>
                    <a:pt x="455295" y="320993"/>
                    <a:pt x="496253" y="276225"/>
                    <a:pt x="496253" y="220980"/>
                  </a:cubicBezTo>
                  <a:cubicBezTo>
                    <a:pt x="496253" y="175260"/>
                    <a:pt x="464820" y="137160"/>
                    <a:pt x="422910" y="124777"/>
                  </a:cubicBezTo>
                  <a:close/>
                  <a:moveTo>
                    <a:pt x="394335" y="263843"/>
                  </a:moveTo>
                  <a:lnTo>
                    <a:pt x="112395" y="263843"/>
                  </a:lnTo>
                  <a:cubicBezTo>
                    <a:pt x="90488" y="261937"/>
                    <a:pt x="71438" y="249555"/>
                    <a:pt x="61913" y="230505"/>
                  </a:cubicBezTo>
                  <a:cubicBezTo>
                    <a:pt x="53340" y="210503"/>
                    <a:pt x="55245" y="187643"/>
                    <a:pt x="68580" y="169545"/>
                  </a:cubicBezTo>
                  <a:cubicBezTo>
                    <a:pt x="80010" y="154305"/>
                    <a:pt x="97155" y="145733"/>
                    <a:pt x="115252" y="145733"/>
                  </a:cubicBezTo>
                  <a:cubicBezTo>
                    <a:pt x="118110" y="145733"/>
                    <a:pt x="121920" y="145733"/>
                    <a:pt x="124777" y="146685"/>
                  </a:cubicBezTo>
                  <a:lnTo>
                    <a:pt x="141923" y="149543"/>
                  </a:lnTo>
                  <a:lnTo>
                    <a:pt x="141923" y="130493"/>
                  </a:lnTo>
                  <a:cubicBezTo>
                    <a:pt x="141923" y="96202"/>
                    <a:pt x="164783" y="66675"/>
                    <a:pt x="198120" y="59055"/>
                  </a:cubicBezTo>
                  <a:cubicBezTo>
                    <a:pt x="203835" y="58102"/>
                    <a:pt x="209550" y="57150"/>
                    <a:pt x="215265" y="57150"/>
                  </a:cubicBezTo>
                  <a:cubicBezTo>
                    <a:pt x="215265" y="57150"/>
                    <a:pt x="215265" y="57150"/>
                    <a:pt x="215265" y="57150"/>
                  </a:cubicBezTo>
                  <a:lnTo>
                    <a:pt x="215265" y="57150"/>
                  </a:lnTo>
                  <a:cubicBezTo>
                    <a:pt x="215265" y="57150"/>
                    <a:pt x="215265" y="57150"/>
                    <a:pt x="215265" y="57150"/>
                  </a:cubicBezTo>
                  <a:cubicBezTo>
                    <a:pt x="242888" y="57150"/>
                    <a:pt x="267653" y="72390"/>
                    <a:pt x="280035" y="97155"/>
                  </a:cubicBezTo>
                  <a:lnTo>
                    <a:pt x="285750" y="108585"/>
                  </a:lnTo>
                  <a:lnTo>
                    <a:pt x="298133" y="103823"/>
                  </a:lnTo>
                  <a:cubicBezTo>
                    <a:pt x="303848" y="101918"/>
                    <a:pt x="310515" y="100965"/>
                    <a:pt x="317183" y="100965"/>
                  </a:cubicBezTo>
                  <a:cubicBezTo>
                    <a:pt x="329565" y="100965"/>
                    <a:pt x="340995" y="104775"/>
                    <a:pt x="351473" y="111443"/>
                  </a:cubicBezTo>
                  <a:cubicBezTo>
                    <a:pt x="366713" y="122873"/>
                    <a:pt x="376238" y="140970"/>
                    <a:pt x="376238" y="160020"/>
                  </a:cubicBezTo>
                  <a:lnTo>
                    <a:pt x="376238" y="175260"/>
                  </a:lnTo>
                  <a:lnTo>
                    <a:pt x="395288" y="175260"/>
                  </a:lnTo>
                  <a:cubicBezTo>
                    <a:pt x="420053" y="175260"/>
                    <a:pt x="440055" y="195262"/>
                    <a:pt x="440055" y="220028"/>
                  </a:cubicBezTo>
                  <a:cubicBezTo>
                    <a:pt x="439103" y="243840"/>
                    <a:pt x="419100" y="263843"/>
                    <a:pt x="394335" y="263843"/>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19" name="任意多边形: 形状 118" descr="云计算 纯色填充">
              <a:extLst>
                <a:ext uri="{FF2B5EF4-FFF2-40B4-BE49-F238E27FC236}">
                  <a16:creationId xmlns:a16="http://schemas.microsoft.com/office/drawing/2014/main" id="{D8D1EF81-014D-48AA-B6A2-CA366673A652}"/>
                </a:ext>
              </a:extLst>
            </p:cNvPr>
            <p:cNvSpPr/>
            <p:nvPr/>
          </p:nvSpPr>
          <p:spPr>
            <a:xfrm>
              <a:off x="1042035" y="2293620"/>
              <a:ext cx="457200" cy="428625"/>
            </a:xfrm>
            <a:custGeom>
              <a:avLst/>
              <a:gdLst>
                <a:gd name="connsiteX0" fmla="*/ 426720 w 457200"/>
                <a:gd name="connsiteY0" fmla="*/ 0 h 428625"/>
                <a:gd name="connsiteX1" fmla="*/ 30480 w 457200"/>
                <a:gd name="connsiteY1" fmla="*/ 0 h 428625"/>
                <a:gd name="connsiteX2" fmla="*/ 0 w 457200"/>
                <a:gd name="connsiteY2" fmla="*/ 30480 h 428625"/>
                <a:gd name="connsiteX3" fmla="*/ 0 w 457200"/>
                <a:gd name="connsiteY3" fmla="*/ 302895 h 428625"/>
                <a:gd name="connsiteX4" fmla="*/ 30480 w 457200"/>
                <a:gd name="connsiteY4" fmla="*/ 333375 h 428625"/>
                <a:gd name="connsiteX5" fmla="*/ 30480 w 457200"/>
                <a:gd name="connsiteY5" fmla="*/ 333375 h 428625"/>
                <a:gd name="connsiteX6" fmla="*/ 180975 w 457200"/>
                <a:gd name="connsiteY6" fmla="*/ 333375 h 428625"/>
                <a:gd name="connsiteX7" fmla="*/ 180975 w 457200"/>
                <a:gd name="connsiteY7" fmla="*/ 371475 h 428625"/>
                <a:gd name="connsiteX8" fmla="*/ 114300 w 457200"/>
                <a:gd name="connsiteY8" fmla="*/ 371475 h 428625"/>
                <a:gd name="connsiteX9" fmla="*/ 114300 w 457200"/>
                <a:gd name="connsiteY9" fmla="*/ 428625 h 428625"/>
                <a:gd name="connsiteX10" fmla="*/ 342900 w 457200"/>
                <a:gd name="connsiteY10" fmla="*/ 428625 h 428625"/>
                <a:gd name="connsiteX11" fmla="*/ 342900 w 457200"/>
                <a:gd name="connsiteY11" fmla="*/ 371475 h 428625"/>
                <a:gd name="connsiteX12" fmla="*/ 276225 w 457200"/>
                <a:gd name="connsiteY12" fmla="*/ 371475 h 428625"/>
                <a:gd name="connsiteX13" fmla="*/ 276225 w 457200"/>
                <a:gd name="connsiteY13" fmla="*/ 333375 h 428625"/>
                <a:gd name="connsiteX14" fmla="*/ 426720 w 457200"/>
                <a:gd name="connsiteY14" fmla="*/ 333375 h 428625"/>
                <a:gd name="connsiteX15" fmla="*/ 457200 w 457200"/>
                <a:gd name="connsiteY15" fmla="*/ 302895 h 428625"/>
                <a:gd name="connsiteX16" fmla="*/ 457200 w 457200"/>
                <a:gd name="connsiteY16" fmla="*/ 302895 h 428625"/>
                <a:gd name="connsiteX17" fmla="*/ 457200 w 457200"/>
                <a:gd name="connsiteY17" fmla="*/ 30480 h 428625"/>
                <a:gd name="connsiteX18" fmla="*/ 426720 w 457200"/>
                <a:gd name="connsiteY18" fmla="*/ 0 h 428625"/>
                <a:gd name="connsiteX19" fmla="*/ 400050 w 457200"/>
                <a:gd name="connsiteY19" fmla="*/ 276225 h 428625"/>
                <a:gd name="connsiteX20" fmla="*/ 57150 w 457200"/>
                <a:gd name="connsiteY20" fmla="*/ 276225 h 428625"/>
                <a:gd name="connsiteX21" fmla="*/ 57150 w 457200"/>
                <a:gd name="connsiteY21" fmla="*/ 57150 h 428625"/>
                <a:gd name="connsiteX22" fmla="*/ 400050 w 457200"/>
                <a:gd name="connsiteY22" fmla="*/ 57150 h 428625"/>
                <a:gd name="connsiteX23" fmla="*/ 400050 w 457200"/>
                <a:gd name="connsiteY23" fmla="*/ 2762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428625">
                  <a:moveTo>
                    <a:pt x="426720" y="0"/>
                  </a:moveTo>
                  <a:lnTo>
                    <a:pt x="30480" y="0"/>
                  </a:lnTo>
                  <a:cubicBezTo>
                    <a:pt x="13335" y="0"/>
                    <a:pt x="0" y="13335"/>
                    <a:pt x="0" y="30480"/>
                  </a:cubicBezTo>
                  <a:lnTo>
                    <a:pt x="0" y="302895"/>
                  </a:lnTo>
                  <a:cubicBezTo>
                    <a:pt x="0" y="320040"/>
                    <a:pt x="13335" y="333375"/>
                    <a:pt x="30480" y="333375"/>
                  </a:cubicBezTo>
                  <a:cubicBezTo>
                    <a:pt x="30480" y="333375"/>
                    <a:pt x="30480" y="333375"/>
                    <a:pt x="30480" y="333375"/>
                  </a:cubicBezTo>
                  <a:lnTo>
                    <a:pt x="180975" y="333375"/>
                  </a:lnTo>
                  <a:lnTo>
                    <a:pt x="180975" y="371475"/>
                  </a:lnTo>
                  <a:lnTo>
                    <a:pt x="114300" y="371475"/>
                  </a:lnTo>
                  <a:lnTo>
                    <a:pt x="114300" y="428625"/>
                  </a:lnTo>
                  <a:lnTo>
                    <a:pt x="342900" y="428625"/>
                  </a:lnTo>
                  <a:lnTo>
                    <a:pt x="342900" y="371475"/>
                  </a:lnTo>
                  <a:lnTo>
                    <a:pt x="276225" y="371475"/>
                  </a:lnTo>
                  <a:lnTo>
                    <a:pt x="276225" y="333375"/>
                  </a:lnTo>
                  <a:lnTo>
                    <a:pt x="426720" y="333375"/>
                  </a:lnTo>
                  <a:cubicBezTo>
                    <a:pt x="443865" y="333375"/>
                    <a:pt x="457200" y="320040"/>
                    <a:pt x="457200" y="302895"/>
                  </a:cubicBezTo>
                  <a:lnTo>
                    <a:pt x="457200" y="302895"/>
                  </a:lnTo>
                  <a:lnTo>
                    <a:pt x="457200" y="30480"/>
                  </a:lnTo>
                  <a:cubicBezTo>
                    <a:pt x="457200" y="13335"/>
                    <a:pt x="443865" y="0"/>
                    <a:pt x="426720" y="0"/>
                  </a:cubicBezTo>
                  <a:close/>
                  <a:moveTo>
                    <a:pt x="400050" y="276225"/>
                  </a:moveTo>
                  <a:lnTo>
                    <a:pt x="57150" y="276225"/>
                  </a:lnTo>
                  <a:lnTo>
                    <a:pt x="57150" y="57150"/>
                  </a:lnTo>
                  <a:lnTo>
                    <a:pt x="400050" y="57150"/>
                  </a:lnTo>
                  <a:lnTo>
                    <a:pt x="400050" y="27622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20" name="任意多边形: 形状 119" descr="云计算 纯色填充">
              <a:extLst>
                <a:ext uri="{FF2B5EF4-FFF2-40B4-BE49-F238E27FC236}">
                  <a16:creationId xmlns:a16="http://schemas.microsoft.com/office/drawing/2014/main" id="{D8D1EF81-014D-48AA-B6A2-CA366673A652}"/>
                </a:ext>
              </a:extLst>
            </p:cNvPr>
            <p:cNvSpPr/>
            <p:nvPr/>
          </p:nvSpPr>
          <p:spPr>
            <a:xfrm>
              <a:off x="1544002" y="2293620"/>
              <a:ext cx="167870" cy="211454"/>
            </a:xfrm>
            <a:custGeom>
              <a:avLst/>
              <a:gdLst>
                <a:gd name="connsiteX0" fmla="*/ 96203 w 167870"/>
                <a:gd name="connsiteY0" fmla="*/ 0 h 211454"/>
                <a:gd name="connsiteX1" fmla="*/ 110490 w 167870"/>
                <a:gd name="connsiteY1" fmla="*/ 43815 h 211454"/>
                <a:gd name="connsiteX2" fmla="*/ 69532 w 167870"/>
                <a:gd name="connsiteY2" fmla="*/ 111443 h 211454"/>
                <a:gd name="connsiteX3" fmla="*/ 69532 w 167870"/>
                <a:gd name="connsiteY3" fmla="*/ 72390 h 211454"/>
                <a:gd name="connsiteX4" fmla="*/ 0 w 167870"/>
                <a:gd name="connsiteY4" fmla="*/ 142875 h 211454"/>
                <a:gd name="connsiteX5" fmla="*/ 69532 w 167870"/>
                <a:gd name="connsiteY5" fmla="*/ 211455 h 211454"/>
                <a:gd name="connsiteX6" fmla="*/ 69532 w 167870"/>
                <a:gd name="connsiteY6" fmla="*/ 172402 h 211454"/>
                <a:gd name="connsiteX7" fmla="*/ 162878 w 167870"/>
                <a:gd name="connsiteY7" fmla="*/ 8573 h 211454"/>
                <a:gd name="connsiteX8" fmla="*/ 160020 w 167870"/>
                <a:gd name="connsiteY8" fmla="*/ 0 h 211454"/>
                <a:gd name="connsiteX9" fmla="*/ 96203 w 167870"/>
                <a:gd name="connsiteY9" fmla="*/ 0 h 21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70" h="211454">
                  <a:moveTo>
                    <a:pt x="96203" y="0"/>
                  </a:moveTo>
                  <a:cubicBezTo>
                    <a:pt x="105728" y="12382"/>
                    <a:pt x="110490" y="28575"/>
                    <a:pt x="110490" y="43815"/>
                  </a:cubicBezTo>
                  <a:cubicBezTo>
                    <a:pt x="110490" y="72390"/>
                    <a:pt x="94297" y="98107"/>
                    <a:pt x="69532" y="111443"/>
                  </a:cubicBezTo>
                  <a:lnTo>
                    <a:pt x="69532" y="72390"/>
                  </a:lnTo>
                  <a:lnTo>
                    <a:pt x="0" y="142875"/>
                  </a:lnTo>
                  <a:lnTo>
                    <a:pt x="69532" y="211455"/>
                  </a:lnTo>
                  <a:lnTo>
                    <a:pt x="69532" y="172402"/>
                  </a:lnTo>
                  <a:cubicBezTo>
                    <a:pt x="140970" y="153352"/>
                    <a:pt x="182880" y="80010"/>
                    <a:pt x="162878" y="8573"/>
                  </a:cubicBezTo>
                  <a:cubicBezTo>
                    <a:pt x="161925" y="5715"/>
                    <a:pt x="160972" y="2857"/>
                    <a:pt x="160020" y="0"/>
                  </a:cubicBezTo>
                  <a:lnTo>
                    <a:pt x="96203"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21" name="任意多边形: 形状 120" descr="云计算 纯色填充">
              <a:extLst>
                <a:ext uri="{FF2B5EF4-FFF2-40B4-BE49-F238E27FC236}">
                  <a16:creationId xmlns:a16="http://schemas.microsoft.com/office/drawing/2014/main" id="{D8D1EF81-014D-48AA-B6A2-CA366673A652}"/>
                </a:ext>
              </a:extLst>
            </p:cNvPr>
            <p:cNvSpPr/>
            <p:nvPr/>
          </p:nvSpPr>
          <p:spPr>
            <a:xfrm>
              <a:off x="1121814" y="2044064"/>
              <a:ext cx="167870" cy="211455"/>
            </a:xfrm>
            <a:custGeom>
              <a:avLst/>
              <a:gdLst>
                <a:gd name="connsiteX0" fmla="*/ 71668 w 167870"/>
                <a:gd name="connsiteY0" fmla="*/ 211455 h 211455"/>
                <a:gd name="connsiteX1" fmla="*/ 57380 w 167870"/>
                <a:gd name="connsiteY1" fmla="*/ 167640 h 211455"/>
                <a:gd name="connsiteX2" fmla="*/ 98338 w 167870"/>
                <a:gd name="connsiteY2" fmla="*/ 100013 h 211455"/>
                <a:gd name="connsiteX3" fmla="*/ 98338 w 167870"/>
                <a:gd name="connsiteY3" fmla="*/ 139065 h 211455"/>
                <a:gd name="connsiteX4" fmla="*/ 167870 w 167870"/>
                <a:gd name="connsiteY4" fmla="*/ 68580 h 211455"/>
                <a:gd name="connsiteX5" fmla="*/ 98338 w 167870"/>
                <a:gd name="connsiteY5" fmla="*/ 0 h 211455"/>
                <a:gd name="connsiteX6" fmla="*/ 98338 w 167870"/>
                <a:gd name="connsiteY6" fmla="*/ 39053 h 211455"/>
                <a:gd name="connsiteX7" fmla="*/ 4993 w 167870"/>
                <a:gd name="connsiteY7" fmla="*/ 202883 h 211455"/>
                <a:gd name="connsiteX8" fmla="*/ 7850 w 167870"/>
                <a:gd name="connsiteY8" fmla="*/ 211455 h 211455"/>
                <a:gd name="connsiteX9" fmla="*/ 71668 w 167870"/>
                <a:gd name="connsiteY9"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70" h="211455">
                  <a:moveTo>
                    <a:pt x="71668" y="211455"/>
                  </a:moveTo>
                  <a:cubicBezTo>
                    <a:pt x="64048" y="201930"/>
                    <a:pt x="57380" y="182880"/>
                    <a:pt x="57380" y="167640"/>
                  </a:cubicBezTo>
                  <a:cubicBezTo>
                    <a:pt x="57380" y="139065"/>
                    <a:pt x="73573" y="113348"/>
                    <a:pt x="98338" y="100013"/>
                  </a:cubicBezTo>
                  <a:lnTo>
                    <a:pt x="98338" y="139065"/>
                  </a:lnTo>
                  <a:lnTo>
                    <a:pt x="167870" y="68580"/>
                  </a:lnTo>
                  <a:lnTo>
                    <a:pt x="98338" y="0"/>
                  </a:lnTo>
                  <a:lnTo>
                    <a:pt x="98338" y="39053"/>
                  </a:lnTo>
                  <a:cubicBezTo>
                    <a:pt x="26900" y="58103"/>
                    <a:pt x="-15010" y="131445"/>
                    <a:pt x="4993" y="202883"/>
                  </a:cubicBezTo>
                  <a:cubicBezTo>
                    <a:pt x="5945" y="205740"/>
                    <a:pt x="6898" y="208598"/>
                    <a:pt x="7850" y="211455"/>
                  </a:cubicBezTo>
                  <a:lnTo>
                    <a:pt x="71668" y="211455"/>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85" name="组合 284">
            <a:extLst>
              <a:ext uri="{FF2B5EF4-FFF2-40B4-BE49-F238E27FC236}">
                <a16:creationId xmlns:a16="http://schemas.microsoft.com/office/drawing/2014/main" id="{33DB582D-C1B3-49B6-A6CA-F92A3FD7F68F}"/>
              </a:ext>
            </a:extLst>
          </p:cNvPr>
          <p:cNvGrpSpPr/>
          <p:nvPr/>
        </p:nvGrpSpPr>
        <p:grpSpPr>
          <a:xfrm>
            <a:off x="2548890" y="2065020"/>
            <a:ext cx="876300" cy="533400"/>
            <a:chOff x="2548890" y="2065020"/>
            <a:chExt cx="876300" cy="533400"/>
          </a:xfrm>
          <a:noFill/>
        </p:grpSpPr>
        <p:sp>
          <p:nvSpPr>
            <p:cNvPr id="122" name="任意多边形: 形状 121" descr="计算机 纯色填充">
              <a:extLst>
                <a:ext uri="{FF2B5EF4-FFF2-40B4-BE49-F238E27FC236}">
                  <a16:creationId xmlns:a16="http://schemas.microsoft.com/office/drawing/2014/main" id="{DDBC816F-506C-4844-9CA2-5AEB02C90454}"/>
                </a:ext>
              </a:extLst>
            </p:cNvPr>
            <p:cNvSpPr/>
            <p:nvPr/>
          </p:nvSpPr>
          <p:spPr>
            <a:xfrm>
              <a:off x="2548890" y="2065020"/>
              <a:ext cx="571500" cy="533400"/>
            </a:xfrm>
            <a:custGeom>
              <a:avLst/>
              <a:gdLst>
                <a:gd name="connsiteX0" fmla="*/ 514350 w 571500"/>
                <a:gd name="connsiteY0" fmla="*/ 361950 h 533400"/>
                <a:gd name="connsiteX1" fmla="*/ 57150 w 571500"/>
                <a:gd name="connsiteY1" fmla="*/ 361950 h 533400"/>
                <a:gd name="connsiteX2" fmla="*/ 57150 w 571500"/>
                <a:gd name="connsiteY2" fmla="*/ 57150 h 533400"/>
                <a:gd name="connsiteX3" fmla="*/ 514350 w 571500"/>
                <a:gd name="connsiteY3" fmla="*/ 57150 h 533400"/>
                <a:gd name="connsiteX4" fmla="*/ 514350 w 571500"/>
                <a:gd name="connsiteY4" fmla="*/ 361950 h 533400"/>
                <a:gd name="connsiteX5" fmla="*/ 533400 w 571500"/>
                <a:gd name="connsiteY5" fmla="*/ 0 h 533400"/>
                <a:gd name="connsiteX6" fmla="*/ 38100 w 571500"/>
                <a:gd name="connsiteY6" fmla="*/ 0 h 533400"/>
                <a:gd name="connsiteX7" fmla="*/ 0 w 571500"/>
                <a:gd name="connsiteY7" fmla="*/ 38100 h 533400"/>
                <a:gd name="connsiteX8" fmla="*/ 0 w 571500"/>
                <a:gd name="connsiteY8" fmla="*/ 381000 h 533400"/>
                <a:gd name="connsiteX9" fmla="*/ 38100 w 571500"/>
                <a:gd name="connsiteY9" fmla="*/ 419100 h 533400"/>
                <a:gd name="connsiteX10" fmla="*/ 228600 w 571500"/>
                <a:gd name="connsiteY10" fmla="*/ 419100 h 533400"/>
                <a:gd name="connsiteX11" fmla="*/ 228600 w 571500"/>
                <a:gd name="connsiteY11" fmla="*/ 476250 h 533400"/>
                <a:gd name="connsiteX12" fmla="*/ 142875 w 571500"/>
                <a:gd name="connsiteY12" fmla="*/ 476250 h 533400"/>
                <a:gd name="connsiteX13" fmla="*/ 142875 w 571500"/>
                <a:gd name="connsiteY13" fmla="*/ 533400 h 533400"/>
                <a:gd name="connsiteX14" fmla="*/ 428625 w 571500"/>
                <a:gd name="connsiteY14" fmla="*/ 533400 h 533400"/>
                <a:gd name="connsiteX15" fmla="*/ 428625 w 571500"/>
                <a:gd name="connsiteY15" fmla="*/ 476250 h 533400"/>
                <a:gd name="connsiteX16" fmla="*/ 342900 w 571500"/>
                <a:gd name="connsiteY16" fmla="*/ 476250 h 533400"/>
                <a:gd name="connsiteX17" fmla="*/ 342900 w 571500"/>
                <a:gd name="connsiteY17" fmla="*/ 419100 h 533400"/>
                <a:gd name="connsiteX18" fmla="*/ 533400 w 571500"/>
                <a:gd name="connsiteY18" fmla="*/ 419100 h 533400"/>
                <a:gd name="connsiteX19" fmla="*/ 571500 w 571500"/>
                <a:gd name="connsiteY19" fmla="*/ 381000 h 533400"/>
                <a:gd name="connsiteX20" fmla="*/ 571500 w 571500"/>
                <a:gd name="connsiteY20" fmla="*/ 38100 h 533400"/>
                <a:gd name="connsiteX21" fmla="*/ 533400 w 571500"/>
                <a:gd name="connsiteY21"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33400">
                  <a:moveTo>
                    <a:pt x="514350" y="361950"/>
                  </a:moveTo>
                  <a:lnTo>
                    <a:pt x="57150" y="361950"/>
                  </a:lnTo>
                  <a:lnTo>
                    <a:pt x="57150" y="57150"/>
                  </a:lnTo>
                  <a:lnTo>
                    <a:pt x="514350" y="57150"/>
                  </a:lnTo>
                  <a:lnTo>
                    <a:pt x="514350" y="361950"/>
                  </a:lnTo>
                  <a:close/>
                  <a:moveTo>
                    <a:pt x="533400" y="0"/>
                  </a:moveTo>
                  <a:lnTo>
                    <a:pt x="38100" y="0"/>
                  </a:lnTo>
                  <a:cubicBezTo>
                    <a:pt x="17145" y="0"/>
                    <a:pt x="0" y="17145"/>
                    <a:pt x="0" y="38100"/>
                  </a:cubicBezTo>
                  <a:lnTo>
                    <a:pt x="0" y="381000"/>
                  </a:lnTo>
                  <a:cubicBezTo>
                    <a:pt x="0" y="401955"/>
                    <a:pt x="17145" y="419100"/>
                    <a:pt x="38100" y="419100"/>
                  </a:cubicBezTo>
                  <a:lnTo>
                    <a:pt x="228600" y="419100"/>
                  </a:lnTo>
                  <a:lnTo>
                    <a:pt x="228600" y="476250"/>
                  </a:lnTo>
                  <a:lnTo>
                    <a:pt x="142875" y="476250"/>
                  </a:lnTo>
                  <a:lnTo>
                    <a:pt x="142875" y="533400"/>
                  </a:lnTo>
                  <a:lnTo>
                    <a:pt x="428625" y="533400"/>
                  </a:lnTo>
                  <a:lnTo>
                    <a:pt x="428625" y="476250"/>
                  </a:lnTo>
                  <a:lnTo>
                    <a:pt x="342900" y="476250"/>
                  </a:lnTo>
                  <a:lnTo>
                    <a:pt x="342900" y="419100"/>
                  </a:lnTo>
                  <a:lnTo>
                    <a:pt x="533400" y="419100"/>
                  </a:lnTo>
                  <a:cubicBezTo>
                    <a:pt x="554355" y="419100"/>
                    <a:pt x="571500" y="401955"/>
                    <a:pt x="571500" y="381000"/>
                  </a:cubicBezTo>
                  <a:lnTo>
                    <a:pt x="571500" y="38100"/>
                  </a:lnTo>
                  <a:cubicBezTo>
                    <a:pt x="571500" y="17145"/>
                    <a:pt x="554355" y="0"/>
                    <a:pt x="533400" y="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23" name="任意多边形: 形状 122" descr="计算机 纯色填充">
              <a:extLst>
                <a:ext uri="{FF2B5EF4-FFF2-40B4-BE49-F238E27FC236}">
                  <a16:creationId xmlns:a16="http://schemas.microsoft.com/office/drawing/2014/main" id="{DDBC816F-506C-4844-9CA2-5AEB02C90454}"/>
                </a:ext>
              </a:extLst>
            </p:cNvPr>
            <p:cNvSpPr/>
            <p:nvPr/>
          </p:nvSpPr>
          <p:spPr>
            <a:xfrm>
              <a:off x="3158490" y="2065020"/>
              <a:ext cx="266700" cy="533400"/>
            </a:xfrm>
            <a:custGeom>
              <a:avLst/>
              <a:gdLst>
                <a:gd name="connsiteX0" fmla="*/ 228600 w 266700"/>
                <a:gd name="connsiteY0" fmla="*/ 95250 h 533400"/>
                <a:gd name="connsiteX1" fmla="*/ 38100 w 266700"/>
                <a:gd name="connsiteY1" fmla="*/ 95250 h 533400"/>
                <a:gd name="connsiteX2" fmla="*/ 38100 w 266700"/>
                <a:gd name="connsiteY2" fmla="*/ 38100 h 533400"/>
                <a:gd name="connsiteX3" fmla="*/ 228600 w 266700"/>
                <a:gd name="connsiteY3" fmla="*/ 38100 h 533400"/>
                <a:gd name="connsiteX4" fmla="*/ 228600 w 266700"/>
                <a:gd name="connsiteY4" fmla="*/ 95250 h 533400"/>
                <a:gd name="connsiteX5" fmla="*/ 228600 w 266700"/>
                <a:gd name="connsiteY5" fmla="*/ 190500 h 533400"/>
                <a:gd name="connsiteX6" fmla="*/ 38100 w 266700"/>
                <a:gd name="connsiteY6" fmla="*/ 190500 h 533400"/>
                <a:gd name="connsiteX7" fmla="*/ 38100 w 266700"/>
                <a:gd name="connsiteY7" fmla="*/ 133350 h 533400"/>
                <a:gd name="connsiteX8" fmla="*/ 228600 w 266700"/>
                <a:gd name="connsiteY8" fmla="*/ 133350 h 533400"/>
                <a:gd name="connsiteX9" fmla="*/ 228600 w 266700"/>
                <a:gd name="connsiteY9" fmla="*/ 190500 h 533400"/>
                <a:gd name="connsiteX10" fmla="*/ 133350 w 266700"/>
                <a:gd name="connsiteY10" fmla="*/ 476250 h 533400"/>
                <a:gd name="connsiteX11" fmla="*/ 104775 w 266700"/>
                <a:gd name="connsiteY11" fmla="*/ 447675 h 533400"/>
                <a:gd name="connsiteX12" fmla="*/ 133350 w 266700"/>
                <a:gd name="connsiteY12" fmla="*/ 419100 h 533400"/>
                <a:gd name="connsiteX13" fmla="*/ 161925 w 266700"/>
                <a:gd name="connsiteY13" fmla="*/ 447675 h 533400"/>
                <a:gd name="connsiteX14" fmla="*/ 133350 w 266700"/>
                <a:gd name="connsiteY14" fmla="*/ 476250 h 533400"/>
                <a:gd name="connsiteX15" fmla="*/ 228600 w 266700"/>
                <a:gd name="connsiteY15" fmla="*/ 0 h 533400"/>
                <a:gd name="connsiteX16" fmla="*/ 38100 w 266700"/>
                <a:gd name="connsiteY16" fmla="*/ 0 h 533400"/>
                <a:gd name="connsiteX17" fmla="*/ 0 w 266700"/>
                <a:gd name="connsiteY17" fmla="*/ 38100 h 533400"/>
                <a:gd name="connsiteX18" fmla="*/ 0 w 266700"/>
                <a:gd name="connsiteY18" fmla="*/ 495300 h 533400"/>
                <a:gd name="connsiteX19" fmla="*/ 38100 w 266700"/>
                <a:gd name="connsiteY19" fmla="*/ 533400 h 533400"/>
                <a:gd name="connsiteX20" fmla="*/ 228600 w 266700"/>
                <a:gd name="connsiteY20" fmla="*/ 533400 h 533400"/>
                <a:gd name="connsiteX21" fmla="*/ 266700 w 266700"/>
                <a:gd name="connsiteY21" fmla="*/ 495300 h 533400"/>
                <a:gd name="connsiteX22" fmla="*/ 266700 w 266700"/>
                <a:gd name="connsiteY22" fmla="*/ 38100 h 533400"/>
                <a:gd name="connsiteX23" fmla="*/ 228600 w 266700"/>
                <a:gd name="connsiteY23"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88" name="组合 287">
            <a:extLst>
              <a:ext uri="{FF2B5EF4-FFF2-40B4-BE49-F238E27FC236}">
                <a16:creationId xmlns:a16="http://schemas.microsoft.com/office/drawing/2014/main" id="{E52237FA-9C86-437E-B678-AA2FE8E32F2D}"/>
              </a:ext>
            </a:extLst>
          </p:cNvPr>
          <p:cNvGrpSpPr/>
          <p:nvPr/>
        </p:nvGrpSpPr>
        <p:grpSpPr>
          <a:xfrm>
            <a:off x="4217670" y="2007870"/>
            <a:ext cx="647700" cy="647700"/>
            <a:chOff x="4217670" y="2007870"/>
            <a:chExt cx="647700" cy="647700"/>
          </a:xfrm>
          <a:noFill/>
        </p:grpSpPr>
        <p:sp>
          <p:nvSpPr>
            <p:cNvPr id="124" name="任意多边形: 形状 123" descr="磁盘 纯色填充">
              <a:extLst>
                <a:ext uri="{FF2B5EF4-FFF2-40B4-BE49-F238E27FC236}">
                  <a16:creationId xmlns:a16="http://schemas.microsoft.com/office/drawing/2014/main" id="{D268D99E-E4BA-4C06-BB7F-07B4CE7F0AA7}"/>
                </a:ext>
              </a:extLst>
            </p:cNvPr>
            <p:cNvSpPr/>
            <p:nvPr/>
          </p:nvSpPr>
          <p:spPr>
            <a:xfrm>
              <a:off x="4408170" y="2103120"/>
              <a:ext cx="57150" cy="142875"/>
            </a:xfrm>
            <a:custGeom>
              <a:avLst/>
              <a:gdLst>
                <a:gd name="connsiteX0" fmla="*/ 0 w 57150"/>
                <a:gd name="connsiteY0" fmla="*/ 0 h 142875"/>
                <a:gd name="connsiteX1" fmla="*/ 57150 w 57150"/>
                <a:gd name="connsiteY1" fmla="*/ 0 h 142875"/>
                <a:gd name="connsiteX2" fmla="*/ 57150 w 57150"/>
                <a:gd name="connsiteY2" fmla="*/ 142875 h 142875"/>
                <a:gd name="connsiteX3" fmla="*/ 0 w 57150"/>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57150" h="142875">
                  <a:moveTo>
                    <a:pt x="0" y="0"/>
                  </a:moveTo>
                  <a:lnTo>
                    <a:pt x="57150" y="0"/>
                  </a:lnTo>
                  <a:lnTo>
                    <a:pt x="57150" y="142875"/>
                  </a:lnTo>
                  <a:lnTo>
                    <a:pt x="0" y="1428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25" name="任意多边形: 形状 124" descr="磁盘 纯色填充">
              <a:extLst>
                <a:ext uri="{FF2B5EF4-FFF2-40B4-BE49-F238E27FC236}">
                  <a16:creationId xmlns:a16="http://schemas.microsoft.com/office/drawing/2014/main" id="{D268D99E-E4BA-4C06-BB7F-07B4CE7F0AA7}"/>
                </a:ext>
              </a:extLst>
            </p:cNvPr>
            <p:cNvSpPr/>
            <p:nvPr/>
          </p:nvSpPr>
          <p:spPr>
            <a:xfrm>
              <a:off x="4217670" y="2007870"/>
              <a:ext cx="647700" cy="647700"/>
            </a:xfrm>
            <a:custGeom>
              <a:avLst/>
              <a:gdLst>
                <a:gd name="connsiteX0" fmla="*/ 495300 w 647700"/>
                <a:gd name="connsiteY0" fmla="*/ 276225 h 647700"/>
                <a:gd name="connsiteX1" fmla="*/ 152400 w 647700"/>
                <a:gd name="connsiteY1" fmla="*/ 276225 h 647700"/>
                <a:gd name="connsiteX2" fmla="*/ 152400 w 647700"/>
                <a:gd name="connsiteY2" fmla="*/ 57150 h 647700"/>
                <a:gd name="connsiteX3" fmla="*/ 495300 w 647700"/>
                <a:gd name="connsiteY3" fmla="*/ 57150 h 647700"/>
                <a:gd name="connsiteX4" fmla="*/ 495300 w 647700"/>
                <a:gd name="connsiteY4" fmla="*/ 276225 h 647700"/>
                <a:gd name="connsiteX5" fmla="*/ 323850 w 647700"/>
                <a:gd name="connsiteY5" fmla="*/ 523875 h 647700"/>
                <a:gd name="connsiteX6" fmla="*/ 228600 w 647700"/>
                <a:gd name="connsiteY6" fmla="*/ 428625 h 647700"/>
                <a:gd name="connsiteX7" fmla="*/ 323850 w 647700"/>
                <a:gd name="connsiteY7" fmla="*/ 333375 h 647700"/>
                <a:gd name="connsiteX8" fmla="*/ 419100 w 647700"/>
                <a:gd name="connsiteY8" fmla="*/ 428625 h 647700"/>
                <a:gd name="connsiteX9" fmla="*/ 323850 w 647700"/>
                <a:gd name="connsiteY9" fmla="*/ 523875 h 647700"/>
                <a:gd name="connsiteX10" fmla="*/ 609600 w 647700"/>
                <a:gd name="connsiteY10" fmla="*/ 0 h 647700"/>
                <a:gd name="connsiteX11" fmla="*/ 495300 w 647700"/>
                <a:gd name="connsiteY11" fmla="*/ 0 h 647700"/>
                <a:gd name="connsiteX12" fmla="*/ 152400 w 647700"/>
                <a:gd name="connsiteY12" fmla="*/ 0 h 647700"/>
                <a:gd name="connsiteX13" fmla="*/ 95250 w 647700"/>
                <a:gd name="connsiteY13" fmla="*/ 0 h 647700"/>
                <a:gd name="connsiteX14" fmla="*/ 0 w 647700"/>
                <a:gd name="connsiteY14" fmla="*/ 95250 h 647700"/>
                <a:gd name="connsiteX15" fmla="*/ 0 w 647700"/>
                <a:gd name="connsiteY15" fmla="*/ 609600 h 647700"/>
                <a:gd name="connsiteX16" fmla="*/ 38100 w 647700"/>
                <a:gd name="connsiteY16" fmla="*/ 647700 h 647700"/>
                <a:gd name="connsiteX17" fmla="*/ 609600 w 647700"/>
                <a:gd name="connsiteY17" fmla="*/ 647700 h 647700"/>
                <a:gd name="connsiteX18" fmla="*/ 647700 w 647700"/>
                <a:gd name="connsiteY18" fmla="*/ 609600 h 647700"/>
                <a:gd name="connsiteX19" fmla="*/ 647700 w 647700"/>
                <a:gd name="connsiteY19" fmla="*/ 38100 h 647700"/>
                <a:gd name="connsiteX20" fmla="*/ 609600 w 647700"/>
                <a:gd name="connsiteY20"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7700" h="647700">
                  <a:moveTo>
                    <a:pt x="495300" y="276225"/>
                  </a:moveTo>
                  <a:lnTo>
                    <a:pt x="152400" y="276225"/>
                  </a:lnTo>
                  <a:lnTo>
                    <a:pt x="152400" y="57150"/>
                  </a:lnTo>
                  <a:lnTo>
                    <a:pt x="495300" y="57150"/>
                  </a:lnTo>
                  <a:lnTo>
                    <a:pt x="495300" y="276225"/>
                  </a:lnTo>
                  <a:close/>
                  <a:moveTo>
                    <a:pt x="323850" y="523875"/>
                  </a:moveTo>
                  <a:cubicBezTo>
                    <a:pt x="271463" y="523875"/>
                    <a:pt x="228600" y="481013"/>
                    <a:pt x="228600" y="428625"/>
                  </a:cubicBezTo>
                  <a:cubicBezTo>
                    <a:pt x="228600" y="376238"/>
                    <a:pt x="271463" y="333375"/>
                    <a:pt x="323850" y="333375"/>
                  </a:cubicBezTo>
                  <a:cubicBezTo>
                    <a:pt x="376238" y="333375"/>
                    <a:pt x="419100" y="376238"/>
                    <a:pt x="419100" y="428625"/>
                  </a:cubicBezTo>
                  <a:cubicBezTo>
                    <a:pt x="419100" y="481013"/>
                    <a:pt x="376238" y="523875"/>
                    <a:pt x="323850" y="523875"/>
                  </a:cubicBezTo>
                  <a:close/>
                  <a:moveTo>
                    <a:pt x="609600" y="0"/>
                  </a:moveTo>
                  <a:lnTo>
                    <a:pt x="495300" y="0"/>
                  </a:lnTo>
                  <a:lnTo>
                    <a:pt x="152400" y="0"/>
                  </a:lnTo>
                  <a:lnTo>
                    <a:pt x="95250" y="0"/>
                  </a:lnTo>
                  <a:lnTo>
                    <a:pt x="0" y="95250"/>
                  </a:lnTo>
                  <a:lnTo>
                    <a:pt x="0" y="609600"/>
                  </a:lnTo>
                  <a:cubicBezTo>
                    <a:pt x="0" y="630555"/>
                    <a:pt x="17145" y="647700"/>
                    <a:pt x="38100" y="647700"/>
                  </a:cubicBezTo>
                  <a:lnTo>
                    <a:pt x="609600" y="647700"/>
                  </a:lnTo>
                  <a:cubicBezTo>
                    <a:pt x="630555" y="647700"/>
                    <a:pt x="647700" y="630555"/>
                    <a:pt x="647700" y="609600"/>
                  </a:cubicBezTo>
                  <a:lnTo>
                    <a:pt x="647700" y="38100"/>
                  </a:lnTo>
                  <a:cubicBezTo>
                    <a:pt x="647700" y="17145"/>
                    <a:pt x="630555" y="0"/>
                    <a:pt x="609600" y="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26" name="任意多边形: 形状 125" descr="磁盘 纯色填充">
              <a:extLst>
                <a:ext uri="{FF2B5EF4-FFF2-40B4-BE49-F238E27FC236}">
                  <a16:creationId xmlns:a16="http://schemas.microsoft.com/office/drawing/2014/main" id="{D268D99E-E4BA-4C06-BB7F-07B4CE7F0AA7}"/>
                </a:ext>
              </a:extLst>
            </p:cNvPr>
            <p:cNvSpPr/>
            <p:nvPr/>
          </p:nvSpPr>
          <p:spPr>
            <a:xfrm>
              <a:off x="4512945" y="2407920"/>
              <a:ext cx="57150" cy="57150"/>
            </a:xfrm>
            <a:custGeom>
              <a:avLst/>
              <a:gdLst>
                <a:gd name="connsiteX0" fmla="*/ 0 w 57150"/>
                <a:gd name="connsiteY0" fmla="*/ 0 h 57150"/>
                <a:gd name="connsiteX1" fmla="*/ 57150 w 57150"/>
                <a:gd name="connsiteY1" fmla="*/ 0 h 57150"/>
                <a:gd name="connsiteX2" fmla="*/ 57150 w 57150"/>
                <a:gd name="connsiteY2" fmla="*/ 57150 h 57150"/>
                <a:gd name="connsiteX3" fmla="*/ 0 w 571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57150" h="57150">
                  <a:moveTo>
                    <a:pt x="0" y="0"/>
                  </a:moveTo>
                  <a:lnTo>
                    <a:pt x="57150" y="0"/>
                  </a:lnTo>
                  <a:lnTo>
                    <a:pt x="57150" y="57150"/>
                  </a:lnTo>
                  <a:lnTo>
                    <a:pt x="0" y="57150"/>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95" name="组合 294">
            <a:extLst>
              <a:ext uri="{FF2B5EF4-FFF2-40B4-BE49-F238E27FC236}">
                <a16:creationId xmlns:a16="http://schemas.microsoft.com/office/drawing/2014/main" id="{7B78E430-1633-4560-A959-FB217F8CF8DD}"/>
              </a:ext>
            </a:extLst>
          </p:cNvPr>
          <p:cNvGrpSpPr/>
          <p:nvPr/>
        </p:nvGrpSpPr>
        <p:grpSpPr>
          <a:xfrm>
            <a:off x="5772150" y="2007870"/>
            <a:ext cx="647700" cy="647700"/>
            <a:chOff x="5772150" y="2007870"/>
            <a:chExt cx="647700" cy="647700"/>
          </a:xfrm>
          <a:noFill/>
        </p:grpSpPr>
        <p:sp>
          <p:nvSpPr>
            <p:cNvPr id="127" name="任意多边形: 形状 126" descr="耳塞 纯色填充">
              <a:extLst>
                <a:ext uri="{FF2B5EF4-FFF2-40B4-BE49-F238E27FC236}">
                  <a16:creationId xmlns:a16="http://schemas.microsoft.com/office/drawing/2014/main" id="{59BB3CBF-8819-431F-AF79-7FD32E53270A}"/>
                </a:ext>
              </a:extLst>
            </p:cNvPr>
            <p:cNvSpPr/>
            <p:nvPr/>
          </p:nvSpPr>
          <p:spPr>
            <a:xfrm>
              <a:off x="5772150" y="2007870"/>
              <a:ext cx="228600" cy="647700"/>
            </a:xfrm>
            <a:custGeom>
              <a:avLst/>
              <a:gdLst>
                <a:gd name="connsiteX0" fmla="*/ 190500 w 228600"/>
                <a:gd name="connsiteY0" fmla="*/ 0 h 647700"/>
                <a:gd name="connsiteX1" fmla="*/ 183833 w 228600"/>
                <a:gd name="connsiteY1" fmla="*/ 0 h 647700"/>
                <a:gd name="connsiteX2" fmla="*/ 129540 w 228600"/>
                <a:gd name="connsiteY2" fmla="*/ 21907 h 647700"/>
                <a:gd name="connsiteX3" fmla="*/ 76200 w 228600"/>
                <a:gd name="connsiteY3" fmla="*/ 76200 h 647700"/>
                <a:gd name="connsiteX4" fmla="*/ 76200 w 228600"/>
                <a:gd name="connsiteY4" fmla="*/ 38100 h 647700"/>
                <a:gd name="connsiteX5" fmla="*/ 38100 w 228600"/>
                <a:gd name="connsiteY5" fmla="*/ 0 h 647700"/>
                <a:gd name="connsiteX6" fmla="*/ 0 w 228600"/>
                <a:gd name="connsiteY6" fmla="*/ 38100 h 647700"/>
                <a:gd name="connsiteX7" fmla="*/ 0 w 228600"/>
                <a:gd name="connsiteY7" fmla="*/ 342900 h 647700"/>
                <a:gd name="connsiteX8" fmla="*/ 19050 w 228600"/>
                <a:gd name="connsiteY8" fmla="*/ 375285 h 647700"/>
                <a:gd name="connsiteX9" fmla="*/ 19050 w 228600"/>
                <a:gd name="connsiteY9" fmla="*/ 438150 h 647700"/>
                <a:gd name="connsiteX10" fmla="*/ 95250 w 228600"/>
                <a:gd name="connsiteY10" fmla="*/ 514350 h 647700"/>
                <a:gd name="connsiteX11" fmla="*/ 133350 w 228600"/>
                <a:gd name="connsiteY11" fmla="*/ 552450 h 647700"/>
                <a:gd name="connsiteX12" fmla="*/ 133350 w 228600"/>
                <a:gd name="connsiteY12" fmla="*/ 647700 h 647700"/>
                <a:gd name="connsiteX13" fmla="*/ 171450 w 228600"/>
                <a:gd name="connsiteY13" fmla="*/ 647700 h 647700"/>
                <a:gd name="connsiteX14" fmla="*/ 171450 w 228600"/>
                <a:gd name="connsiteY14" fmla="*/ 552450 h 647700"/>
                <a:gd name="connsiteX15" fmla="*/ 95250 w 228600"/>
                <a:gd name="connsiteY15" fmla="*/ 476250 h 647700"/>
                <a:gd name="connsiteX16" fmla="*/ 57150 w 228600"/>
                <a:gd name="connsiteY16" fmla="*/ 438150 h 647700"/>
                <a:gd name="connsiteX17" fmla="*/ 57150 w 228600"/>
                <a:gd name="connsiteY17" fmla="*/ 375285 h 647700"/>
                <a:gd name="connsiteX18" fmla="*/ 76200 w 228600"/>
                <a:gd name="connsiteY18" fmla="*/ 342900 h 647700"/>
                <a:gd name="connsiteX19" fmla="*/ 76200 w 228600"/>
                <a:gd name="connsiteY19" fmla="*/ 209550 h 647700"/>
                <a:gd name="connsiteX20" fmla="*/ 130493 w 228600"/>
                <a:gd name="connsiteY20" fmla="*/ 263843 h 647700"/>
                <a:gd name="connsiteX21" fmla="*/ 184785 w 228600"/>
                <a:gd name="connsiteY21" fmla="*/ 285750 h 647700"/>
                <a:gd name="connsiteX22" fmla="*/ 190500 w 228600"/>
                <a:gd name="connsiteY22" fmla="*/ 285750 h 647700"/>
                <a:gd name="connsiteX23" fmla="*/ 228600 w 228600"/>
                <a:gd name="connsiteY23" fmla="*/ 247650 h 647700"/>
                <a:gd name="connsiteX24" fmla="*/ 228600 w 228600"/>
                <a:gd name="connsiteY24" fmla="*/ 38100 h 647700"/>
                <a:gd name="connsiteX25" fmla="*/ 190500 w 228600"/>
                <a:gd name="connsiteY25"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600" h="647700">
                  <a:moveTo>
                    <a:pt x="190500" y="0"/>
                  </a:moveTo>
                  <a:lnTo>
                    <a:pt x="183833" y="0"/>
                  </a:lnTo>
                  <a:cubicBezTo>
                    <a:pt x="163830" y="0"/>
                    <a:pt x="143828" y="7620"/>
                    <a:pt x="129540" y="21907"/>
                  </a:cubicBezTo>
                  <a:lnTo>
                    <a:pt x="76200" y="76200"/>
                  </a:lnTo>
                  <a:lnTo>
                    <a:pt x="76200" y="38100"/>
                  </a:lnTo>
                  <a:cubicBezTo>
                    <a:pt x="76200" y="17145"/>
                    <a:pt x="59055" y="0"/>
                    <a:pt x="38100" y="0"/>
                  </a:cubicBezTo>
                  <a:cubicBezTo>
                    <a:pt x="17145" y="0"/>
                    <a:pt x="0" y="17145"/>
                    <a:pt x="0" y="38100"/>
                  </a:cubicBezTo>
                  <a:lnTo>
                    <a:pt x="0" y="342900"/>
                  </a:lnTo>
                  <a:cubicBezTo>
                    <a:pt x="0" y="357188"/>
                    <a:pt x="7620" y="369570"/>
                    <a:pt x="19050" y="375285"/>
                  </a:cubicBezTo>
                  <a:lnTo>
                    <a:pt x="19050" y="438150"/>
                  </a:lnTo>
                  <a:cubicBezTo>
                    <a:pt x="19050" y="480060"/>
                    <a:pt x="53340" y="514350"/>
                    <a:pt x="95250" y="514350"/>
                  </a:cubicBezTo>
                  <a:cubicBezTo>
                    <a:pt x="116205" y="514350"/>
                    <a:pt x="133350" y="531495"/>
                    <a:pt x="133350" y="552450"/>
                  </a:cubicBezTo>
                  <a:lnTo>
                    <a:pt x="133350" y="647700"/>
                  </a:lnTo>
                  <a:lnTo>
                    <a:pt x="171450" y="647700"/>
                  </a:lnTo>
                  <a:lnTo>
                    <a:pt x="171450" y="552450"/>
                  </a:lnTo>
                  <a:cubicBezTo>
                    <a:pt x="171450" y="510540"/>
                    <a:pt x="137160" y="476250"/>
                    <a:pt x="95250" y="476250"/>
                  </a:cubicBezTo>
                  <a:cubicBezTo>
                    <a:pt x="74295" y="476250"/>
                    <a:pt x="57150" y="459105"/>
                    <a:pt x="57150" y="438150"/>
                  </a:cubicBezTo>
                  <a:lnTo>
                    <a:pt x="57150" y="375285"/>
                  </a:lnTo>
                  <a:cubicBezTo>
                    <a:pt x="68580" y="368618"/>
                    <a:pt x="76200" y="356235"/>
                    <a:pt x="76200" y="342900"/>
                  </a:cubicBezTo>
                  <a:lnTo>
                    <a:pt x="76200" y="209550"/>
                  </a:lnTo>
                  <a:lnTo>
                    <a:pt x="130493" y="263843"/>
                  </a:lnTo>
                  <a:cubicBezTo>
                    <a:pt x="144780" y="278130"/>
                    <a:pt x="163830" y="285750"/>
                    <a:pt x="184785" y="285750"/>
                  </a:cubicBezTo>
                  <a:lnTo>
                    <a:pt x="190500" y="285750"/>
                  </a:lnTo>
                  <a:cubicBezTo>
                    <a:pt x="211455" y="285750"/>
                    <a:pt x="228600" y="268605"/>
                    <a:pt x="228600" y="247650"/>
                  </a:cubicBezTo>
                  <a:lnTo>
                    <a:pt x="228600" y="38100"/>
                  </a:lnTo>
                  <a:cubicBezTo>
                    <a:pt x="228600" y="17145"/>
                    <a:pt x="211455" y="0"/>
                    <a:pt x="190500" y="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28" name="任意多边形: 形状 127" descr="耳塞 纯色填充">
              <a:extLst>
                <a:ext uri="{FF2B5EF4-FFF2-40B4-BE49-F238E27FC236}">
                  <a16:creationId xmlns:a16="http://schemas.microsoft.com/office/drawing/2014/main" id="{59BB3CBF-8819-431F-AF79-7FD32E53270A}"/>
                </a:ext>
              </a:extLst>
            </p:cNvPr>
            <p:cNvSpPr/>
            <p:nvPr/>
          </p:nvSpPr>
          <p:spPr>
            <a:xfrm>
              <a:off x="6191250" y="2007870"/>
              <a:ext cx="228600" cy="647700"/>
            </a:xfrm>
            <a:custGeom>
              <a:avLst/>
              <a:gdLst>
                <a:gd name="connsiteX0" fmla="*/ 190500 w 228600"/>
                <a:gd name="connsiteY0" fmla="*/ 0 h 647700"/>
                <a:gd name="connsiteX1" fmla="*/ 152400 w 228600"/>
                <a:gd name="connsiteY1" fmla="*/ 38100 h 647700"/>
                <a:gd name="connsiteX2" fmla="*/ 152400 w 228600"/>
                <a:gd name="connsiteY2" fmla="*/ 76200 h 647700"/>
                <a:gd name="connsiteX3" fmla="*/ 98108 w 228600"/>
                <a:gd name="connsiteY3" fmla="*/ 21907 h 647700"/>
                <a:gd name="connsiteX4" fmla="*/ 43815 w 228600"/>
                <a:gd name="connsiteY4" fmla="*/ 0 h 647700"/>
                <a:gd name="connsiteX5" fmla="*/ 38100 w 228600"/>
                <a:gd name="connsiteY5" fmla="*/ 0 h 647700"/>
                <a:gd name="connsiteX6" fmla="*/ 0 w 228600"/>
                <a:gd name="connsiteY6" fmla="*/ 38100 h 647700"/>
                <a:gd name="connsiteX7" fmla="*/ 0 w 228600"/>
                <a:gd name="connsiteY7" fmla="*/ 247650 h 647700"/>
                <a:gd name="connsiteX8" fmla="*/ 38100 w 228600"/>
                <a:gd name="connsiteY8" fmla="*/ 285750 h 647700"/>
                <a:gd name="connsiteX9" fmla="*/ 44768 w 228600"/>
                <a:gd name="connsiteY9" fmla="*/ 285750 h 647700"/>
                <a:gd name="connsiteX10" fmla="*/ 99060 w 228600"/>
                <a:gd name="connsiteY10" fmla="*/ 263843 h 647700"/>
                <a:gd name="connsiteX11" fmla="*/ 152400 w 228600"/>
                <a:gd name="connsiteY11" fmla="*/ 209550 h 647700"/>
                <a:gd name="connsiteX12" fmla="*/ 152400 w 228600"/>
                <a:gd name="connsiteY12" fmla="*/ 342900 h 647700"/>
                <a:gd name="connsiteX13" fmla="*/ 171450 w 228600"/>
                <a:gd name="connsiteY13" fmla="*/ 375285 h 647700"/>
                <a:gd name="connsiteX14" fmla="*/ 171450 w 228600"/>
                <a:gd name="connsiteY14" fmla="*/ 438150 h 647700"/>
                <a:gd name="connsiteX15" fmla="*/ 133350 w 228600"/>
                <a:gd name="connsiteY15" fmla="*/ 476250 h 647700"/>
                <a:gd name="connsiteX16" fmla="*/ 57150 w 228600"/>
                <a:gd name="connsiteY16" fmla="*/ 552450 h 647700"/>
                <a:gd name="connsiteX17" fmla="*/ 57150 w 228600"/>
                <a:gd name="connsiteY17" fmla="*/ 647700 h 647700"/>
                <a:gd name="connsiteX18" fmla="*/ 95250 w 228600"/>
                <a:gd name="connsiteY18" fmla="*/ 647700 h 647700"/>
                <a:gd name="connsiteX19" fmla="*/ 95250 w 228600"/>
                <a:gd name="connsiteY19" fmla="*/ 552450 h 647700"/>
                <a:gd name="connsiteX20" fmla="*/ 133350 w 228600"/>
                <a:gd name="connsiteY20" fmla="*/ 514350 h 647700"/>
                <a:gd name="connsiteX21" fmla="*/ 209550 w 228600"/>
                <a:gd name="connsiteY21" fmla="*/ 438150 h 647700"/>
                <a:gd name="connsiteX22" fmla="*/ 209550 w 228600"/>
                <a:gd name="connsiteY22" fmla="*/ 375285 h 647700"/>
                <a:gd name="connsiteX23" fmla="*/ 228600 w 228600"/>
                <a:gd name="connsiteY23" fmla="*/ 342900 h 647700"/>
                <a:gd name="connsiteX24" fmla="*/ 228600 w 228600"/>
                <a:gd name="connsiteY24" fmla="*/ 38100 h 647700"/>
                <a:gd name="connsiteX25" fmla="*/ 190500 w 228600"/>
                <a:gd name="connsiteY25"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600" h="647700">
                  <a:moveTo>
                    <a:pt x="190500" y="0"/>
                  </a:moveTo>
                  <a:cubicBezTo>
                    <a:pt x="169545" y="0"/>
                    <a:pt x="152400" y="17145"/>
                    <a:pt x="152400" y="38100"/>
                  </a:cubicBezTo>
                  <a:lnTo>
                    <a:pt x="152400" y="76200"/>
                  </a:lnTo>
                  <a:lnTo>
                    <a:pt x="98108" y="21907"/>
                  </a:lnTo>
                  <a:cubicBezTo>
                    <a:pt x="83820" y="7620"/>
                    <a:pt x="64770" y="0"/>
                    <a:pt x="43815" y="0"/>
                  </a:cubicBezTo>
                  <a:lnTo>
                    <a:pt x="38100" y="0"/>
                  </a:lnTo>
                  <a:cubicBezTo>
                    <a:pt x="17145" y="0"/>
                    <a:pt x="0" y="17145"/>
                    <a:pt x="0" y="38100"/>
                  </a:cubicBezTo>
                  <a:lnTo>
                    <a:pt x="0" y="247650"/>
                  </a:lnTo>
                  <a:cubicBezTo>
                    <a:pt x="0" y="268605"/>
                    <a:pt x="17145" y="285750"/>
                    <a:pt x="38100" y="285750"/>
                  </a:cubicBezTo>
                  <a:lnTo>
                    <a:pt x="44768" y="285750"/>
                  </a:lnTo>
                  <a:cubicBezTo>
                    <a:pt x="64770" y="285750"/>
                    <a:pt x="84773" y="278130"/>
                    <a:pt x="99060" y="263843"/>
                  </a:cubicBezTo>
                  <a:lnTo>
                    <a:pt x="152400" y="209550"/>
                  </a:lnTo>
                  <a:lnTo>
                    <a:pt x="152400" y="342900"/>
                  </a:lnTo>
                  <a:cubicBezTo>
                    <a:pt x="152400" y="357188"/>
                    <a:pt x="160020" y="369570"/>
                    <a:pt x="171450" y="375285"/>
                  </a:cubicBezTo>
                  <a:lnTo>
                    <a:pt x="171450" y="438150"/>
                  </a:lnTo>
                  <a:cubicBezTo>
                    <a:pt x="171450" y="459105"/>
                    <a:pt x="154305" y="476250"/>
                    <a:pt x="133350" y="476250"/>
                  </a:cubicBezTo>
                  <a:cubicBezTo>
                    <a:pt x="91440" y="476250"/>
                    <a:pt x="57150" y="510540"/>
                    <a:pt x="57150" y="552450"/>
                  </a:cubicBezTo>
                  <a:lnTo>
                    <a:pt x="57150" y="647700"/>
                  </a:lnTo>
                  <a:lnTo>
                    <a:pt x="95250" y="647700"/>
                  </a:lnTo>
                  <a:lnTo>
                    <a:pt x="95250" y="552450"/>
                  </a:lnTo>
                  <a:cubicBezTo>
                    <a:pt x="95250" y="531495"/>
                    <a:pt x="112395" y="514350"/>
                    <a:pt x="133350" y="514350"/>
                  </a:cubicBezTo>
                  <a:cubicBezTo>
                    <a:pt x="175260" y="514350"/>
                    <a:pt x="209550" y="480060"/>
                    <a:pt x="209550" y="438150"/>
                  </a:cubicBezTo>
                  <a:lnTo>
                    <a:pt x="209550" y="375285"/>
                  </a:lnTo>
                  <a:cubicBezTo>
                    <a:pt x="220980" y="368618"/>
                    <a:pt x="228600" y="356235"/>
                    <a:pt x="228600" y="342900"/>
                  </a:cubicBezTo>
                  <a:lnTo>
                    <a:pt x="228600" y="38100"/>
                  </a:lnTo>
                  <a:cubicBezTo>
                    <a:pt x="228600" y="17145"/>
                    <a:pt x="211455" y="0"/>
                    <a:pt x="190500" y="0"/>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98" name="组合 297">
            <a:extLst>
              <a:ext uri="{FF2B5EF4-FFF2-40B4-BE49-F238E27FC236}">
                <a16:creationId xmlns:a16="http://schemas.microsoft.com/office/drawing/2014/main" id="{488AD2F1-F3B7-4ECE-B5B9-0B8111140E21}"/>
              </a:ext>
            </a:extLst>
          </p:cNvPr>
          <p:cNvGrpSpPr/>
          <p:nvPr/>
        </p:nvGrpSpPr>
        <p:grpSpPr>
          <a:xfrm>
            <a:off x="7459947" y="1960008"/>
            <a:ext cx="381710" cy="752711"/>
            <a:chOff x="7459947" y="1960008"/>
            <a:chExt cx="381710" cy="752711"/>
          </a:xfrm>
          <a:noFill/>
        </p:grpSpPr>
        <p:sp>
          <p:nvSpPr>
            <p:cNvPr id="129" name="任意多边形: 形状 128" descr="日光灯灯泡 纯色填充">
              <a:extLst>
                <a:ext uri="{FF2B5EF4-FFF2-40B4-BE49-F238E27FC236}">
                  <a16:creationId xmlns:a16="http://schemas.microsoft.com/office/drawing/2014/main" id="{CE07FF36-66B9-4761-813B-5F9C7907433C}"/>
                </a:ext>
              </a:extLst>
            </p:cNvPr>
            <p:cNvSpPr/>
            <p:nvPr/>
          </p:nvSpPr>
          <p:spPr>
            <a:xfrm>
              <a:off x="7588567" y="2655474"/>
              <a:ext cx="123825" cy="57245"/>
            </a:xfrm>
            <a:custGeom>
              <a:avLst/>
              <a:gdLst>
                <a:gd name="connsiteX0" fmla="*/ 61913 w 123825"/>
                <a:gd name="connsiteY0" fmla="*/ 57245 h 57245"/>
                <a:gd name="connsiteX1" fmla="*/ 123825 w 123825"/>
                <a:gd name="connsiteY1" fmla="*/ 0 h 57245"/>
                <a:gd name="connsiteX2" fmla="*/ 0 w 123825"/>
                <a:gd name="connsiteY2" fmla="*/ 0 h 57245"/>
                <a:gd name="connsiteX3" fmla="*/ 61913 w 123825"/>
                <a:gd name="connsiteY3" fmla="*/ 57245 h 57245"/>
              </a:gdLst>
              <a:ahLst/>
              <a:cxnLst>
                <a:cxn ang="0">
                  <a:pos x="connsiteX0" y="connsiteY0"/>
                </a:cxn>
                <a:cxn ang="0">
                  <a:pos x="connsiteX1" y="connsiteY1"/>
                </a:cxn>
                <a:cxn ang="0">
                  <a:pos x="connsiteX2" y="connsiteY2"/>
                </a:cxn>
                <a:cxn ang="0">
                  <a:pos x="connsiteX3" y="connsiteY3"/>
                </a:cxn>
              </a:cxnLst>
              <a:rect l="l" t="t" r="r" b="b"/>
              <a:pathLst>
                <a:path w="123825" h="57245">
                  <a:moveTo>
                    <a:pt x="61913" y="57245"/>
                  </a:moveTo>
                  <a:cubicBezTo>
                    <a:pt x="94327" y="57245"/>
                    <a:pt x="121289" y="32315"/>
                    <a:pt x="123825" y="0"/>
                  </a:cubicBezTo>
                  <a:lnTo>
                    <a:pt x="0" y="0"/>
                  </a:lnTo>
                  <a:cubicBezTo>
                    <a:pt x="2536" y="32315"/>
                    <a:pt x="29498" y="57245"/>
                    <a:pt x="61913" y="57245"/>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30" name="任意多边形: 形状 129" descr="日光灯灯泡 纯色填充">
              <a:extLst>
                <a:ext uri="{FF2B5EF4-FFF2-40B4-BE49-F238E27FC236}">
                  <a16:creationId xmlns:a16="http://schemas.microsoft.com/office/drawing/2014/main" id="{CE07FF36-66B9-4761-813B-5F9C7907433C}"/>
                </a:ext>
              </a:extLst>
            </p:cNvPr>
            <p:cNvSpPr/>
            <p:nvPr/>
          </p:nvSpPr>
          <p:spPr>
            <a:xfrm>
              <a:off x="7459968" y="2129389"/>
              <a:ext cx="380994" cy="487985"/>
            </a:xfrm>
            <a:custGeom>
              <a:avLst/>
              <a:gdLst>
                <a:gd name="connsiteX0" fmla="*/ 378097 w 380994"/>
                <a:gd name="connsiteY0" fmla="*/ 23527 h 487985"/>
                <a:gd name="connsiteX1" fmla="*/ 328329 w 380994"/>
                <a:gd name="connsiteY1" fmla="*/ 2906 h 487985"/>
                <a:gd name="connsiteX2" fmla="*/ 23529 w 380994"/>
                <a:gd name="connsiteY2" fmla="*/ 129159 h 487985"/>
                <a:gd name="connsiteX3" fmla="*/ 2910 w 380994"/>
                <a:gd name="connsiteY3" fmla="*/ 178940 h 487985"/>
                <a:gd name="connsiteX4" fmla="*/ 23529 w 380994"/>
                <a:gd name="connsiteY4" fmla="*/ 199559 h 487985"/>
                <a:gd name="connsiteX5" fmla="*/ 95262 w 380994"/>
                <a:gd name="connsiteY5" fmla="*/ 229277 h 487985"/>
                <a:gd name="connsiteX6" fmla="*/ 95262 w 380994"/>
                <a:gd name="connsiteY6" fmla="*/ 287960 h 487985"/>
                <a:gd name="connsiteX7" fmla="*/ 57162 w 380994"/>
                <a:gd name="connsiteY7" fmla="*/ 287960 h 487985"/>
                <a:gd name="connsiteX8" fmla="*/ 57162 w 380994"/>
                <a:gd name="connsiteY8" fmla="*/ 449885 h 487985"/>
                <a:gd name="connsiteX9" fmla="*/ 95262 w 380994"/>
                <a:gd name="connsiteY9" fmla="*/ 487985 h 487985"/>
                <a:gd name="connsiteX10" fmla="*/ 285762 w 380994"/>
                <a:gd name="connsiteY10" fmla="*/ 487985 h 487985"/>
                <a:gd name="connsiteX11" fmla="*/ 323862 w 380994"/>
                <a:gd name="connsiteY11" fmla="*/ 449885 h 487985"/>
                <a:gd name="connsiteX12" fmla="*/ 323862 w 380994"/>
                <a:gd name="connsiteY12" fmla="*/ 287960 h 487985"/>
                <a:gd name="connsiteX13" fmla="*/ 285762 w 380994"/>
                <a:gd name="connsiteY13" fmla="*/ 287960 h 487985"/>
                <a:gd name="connsiteX14" fmla="*/ 285762 w 380994"/>
                <a:gd name="connsiteY14" fmla="*/ 229277 h 487985"/>
                <a:gd name="connsiteX15" fmla="*/ 357485 w 380994"/>
                <a:gd name="connsiteY15" fmla="*/ 199559 h 487985"/>
                <a:gd name="connsiteX16" fmla="*/ 377505 w 380994"/>
                <a:gd name="connsiteY16" fmla="*/ 149534 h 487985"/>
                <a:gd name="connsiteX17" fmla="*/ 328339 w 380994"/>
                <a:gd name="connsiteY17" fmla="*/ 129159 h 487985"/>
                <a:gd name="connsiteX18" fmla="*/ 233089 w 380994"/>
                <a:gd name="connsiteY18" fmla="*/ 168612 h 487985"/>
                <a:gd name="connsiteX19" fmla="*/ 209562 w 380994"/>
                <a:gd name="connsiteY19" fmla="*/ 203854 h 487985"/>
                <a:gd name="connsiteX20" fmla="*/ 209562 w 380994"/>
                <a:gd name="connsiteY20" fmla="*/ 287960 h 487985"/>
                <a:gd name="connsiteX21" fmla="*/ 171462 w 380994"/>
                <a:gd name="connsiteY21" fmla="*/ 287960 h 487985"/>
                <a:gd name="connsiteX22" fmla="*/ 171462 w 380994"/>
                <a:gd name="connsiteY22" fmla="*/ 203816 h 487985"/>
                <a:gd name="connsiteX23" fmla="*/ 147935 w 380994"/>
                <a:gd name="connsiteY23" fmla="*/ 168574 h 487985"/>
                <a:gd name="connsiteX24" fmla="*/ 137667 w 380994"/>
                <a:gd name="connsiteY24" fmla="*/ 164326 h 487985"/>
                <a:gd name="connsiteX25" fmla="*/ 357485 w 380994"/>
                <a:gd name="connsiteY25" fmla="*/ 73267 h 487985"/>
                <a:gd name="connsiteX26" fmla="*/ 378097 w 380994"/>
                <a:gd name="connsiteY26" fmla="*/ 23527 h 48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0994" h="487985">
                  <a:moveTo>
                    <a:pt x="378097" y="23527"/>
                  </a:moveTo>
                  <a:cubicBezTo>
                    <a:pt x="370046" y="4092"/>
                    <a:pt x="347767" y="-5138"/>
                    <a:pt x="328329" y="2906"/>
                  </a:cubicBezTo>
                  <a:lnTo>
                    <a:pt x="23529" y="129159"/>
                  </a:lnTo>
                  <a:cubicBezTo>
                    <a:pt x="4089" y="137212"/>
                    <a:pt x="-5142" y="159499"/>
                    <a:pt x="2910" y="178940"/>
                  </a:cubicBezTo>
                  <a:cubicBezTo>
                    <a:pt x="6777" y="188275"/>
                    <a:pt x="14194" y="195692"/>
                    <a:pt x="23529" y="199559"/>
                  </a:cubicBezTo>
                  <a:lnTo>
                    <a:pt x="95262" y="229277"/>
                  </a:lnTo>
                  <a:lnTo>
                    <a:pt x="95262" y="287960"/>
                  </a:lnTo>
                  <a:lnTo>
                    <a:pt x="57162" y="287960"/>
                  </a:lnTo>
                  <a:lnTo>
                    <a:pt x="57162" y="449885"/>
                  </a:lnTo>
                  <a:cubicBezTo>
                    <a:pt x="57162" y="470927"/>
                    <a:pt x="74220" y="487985"/>
                    <a:pt x="95262" y="487985"/>
                  </a:cubicBezTo>
                  <a:lnTo>
                    <a:pt x="285762" y="487985"/>
                  </a:lnTo>
                  <a:cubicBezTo>
                    <a:pt x="306804" y="487985"/>
                    <a:pt x="323862" y="470927"/>
                    <a:pt x="323862" y="449885"/>
                  </a:cubicBezTo>
                  <a:lnTo>
                    <a:pt x="323862" y="287960"/>
                  </a:lnTo>
                  <a:lnTo>
                    <a:pt x="285762" y="287960"/>
                  </a:lnTo>
                  <a:lnTo>
                    <a:pt x="285762" y="229277"/>
                  </a:lnTo>
                  <a:lnTo>
                    <a:pt x="357485" y="199559"/>
                  </a:lnTo>
                  <a:cubicBezTo>
                    <a:pt x="376828" y="191273"/>
                    <a:pt x="385791" y="168877"/>
                    <a:pt x="377505" y="149534"/>
                  </a:cubicBezTo>
                  <a:cubicBezTo>
                    <a:pt x="369361" y="130525"/>
                    <a:pt x="347541" y="121482"/>
                    <a:pt x="328339" y="129159"/>
                  </a:cubicBezTo>
                  <a:lnTo>
                    <a:pt x="233089" y="168612"/>
                  </a:lnTo>
                  <a:cubicBezTo>
                    <a:pt x="218834" y="174513"/>
                    <a:pt x="209546" y="188427"/>
                    <a:pt x="209562" y="203854"/>
                  </a:cubicBezTo>
                  <a:lnTo>
                    <a:pt x="209562" y="287960"/>
                  </a:lnTo>
                  <a:lnTo>
                    <a:pt x="171462" y="287960"/>
                  </a:lnTo>
                  <a:lnTo>
                    <a:pt x="171462" y="203816"/>
                  </a:lnTo>
                  <a:cubicBezTo>
                    <a:pt x="171478" y="188389"/>
                    <a:pt x="162189" y="174475"/>
                    <a:pt x="147935" y="168574"/>
                  </a:cubicBezTo>
                  <a:lnTo>
                    <a:pt x="137667" y="164326"/>
                  </a:lnTo>
                  <a:lnTo>
                    <a:pt x="357485" y="73267"/>
                  </a:lnTo>
                  <a:cubicBezTo>
                    <a:pt x="376900" y="65211"/>
                    <a:pt x="386124" y="42954"/>
                    <a:pt x="378097" y="23527"/>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31" name="任意多边形: 形状 130" descr="日光灯灯泡 纯色填充">
              <a:extLst>
                <a:ext uri="{FF2B5EF4-FFF2-40B4-BE49-F238E27FC236}">
                  <a16:creationId xmlns:a16="http://schemas.microsoft.com/office/drawing/2014/main" id="{CE07FF36-66B9-4761-813B-5F9C7907433C}"/>
                </a:ext>
              </a:extLst>
            </p:cNvPr>
            <p:cNvSpPr/>
            <p:nvPr/>
          </p:nvSpPr>
          <p:spPr>
            <a:xfrm>
              <a:off x="7459947" y="2004937"/>
              <a:ext cx="381710" cy="202757"/>
            </a:xfrm>
            <a:custGeom>
              <a:avLst/>
              <a:gdLst>
                <a:gd name="connsiteX0" fmla="*/ 38133 w 381710"/>
                <a:gd name="connsiteY0" fmla="*/ 202758 h 202757"/>
                <a:gd name="connsiteX1" fmla="*/ 52687 w 381710"/>
                <a:gd name="connsiteY1" fmla="*/ 199843 h 202757"/>
                <a:gd name="connsiteX2" fmla="*/ 357487 w 381710"/>
                <a:gd name="connsiteY2" fmla="*/ 73589 h 202757"/>
                <a:gd name="connsiteX3" fmla="*/ 379078 w 381710"/>
                <a:gd name="connsiteY3" fmla="*/ 24223 h 202757"/>
                <a:gd name="connsiteX4" fmla="*/ 329712 w 381710"/>
                <a:gd name="connsiteY4" fmla="*/ 2632 h 202757"/>
                <a:gd name="connsiteX5" fmla="*/ 328341 w 381710"/>
                <a:gd name="connsiteY5" fmla="*/ 3199 h 202757"/>
                <a:gd name="connsiteX6" fmla="*/ 23541 w 381710"/>
                <a:gd name="connsiteY6" fmla="*/ 129453 h 202757"/>
                <a:gd name="connsiteX7" fmla="*/ 2906 w 381710"/>
                <a:gd name="connsiteY7" fmla="*/ 179227 h 202757"/>
                <a:gd name="connsiteX8" fmla="*/ 38133 w 381710"/>
                <a:gd name="connsiteY8" fmla="*/ 202758 h 20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710" h="202757">
                  <a:moveTo>
                    <a:pt x="38133" y="202758"/>
                  </a:moveTo>
                  <a:cubicBezTo>
                    <a:pt x="43130" y="202758"/>
                    <a:pt x="48076" y="201767"/>
                    <a:pt x="52687" y="199843"/>
                  </a:cubicBezTo>
                  <a:lnTo>
                    <a:pt x="357487" y="73589"/>
                  </a:lnTo>
                  <a:cubicBezTo>
                    <a:pt x="377082" y="65920"/>
                    <a:pt x="386749" y="43818"/>
                    <a:pt x="379078" y="24223"/>
                  </a:cubicBezTo>
                  <a:cubicBezTo>
                    <a:pt x="371409" y="4628"/>
                    <a:pt x="349307" y="-5039"/>
                    <a:pt x="329712" y="2632"/>
                  </a:cubicBezTo>
                  <a:cubicBezTo>
                    <a:pt x="329251" y="2812"/>
                    <a:pt x="328794" y="3001"/>
                    <a:pt x="328341" y="3199"/>
                  </a:cubicBezTo>
                  <a:lnTo>
                    <a:pt x="23541" y="129453"/>
                  </a:lnTo>
                  <a:cubicBezTo>
                    <a:pt x="4098" y="137500"/>
                    <a:pt x="-5141" y="159784"/>
                    <a:pt x="2906" y="179227"/>
                  </a:cubicBezTo>
                  <a:cubicBezTo>
                    <a:pt x="8803" y="193477"/>
                    <a:pt x="22710" y="202767"/>
                    <a:pt x="38133" y="202758"/>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32" name="任意多边形: 形状 131" descr="日光灯灯泡 纯色填充">
              <a:extLst>
                <a:ext uri="{FF2B5EF4-FFF2-40B4-BE49-F238E27FC236}">
                  <a16:creationId xmlns:a16="http://schemas.microsoft.com/office/drawing/2014/main" id="{CE07FF36-66B9-4761-813B-5F9C7907433C}"/>
                </a:ext>
              </a:extLst>
            </p:cNvPr>
            <p:cNvSpPr/>
            <p:nvPr/>
          </p:nvSpPr>
          <p:spPr>
            <a:xfrm>
              <a:off x="7459956" y="1960008"/>
              <a:ext cx="191237" cy="123861"/>
            </a:xfrm>
            <a:custGeom>
              <a:avLst/>
              <a:gdLst>
                <a:gd name="connsiteX0" fmla="*/ 38123 w 191237"/>
                <a:gd name="connsiteY0" fmla="*/ 123861 h 123861"/>
                <a:gd name="connsiteX1" fmla="*/ 52678 w 191237"/>
                <a:gd name="connsiteY1" fmla="*/ 120947 h 123861"/>
                <a:gd name="connsiteX2" fmla="*/ 168130 w 191237"/>
                <a:gd name="connsiteY2" fmla="*/ 73131 h 123861"/>
                <a:gd name="connsiteX3" fmla="*/ 188150 w 191237"/>
                <a:gd name="connsiteY3" fmla="*/ 23107 h 123861"/>
                <a:gd name="connsiteX4" fmla="*/ 138984 w 191237"/>
                <a:gd name="connsiteY4" fmla="*/ 2732 h 123861"/>
                <a:gd name="connsiteX5" fmla="*/ 23541 w 191237"/>
                <a:gd name="connsiteY5" fmla="*/ 50557 h 123861"/>
                <a:gd name="connsiteX6" fmla="*/ 2906 w 191237"/>
                <a:gd name="connsiteY6" fmla="*/ 100331 h 123861"/>
                <a:gd name="connsiteX7" fmla="*/ 38123 w 191237"/>
                <a:gd name="connsiteY7" fmla="*/ 123861 h 12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37" h="123861">
                  <a:moveTo>
                    <a:pt x="38123" y="123861"/>
                  </a:moveTo>
                  <a:cubicBezTo>
                    <a:pt x="43120" y="123861"/>
                    <a:pt x="48067" y="122871"/>
                    <a:pt x="52678" y="120947"/>
                  </a:cubicBezTo>
                  <a:lnTo>
                    <a:pt x="168130" y="73131"/>
                  </a:lnTo>
                  <a:cubicBezTo>
                    <a:pt x="187473" y="64845"/>
                    <a:pt x="196436" y="42449"/>
                    <a:pt x="188150" y="23107"/>
                  </a:cubicBezTo>
                  <a:cubicBezTo>
                    <a:pt x="180006" y="4097"/>
                    <a:pt x="158186" y="-4945"/>
                    <a:pt x="138984" y="2732"/>
                  </a:cubicBezTo>
                  <a:lnTo>
                    <a:pt x="23541" y="50557"/>
                  </a:lnTo>
                  <a:cubicBezTo>
                    <a:pt x="4098" y="58604"/>
                    <a:pt x="-5141" y="80887"/>
                    <a:pt x="2906" y="100331"/>
                  </a:cubicBezTo>
                  <a:cubicBezTo>
                    <a:pt x="8802" y="114578"/>
                    <a:pt x="22704" y="123867"/>
                    <a:pt x="38123" y="123861"/>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304" name="组合 303">
            <a:extLst>
              <a:ext uri="{FF2B5EF4-FFF2-40B4-BE49-F238E27FC236}">
                <a16:creationId xmlns:a16="http://schemas.microsoft.com/office/drawing/2014/main" id="{9AFE7C24-4C17-4655-A2F8-16955865BC5D}"/>
              </a:ext>
            </a:extLst>
          </p:cNvPr>
          <p:cNvGrpSpPr/>
          <p:nvPr/>
        </p:nvGrpSpPr>
        <p:grpSpPr>
          <a:xfrm>
            <a:off x="8823960" y="2017395"/>
            <a:ext cx="762000" cy="647700"/>
            <a:chOff x="8823960" y="2017395"/>
            <a:chExt cx="762000" cy="647700"/>
          </a:xfrm>
          <a:noFill/>
        </p:grpSpPr>
        <p:sp>
          <p:nvSpPr>
            <p:cNvPr id="133" name="任意多边形: 形状 132" descr="插画家 纯色填充">
              <a:extLst>
                <a:ext uri="{FF2B5EF4-FFF2-40B4-BE49-F238E27FC236}">
                  <a16:creationId xmlns:a16="http://schemas.microsoft.com/office/drawing/2014/main" id="{439AC887-79D4-4E92-91FB-7E4D3F658122}"/>
                </a:ext>
              </a:extLst>
            </p:cNvPr>
            <p:cNvSpPr/>
            <p:nvPr/>
          </p:nvSpPr>
          <p:spPr>
            <a:xfrm>
              <a:off x="9005182" y="2122170"/>
              <a:ext cx="427958" cy="323850"/>
            </a:xfrm>
            <a:custGeom>
              <a:avLst/>
              <a:gdLst>
                <a:gd name="connsiteX0" fmla="*/ 52445 w 427958"/>
                <a:gd name="connsiteY0" fmla="*/ 71495 h 323850"/>
                <a:gd name="connsiteX1" fmla="*/ 71495 w 427958"/>
                <a:gd name="connsiteY1" fmla="*/ 71495 h 323850"/>
                <a:gd name="connsiteX2" fmla="*/ 71495 w 427958"/>
                <a:gd name="connsiteY2" fmla="*/ 59884 h 323850"/>
                <a:gd name="connsiteX3" fmla="*/ 197653 w 427958"/>
                <a:gd name="connsiteY3" fmla="*/ 252355 h 323850"/>
                <a:gd name="connsiteX4" fmla="*/ 176270 w 427958"/>
                <a:gd name="connsiteY4" fmla="*/ 252355 h 323850"/>
                <a:gd name="connsiteX5" fmla="*/ 176270 w 427958"/>
                <a:gd name="connsiteY5" fmla="*/ 323850 h 323850"/>
                <a:gd name="connsiteX6" fmla="*/ 247774 w 427958"/>
                <a:gd name="connsiteY6" fmla="*/ 323850 h 323850"/>
                <a:gd name="connsiteX7" fmla="*/ 247774 w 427958"/>
                <a:gd name="connsiteY7" fmla="*/ 252355 h 323850"/>
                <a:gd name="connsiteX8" fmla="*/ 226200 w 427958"/>
                <a:gd name="connsiteY8" fmla="*/ 252355 h 323850"/>
                <a:gd name="connsiteX9" fmla="*/ 132169 w 427958"/>
                <a:gd name="connsiteY9" fmla="*/ 55016 h 323850"/>
                <a:gd name="connsiteX10" fmla="*/ 271977 w 427958"/>
                <a:gd name="connsiteY10" fmla="*/ 80734 h 323850"/>
                <a:gd name="connsiteX11" fmla="*/ 300095 w 427958"/>
                <a:gd name="connsiteY11" fmla="*/ 104775 h 323850"/>
                <a:gd name="connsiteX12" fmla="*/ 300695 w 427958"/>
                <a:gd name="connsiteY12" fmla="*/ 104718 h 323850"/>
                <a:gd name="connsiteX13" fmla="*/ 300095 w 427958"/>
                <a:gd name="connsiteY13" fmla="*/ 233363 h 323850"/>
                <a:gd name="connsiteX14" fmla="*/ 304857 w 427958"/>
                <a:gd name="connsiteY14" fmla="*/ 238125 h 323850"/>
                <a:gd name="connsiteX15" fmla="*/ 308667 w 427958"/>
                <a:gd name="connsiteY15" fmla="*/ 236220 h 323850"/>
                <a:gd name="connsiteX16" fmla="*/ 352577 w 427958"/>
                <a:gd name="connsiteY16" fmla="*/ 181051 h 323850"/>
                <a:gd name="connsiteX17" fmla="*/ 423196 w 427958"/>
                <a:gd name="connsiteY17" fmla="*/ 179708 h 323850"/>
                <a:gd name="connsiteX18" fmla="*/ 427958 w 427958"/>
                <a:gd name="connsiteY18" fmla="*/ 174946 h 323850"/>
                <a:gd name="connsiteX19" fmla="*/ 426053 w 427958"/>
                <a:gd name="connsiteY19" fmla="*/ 171136 h 323850"/>
                <a:gd name="connsiteX20" fmla="*/ 322945 w 427958"/>
                <a:gd name="connsiteY20" fmla="*/ 93202 h 323850"/>
                <a:gd name="connsiteX21" fmla="*/ 317368 w 427958"/>
                <a:gd name="connsiteY21" fmla="*/ 53313 h 323850"/>
                <a:gd name="connsiteX22" fmla="*/ 277479 w 427958"/>
                <a:gd name="connsiteY22" fmla="*/ 58890 h 323850"/>
                <a:gd name="connsiteX23" fmla="*/ 275444 w 427958"/>
                <a:gd name="connsiteY23" fmla="*/ 61989 h 323850"/>
                <a:gd name="connsiteX24" fmla="*/ 71495 w 427958"/>
                <a:gd name="connsiteY24" fmla="*/ 24498 h 323850"/>
                <a:gd name="connsiteX25" fmla="*/ 71495 w 427958"/>
                <a:gd name="connsiteY25" fmla="*/ 0 h 323850"/>
                <a:gd name="connsiteX26" fmla="*/ 0 w 427958"/>
                <a:gd name="connsiteY26" fmla="*/ 0 h 323850"/>
                <a:gd name="connsiteX27" fmla="*/ 0 w 427958"/>
                <a:gd name="connsiteY27" fmla="*/ 71495 h 323850"/>
                <a:gd name="connsiteX28" fmla="*/ 52445 w 427958"/>
                <a:gd name="connsiteY28" fmla="*/ 71495 h 323850"/>
                <a:gd name="connsiteX29" fmla="*/ 228724 w 427958"/>
                <a:gd name="connsiteY29" fmla="*/ 304800 h 323850"/>
                <a:gd name="connsiteX30" fmla="*/ 195320 w 427958"/>
                <a:gd name="connsiteY30" fmla="*/ 304800 h 323850"/>
                <a:gd name="connsiteX31" fmla="*/ 195320 w 427958"/>
                <a:gd name="connsiteY31" fmla="*/ 271405 h 323850"/>
                <a:gd name="connsiteX32" fmla="*/ 228724 w 427958"/>
                <a:gd name="connsiteY32" fmla="*/ 271405 h 323850"/>
                <a:gd name="connsiteX33" fmla="*/ 19050 w 427958"/>
                <a:gd name="connsiteY33" fmla="*/ 19050 h 323850"/>
                <a:gd name="connsiteX34" fmla="*/ 52445 w 427958"/>
                <a:gd name="connsiteY34" fmla="*/ 19050 h 323850"/>
                <a:gd name="connsiteX35" fmla="*/ 52445 w 427958"/>
                <a:gd name="connsiteY35" fmla="*/ 52445 h 323850"/>
                <a:gd name="connsiteX36" fmla="*/ 19050 w 427958"/>
                <a:gd name="connsiteY36" fmla="*/ 5244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7958" h="323850">
                  <a:moveTo>
                    <a:pt x="52445" y="71495"/>
                  </a:moveTo>
                  <a:lnTo>
                    <a:pt x="71495" y="71495"/>
                  </a:lnTo>
                  <a:lnTo>
                    <a:pt x="71495" y="59884"/>
                  </a:lnTo>
                  <a:cubicBezTo>
                    <a:pt x="159401" y="86554"/>
                    <a:pt x="200863" y="149933"/>
                    <a:pt x="197653" y="252355"/>
                  </a:cubicBezTo>
                  <a:lnTo>
                    <a:pt x="176270" y="252355"/>
                  </a:lnTo>
                  <a:lnTo>
                    <a:pt x="176270" y="323850"/>
                  </a:lnTo>
                  <a:lnTo>
                    <a:pt x="247774" y="323850"/>
                  </a:lnTo>
                  <a:lnTo>
                    <a:pt x="247774" y="252355"/>
                  </a:lnTo>
                  <a:lnTo>
                    <a:pt x="226200" y="252355"/>
                  </a:lnTo>
                  <a:cubicBezTo>
                    <a:pt x="228924" y="159010"/>
                    <a:pt x="197415" y="92964"/>
                    <a:pt x="132169" y="55016"/>
                  </a:cubicBezTo>
                  <a:lnTo>
                    <a:pt x="271977" y="80734"/>
                  </a:lnTo>
                  <a:cubicBezTo>
                    <a:pt x="274171" y="94566"/>
                    <a:pt x="286089" y="104756"/>
                    <a:pt x="300095" y="104775"/>
                  </a:cubicBezTo>
                  <a:cubicBezTo>
                    <a:pt x="300304" y="104775"/>
                    <a:pt x="300495" y="104718"/>
                    <a:pt x="300695" y="104718"/>
                  </a:cubicBezTo>
                  <a:lnTo>
                    <a:pt x="300095" y="233363"/>
                  </a:lnTo>
                  <a:cubicBezTo>
                    <a:pt x="300095" y="235992"/>
                    <a:pt x="302227" y="238125"/>
                    <a:pt x="304857" y="238125"/>
                  </a:cubicBezTo>
                  <a:cubicBezTo>
                    <a:pt x="306356" y="238125"/>
                    <a:pt x="307768" y="237419"/>
                    <a:pt x="308667" y="236220"/>
                  </a:cubicBezTo>
                  <a:lnTo>
                    <a:pt x="352577" y="181051"/>
                  </a:lnTo>
                  <a:lnTo>
                    <a:pt x="423196" y="179708"/>
                  </a:lnTo>
                  <a:cubicBezTo>
                    <a:pt x="425826" y="179708"/>
                    <a:pt x="427958" y="177576"/>
                    <a:pt x="427958" y="174946"/>
                  </a:cubicBezTo>
                  <a:cubicBezTo>
                    <a:pt x="427958" y="173446"/>
                    <a:pt x="427252" y="172035"/>
                    <a:pt x="426053" y="171136"/>
                  </a:cubicBezTo>
                  <a:lnTo>
                    <a:pt x="322945" y="93202"/>
                  </a:lnTo>
                  <a:cubicBezTo>
                    <a:pt x="332420" y="80647"/>
                    <a:pt x="329923" y="62789"/>
                    <a:pt x="317368" y="53313"/>
                  </a:cubicBezTo>
                  <a:cubicBezTo>
                    <a:pt x="304813" y="43839"/>
                    <a:pt x="286955" y="46335"/>
                    <a:pt x="277479" y="58890"/>
                  </a:cubicBezTo>
                  <a:cubicBezTo>
                    <a:pt x="276735" y="59878"/>
                    <a:pt x="276055" y="60912"/>
                    <a:pt x="275444" y="61989"/>
                  </a:cubicBezTo>
                  <a:lnTo>
                    <a:pt x="71495" y="24498"/>
                  </a:lnTo>
                  <a:lnTo>
                    <a:pt x="71495" y="0"/>
                  </a:lnTo>
                  <a:lnTo>
                    <a:pt x="0" y="0"/>
                  </a:lnTo>
                  <a:lnTo>
                    <a:pt x="0" y="71495"/>
                  </a:lnTo>
                  <a:lnTo>
                    <a:pt x="52445" y="71495"/>
                  </a:lnTo>
                  <a:close/>
                  <a:moveTo>
                    <a:pt x="228724" y="304800"/>
                  </a:moveTo>
                  <a:lnTo>
                    <a:pt x="195320" y="304800"/>
                  </a:lnTo>
                  <a:lnTo>
                    <a:pt x="195320" y="271405"/>
                  </a:lnTo>
                  <a:lnTo>
                    <a:pt x="228724" y="271405"/>
                  </a:lnTo>
                  <a:close/>
                  <a:moveTo>
                    <a:pt x="19050" y="19050"/>
                  </a:moveTo>
                  <a:lnTo>
                    <a:pt x="52445" y="19050"/>
                  </a:lnTo>
                  <a:lnTo>
                    <a:pt x="52445" y="52445"/>
                  </a:lnTo>
                  <a:lnTo>
                    <a:pt x="19050" y="5244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34" name="任意多边形: 形状 133" descr="插画家 纯色填充">
              <a:extLst>
                <a:ext uri="{FF2B5EF4-FFF2-40B4-BE49-F238E27FC236}">
                  <a16:creationId xmlns:a16="http://schemas.microsoft.com/office/drawing/2014/main" id="{439AC887-79D4-4E92-91FB-7E4D3F658122}"/>
                </a:ext>
              </a:extLst>
            </p:cNvPr>
            <p:cNvSpPr/>
            <p:nvPr/>
          </p:nvSpPr>
          <p:spPr>
            <a:xfrm>
              <a:off x="8823960" y="2017395"/>
              <a:ext cx="762000" cy="647700"/>
            </a:xfrm>
            <a:custGeom>
              <a:avLst/>
              <a:gdLst>
                <a:gd name="connsiteX0" fmla="*/ 723900 w 762000"/>
                <a:gd name="connsiteY0" fmla="*/ 0 h 647700"/>
                <a:gd name="connsiteX1" fmla="*/ 38100 w 762000"/>
                <a:gd name="connsiteY1" fmla="*/ 0 h 647700"/>
                <a:gd name="connsiteX2" fmla="*/ 0 w 762000"/>
                <a:gd name="connsiteY2" fmla="*/ 38100 h 647700"/>
                <a:gd name="connsiteX3" fmla="*/ 0 w 762000"/>
                <a:gd name="connsiteY3" fmla="*/ 495300 h 647700"/>
                <a:gd name="connsiteX4" fmla="*/ 38100 w 762000"/>
                <a:gd name="connsiteY4" fmla="*/ 533400 h 647700"/>
                <a:gd name="connsiteX5" fmla="*/ 304800 w 762000"/>
                <a:gd name="connsiteY5" fmla="*/ 533400 h 647700"/>
                <a:gd name="connsiteX6" fmla="*/ 304800 w 762000"/>
                <a:gd name="connsiteY6" fmla="*/ 590550 h 647700"/>
                <a:gd name="connsiteX7" fmla="*/ 209550 w 762000"/>
                <a:gd name="connsiteY7" fmla="*/ 590550 h 647700"/>
                <a:gd name="connsiteX8" fmla="*/ 209550 w 762000"/>
                <a:gd name="connsiteY8" fmla="*/ 647700 h 647700"/>
                <a:gd name="connsiteX9" fmla="*/ 552450 w 762000"/>
                <a:gd name="connsiteY9" fmla="*/ 647700 h 647700"/>
                <a:gd name="connsiteX10" fmla="*/ 552450 w 762000"/>
                <a:gd name="connsiteY10" fmla="*/ 590550 h 647700"/>
                <a:gd name="connsiteX11" fmla="*/ 457200 w 762000"/>
                <a:gd name="connsiteY11" fmla="*/ 590550 h 647700"/>
                <a:gd name="connsiteX12" fmla="*/ 457200 w 762000"/>
                <a:gd name="connsiteY12" fmla="*/ 533400 h 647700"/>
                <a:gd name="connsiteX13" fmla="*/ 723900 w 762000"/>
                <a:gd name="connsiteY13" fmla="*/ 533400 h 647700"/>
                <a:gd name="connsiteX14" fmla="*/ 762000 w 762000"/>
                <a:gd name="connsiteY14" fmla="*/ 495300 h 647700"/>
                <a:gd name="connsiteX15" fmla="*/ 762000 w 762000"/>
                <a:gd name="connsiteY15" fmla="*/ 38100 h 647700"/>
                <a:gd name="connsiteX16" fmla="*/ 723900 w 762000"/>
                <a:gd name="connsiteY16" fmla="*/ 0 h 647700"/>
                <a:gd name="connsiteX17" fmla="*/ 704850 w 762000"/>
                <a:gd name="connsiteY17" fmla="*/ 476250 h 647700"/>
                <a:gd name="connsiteX18" fmla="*/ 57150 w 762000"/>
                <a:gd name="connsiteY18" fmla="*/ 476250 h 647700"/>
                <a:gd name="connsiteX19" fmla="*/ 57150 w 762000"/>
                <a:gd name="connsiteY19" fmla="*/ 57150 h 647700"/>
                <a:gd name="connsiteX20" fmla="*/ 704850 w 762000"/>
                <a:gd name="connsiteY20" fmla="*/ 571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0" h="647700">
                  <a:moveTo>
                    <a:pt x="723900" y="0"/>
                  </a:moveTo>
                  <a:lnTo>
                    <a:pt x="38100" y="0"/>
                  </a:lnTo>
                  <a:cubicBezTo>
                    <a:pt x="17084" y="63"/>
                    <a:pt x="63" y="17084"/>
                    <a:pt x="0" y="38100"/>
                  </a:cubicBezTo>
                  <a:lnTo>
                    <a:pt x="0" y="495300"/>
                  </a:lnTo>
                  <a:cubicBezTo>
                    <a:pt x="63" y="516316"/>
                    <a:pt x="17084" y="533337"/>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916" y="533337"/>
                    <a:pt x="761937" y="516316"/>
                    <a:pt x="762000" y="495300"/>
                  </a:cubicBezTo>
                  <a:lnTo>
                    <a:pt x="762000" y="38100"/>
                  </a:lnTo>
                  <a:cubicBezTo>
                    <a:pt x="761937" y="17084"/>
                    <a:pt x="744916" y="63"/>
                    <a:pt x="723900" y="0"/>
                  </a:cubicBezTo>
                  <a:close/>
                  <a:moveTo>
                    <a:pt x="704850" y="476250"/>
                  </a:moveTo>
                  <a:lnTo>
                    <a:pt x="57150" y="476250"/>
                  </a:lnTo>
                  <a:lnTo>
                    <a:pt x="57150" y="57150"/>
                  </a:lnTo>
                  <a:lnTo>
                    <a:pt x="704850" y="57150"/>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307" name="组合 306">
            <a:extLst>
              <a:ext uri="{FF2B5EF4-FFF2-40B4-BE49-F238E27FC236}">
                <a16:creationId xmlns:a16="http://schemas.microsoft.com/office/drawing/2014/main" id="{494FD1F2-63B6-4699-B8C5-2DF2E7EB9C8A}"/>
              </a:ext>
            </a:extLst>
          </p:cNvPr>
          <p:cNvGrpSpPr/>
          <p:nvPr/>
        </p:nvGrpSpPr>
        <p:grpSpPr>
          <a:xfrm>
            <a:off x="10321277" y="1931119"/>
            <a:ext cx="876387" cy="790724"/>
            <a:chOff x="10321277" y="1931119"/>
            <a:chExt cx="876387" cy="790724"/>
          </a:xfrm>
          <a:noFill/>
        </p:grpSpPr>
        <p:sp>
          <p:nvSpPr>
            <p:cNvPr id="135" name="任意多边形: 形状 134" descr="物联网 纯色填充">
              <a:extLst>
                <a:ext uri="{FF2B5EF4-FFF2-40B4-BE49-F238E27FC236}">
                  <a16:creationId xmlns:a16="http://schemas.microsoft.com/office/drawing/2014/main" id="{4C40B906-8FA3-4AB9-BAFB-3E54A37B87D5}"/>
                </a:ext>
              </a:extLst>
            </p:cNvPr>
            <p:cNvSpPr/>
            <p:nvPr/>
          </p:nvSpPr>
          <p:spPr>
            <a:xfrm>
              <a:off x="10397415" y="2045481"/>
              <a:ext cx="190574" cy="210857"/>
            </a:xfrm>
            <a:custGeom>
              <a:avLst/>
              <a:gdLst>
                <a:gd name="connsiteX0" fmla="*/ 47700 w 190574"/>
                <a:gd name="connsiteY0" fmla="*/ 95262 h 210857"/>
                <a:gd name="connsiteX1" fmla="*/ 91286 w 190574"/>
                <a:gd name="connsiteY1" fmla="*/ 66687 h 210857"/>
                <a:gd name="connsiteX2" fmla="*/ 133425 w 190574"/>
                <a:gd name="connsiteY2" fmla="*/ 66687 h 210857"/>
                <a:gd name="connsiteX3" fmla="*/ 152475 w 190574"/>
                <a:gd name="connsiteY3" fmla="*/ 85737 h 210857"/>
                <a:gd name="connsiteX4" fmla="*/ 152475 w 190574"/>
                <a:gd name="connsiteY4" fmla="*/ 210857 h 210857"/>
                <a:gd name="connsiteX5" fmla="*/ 182631 w 190574"/>
                <a:gd name="connsiteY5" fmla="*/ 203952 h 210857"/>
                <a:gd name="connsiteX6" fmla="*/ 190575 w 190574"/>
                <a:gd name="connsiteY6" fmla="*/ 179187 h 210857"/>
                <a:gd name="connsiteX7" fmla="*/ 190575 w 190574"/>
                <a:gd name="connsiteY7" fmla="*/ 85737 h 210857"/>
                <a:gd name="connsiteX8" fmla="*/ 133425 w 190574"/>
                <a:gd name="connsiteY8" fmla="*/ 28587 h 210857"/>
                <a:gd name="connsiteX9" fmla="*/ 91286 w 190574"/>
                <a:gd name="connsiteY9" fmla="*/ 28587 h 210857"/>
                <a:gd name="connsiteX10" fmla="*/ 28587 w 190574"/>
                <a:gd name="connsiteY10" fmla="*/ 3988 h 210857"/>
                <a:gd name="connsiteX11" fmla="*/ 3988 w 190574"/>
                <a:gd name="connsiteY11" fmla="*/ 66687 h 210857"/>
                <a:gd name="connsiteX12" fmla="*/ 47700 w 190574"/>
                <a:gd name="connsiteY12" fmla="*/ 95262 h 21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74" h="210857">
                  <a:moveTo>
                    <a:pt x="47700" y="95262"/>
                  </a:moveTo>
                  <a:cubicBezTo>
                    <a:pt x="66613" y="95237"/>
                    <a:pt x="83720" y="84022"/>
                    <a:pt x="91286" y="66687"/>
                  </a:cubicBezTo>
                  <a:lnTo>
                    <a:pt x="133425" y="66687"/>
                  </a:lnTo>
                  <a:cubicBezTo>
                    <a:pt x="143946" y="66687"/>
                    <a:pt x="152475" y="75216"/>
                    <a:pt x="152475" y="85737"/>
                  </a:cubicBezTo>
                  <a:lnTo>
                    <a:pt x="152475" y="210857"/>
                  </a:lnTo>
                  <a:cubicBezTo>
                    <a:pt x="162191" y="207278"/>
                    <a:pt x="172325" y="204957"/>
                    <a:pt x="182631" y="203952"/>
                  </a:cubicBezTo>
                  <a:cubicBezTo>
                    <a:pt x="184482" y="195462"/>
                    <a:pt x="187142" y="187170"/>
                    <a:pt x="190575" y="179187"/>
                  </a:cubicBezTo>
                  <a:lnTo>
                    <a:pt x="190575" y="85737"/>
                  </a:lnTo>
                  <a:cubicBezTo>
                    <a:pt x="190537" y="54189"/>
                    <a:pt x="164972" y="28624"/>
                    <a:pt x="133425" y="28587"/>
                  </a:cubicBezTo>
                  <a:lnTo>
                    <a:pt x="91286" y="28587"/>
                  </a:lnTo>
                  <a:cubicBezTo>
                    <a:pt x="80765" y="4480"/>
                    <a:pt x="52693" y="-6533"/>
                    <a:pt x="28587" y="3988"/>
                  </a:cubicBezTo>
                  <a:cubicBezTo>
                    <a:pt x="4480" y="14509"/>
                    <a:pt x="-6533" y="42580"/>
                    <a:pt x="3988" y="66687"/>
                  </a:cubicBezTo>
                  <a:cubicBezTo>
                    <a:pt x="11572" y="84063"/>
                    <a:pt x="28740" y="95287"/>
                    <a:pt x="47700" y="95262"/>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36" name="任意多边形: 形状 135" descr="物联网 纯色填充">
              <a:extLst>
                <a:ext uri="{FF2B5EF4-FFF2-40B4-BE49-F238E27FC236}">
                  <a16:creationId xmlns:a16="http://schemas.microsoft.com/office/drawing/2014/main" id="{4C40B906-8FA3-4AB9-BAFB-3E54A37B87D5}"/>
                </a:ext>
              </a:extLst>
            </p:cNvPr>
            <p:cNvSpPr/>
            <p:nvPr/>
          </p:nvSpPr>
          <p:spPr>
            <a:xfrm>
              <a:off x="10321277" y="2254968"/>
              <a:ext cx="186949" cy="200099"/>
            </a:xfrm>
            <a:custGeom>
              <a:avLst/>
              <a:gdLst>
                <a:gd name="connsiteX0" fmla="*/ 160889 w 186949"/>
                <a:gd name="connsiteY0" fmla="*/ 164657 h 200099"/>
                <a:gd name="connsiteX1" fmla="*/ 159718 w 186949"/>
                <a:gd name="connsiteY1" fmla="*/ 162000 h 200099"/>
                <a:gd name="connsiteX2" fmla="*/ 85737 w 186949"/>
                <a:gd name="connsiteY2" fmla="*/ 162000 h 200099"/>
                <a:gd name="connsiteX3" fmla="*/ 66687 w 186949"/>
                <a:gd name="connsiteY3" fmla="*/ 142950 h 200099"/>
                <a:gd name="connsiteX4" fmla="*/ 66687 w 186949"/>
                <a:gd name="connsiteY4" fmla="*/ 91286 h 200099"/>
                <a:gd name="connsiteX5" fmla="*/ 91286 w 186949"/>
                <a:gd name="connsiteY5" fmla="*/ 28587 h 200099"/>
                <a:gd name="connsiteX6" fmla="*/ 28587 w 186949"/>
                <a:gd name="connsiteY6" fmla="*/ 3988 h 200099"/>
                <a:gd name="connsiteX7" fmla="*/ 3988 w 186949"/>
                <a:gd name="connsiteY7" fmla="*/ 66687 h 200099"/>
                <a:gd name="connsiteX8" fmla="*/ 28587 w 186949"/>
                <a:gd name="connsiteY8" fmla="*/ 91286 h 200099"/>
                <a:gd name="connsiteX9" fmla="*/ 28587 w 186949"/>
                <a:gd name="connsiteY9" fmla="*/ 142950 h 200099"/>
                <a:gd name="connsiteX10" fmla="*/ 85737 w 186949"/>
                <a:gd name="connsiteY10" fmla="*/ 200100 h 200099"/>
                <a:gd name="connsiteX11" fmla="*/ 186950 w 186949"/>
                <a:gd name="connsiteY11" fmla="*/ 200100 h 200099"/>
                <a:gd name="connsiteX12" fmla="*/ 160889 w 186949"/>
                <a:gd name="connsiteY12" fmla="*/ 164657 h 2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949" h="200099">
                  <a:moveTo>
                    <a:pt x="160889" y="164657"/>
                  </a:moveTo>
                  <a:cubicBezTo>
                    <a:pt x="160461" y="163772"/>
                    <a:pt x="160118" y="162876"/>
                    <a:pt x="159718" y="162000"/>
                  </a:cubicBezTo>
                  <a:lnTo>
                    <a:pt x="85737" y="162000"/>
                  </a:lnTo>
                  <a:cubicBezTo>
                    <a:pt x="75216" y="162000"/>
                    <a:pt x="66687" y="153471"/>
                    <a:pt x="66687" y="142950"/>
                  </a:cubicBezTo>
                  <a:lnTo>
                    <a:pt x="66687" y="91286"/>
                  </a:lnTo>
                  <a:cubicBezTo>
                    <a:pt x="90794" y="80765"/>
                    <a:pt x="101807" y="52694"/>
                    <a:pt x="91286" y="28587"/>
                  </a:cubicBezTo>
                  <a:cubicBezTo>
                    <a:pt x="80765" y="4480"/>
                    <a:pt x="52694" y="-6533"/>
                    <a:pt x="28587" y="3988"/>
                  </a:cubicBezTo>
                  <a:cubicBezTo>
                    <a:pt x="4480" y="14509"/>
                    <a:pt x="-6533" y="42580"/>
                    <a:pt x="3988" y="66687"/>
                  </a:cubicBezTo>
                  <a:cubicBezTo>
                    <a:pt x="8792" y="77695"/>
                    <a:pt x="17579" y="86482"/>
                    <a:pt x="28587" y="91286"/>
                  </a:cubicBezTo>
                  <a:lnTo>
                    <a:pt x="28587" y="142950"/>
                  </a:lnTo>
                  <a:cubicBezTo>
                    <a:pt x="28624" y="174498"/>
                    <a:pt x="54189" y="200063"/>
                    <a:pt x="85737" y="200100"/>
                  </a:cubicBezTo>
                  <a:lnTo>
                    <a:pt x="186950" y="200100"/>
                  </a:lnTo>
                  <a:cubicBezTo>
                    <a:pt x="176134" y="190009"/>
                    <a:pt x="167297" y="177989"/>
                    <a:pt x="160889" y="164657"/>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37" name="任意多边形: 形状 136" descr="物联网 纯色填充">
              <a:extLst>
                <a:ext uri="{FF2B5EF4-FFF2-40B4-BE49-F238E27FC236}">
                  <a16:creationId xmlns:a16="http://schemas.microsoft.com/office/drawing/2014/main" id="{4C40B906-8FA3-4AB9-BAFB-3E54A37B87D5}"/>
                </a:ext>
              </a:extLst>
            </p:cNvPr>
            <p:cNvSpPr/>
            <p:nvPr/>
          </p:nvSpPr>
          <p:spPr>
            <a:xfrm>
              <a:off x="10692753" y="1931119"/>
              <a:ext cx="95273" cy="216654"/>
            </a:xfrm>
            <a:custGeom>
              <a:avLst/>
              <a:gdLst>
                <a:gd name="connsiteX0" fmla="*/ 28587 w 95273"/>
                <a:gd name="connsiteY0" fmla="*/ 91286 h 216654"/>
                <a:gd name="connsiteX1" fmla="*/ 28587 w 95273"/>
                <a:gd name="connsiteY1" fmla="*/ 209929 h 216654"/>
                <a:gd name="connsiteX2" fmla="*/ 66687 w 95273"/>
                <a:gd name="connsiteY2" fmla="*/ 216654 h 216654"/>
                <a:gd name="connsiteX3" fmla="*/ 66687 w 95273"/>
                <a:gd name="connsiteY3" fmla="*/ 91286 h 216654"/>
                <a:gd name="connsiteX4" fmla="*/ 91286 w 95273"/>
                <a:gd name="connsiteY4" fmla="*/ 28587 h 216654"/>
                <a:gd name="connsiteX5" fmla="*/ 28587 w 95273"/>
                <a:gd name="connsiteY5" fmla="*/ 3988 h 216654"/>
                <a:gd name="connsiteX6" fmla="*/ 3988 w 95273"/>
                <a:gd name="connsiteY6" fmla="*/ 66687 h 216654"/>
                <a:gd name="connsiteX7" fmla="*/ 28587 w 95273"/>
                <a:gd name="connsiteY7" fmla="*/ 91286 h 21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73" h="216654">
                  <a:moveTo>
                    <a:pt x="28587" y="91286"/>
                  </a:moveTo>
                  <a:lnTo>
                    <a:pt x="28587" y="209929"/>
                  </a:lnTo>
                  <a:cubicBezTo>
                    <a:pt x="41536" y="210402"/>
                    <a:pt x="54358" y="212665"/>
                    <a:pt x="66687" y="216654"/>
                  </a:cubicBezTo>
                  <a:lnTo>
                    <a:pt x="66687" y="91286"/>
                  </a:lnTo>
                  <a:cubicBezTo>
                    <a:pt x="90794" y="80765"/>
                    <a:pt x="101807" y="52694"/>
                    <a:pt x="91286" y="28587"/>
                  </a:cubicBezTo>
                  <a:cubicBezTo>
                    <a:pt x="80765" y="4480"/>
                    <a:pt x="52694" y="-6533"/>
                    <a:pt x="28587" y="3988"/>
                  </a:cubicBezTo>
                  <a:cubicBezTo>
                    <a:pt x="4480" y="14509"/>
                    <a:pt x="-6533" y="42580"/>
                    <a:pt x="3988" y="66687"/>
                  </a:cubicBezTo>
                  <a:cubicBezTo>
                    <a:pt x="8792" y="77695"/>
                    <a:pt x="17579" y="86482"/>
                    <a:pt x="28587" y="91286"/>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38" name="任意多边形: 形状 137" descr="物联网 纯色填充">
              <a:extLst>
                <a:ext uri="{FF2B5EF4-FFF2-40B4-BE49-F238E27FC236}">
                  <a16:creationId xmlns:a16="http://schemas.microsoft.com/office/drawing/2014/main" id="{4C40B906-8FA3-4AB9-BAFB-3E54A37B87D5}"/>
                </a:ext>
              </a:extLst>
            </p:cNvPr>
            <p:cNvSpPr/>
            <p:nvPr/>
          </p:nvSpPr>
          <p:spPr>
            <a:xfrm>
              <a:off x="10883265" y="2007318"/>
              <a:ext cx="200037" cy="214577"/>
            </a:xfrm>
            <a:custGeom>
              <a:avLst/>
              <a:gdLst>
                <a:gd name="connsiteX0" fmla="*/ 31052 w 200037"/>
                <a:gd name="connsiteY0" fmla="*/ 209149 h 214577"/>
                <a:gd name="connsiteX1" fmla="*/ 38100 w 200037"/>
                <a:gd name="connsiteY1" fmla="*/ 214578 h 214577"/>
                <a:gd name="connsiteX2" fmla="*/ 38100 w 200037"/>
                <a:gd name="connsiteY2" fmla="*/ 181050 h 214577"/>
                <a:gd name="connsiteX3" fmla="*/ 57150 w 200037"/>
                <a:gd name="connsiteY3" fmla="*/ 162000 h 214577"/>
                <a:gd name="connsiteX4" fmla="*/ 114300 w 200037"/>
                <a:gd name="connsiteY4" fmla="*/ 162000 h 214577"/>
                <a:gd name="connsiteX5" fmla="*/ 171450 w 200037"/>
                <a:gd name="connsiteY5" fmla="*/ 104850 h 214577"/>
                <a:gd name="connsiteX6" fmla="*/ 171450 w 200037"/>
                <a:gd name="connsiteY6" fmla="*/ 91286 h 214577"/>
                <a:gd name="connsiteX7" fmla="*/ 196049 w 200037"/>
                <a:gd name="connsiteY7" fmla="*/ 28587 h 214577"/>
                <a:gd name="connsiteX8" fmla="*/ 133350 w 200037"/>
                <a:gd name="connsiteY8" fmla="*/ 3988 h 214577"/>
                <a:gd name="connsiteX9" fmla="*/ 108751 w 200037"/>
                <a:gd name="connsiteY9" fmla="*/ 66687 h 214577"/>
                <a:gd name="connsiteX10" fmla="*/ 133350 w 200037"/>
                <a:gd name="connsiteY10" fmla="*/ 91286 h 214577"/>
                <a:gd name="connsiteX11" fmla="*/ 133350 w 200037"/>
                <a:gd name="connsiteY11" fmla="*/ 104850 h 214577"/>
                <a:gd name="connsiteX12" fmla="*/ 114300 w 200037"/>
                <a:gd name="connsiteY12" fmla="*/ 123900 h 214577"/>
                <a:gd name="connsiteX13" fmla="*/ 57150 w 200037"/>
                <a:gd name="connsiteY13" fmla="*/ 123900 h 214577"/>
                <a:gd name="connsiteX14" fmla="*/ 0 w 200037"/>
                <a:gd name="connsiteY14" fmla="*/ 181050 h 214577"/>
                <a:gd name="connsiteX15" fmla="*/ 0 w 200037"/>
                <a:gd name="connsiteY15" fmla="*/ 193585 h 214577"/>
                <a:gd name="connsiteX16" fmla="*/ 31052 w 200037"/>
                <a:gd name="connsiteY16" fmla="*/ 209149 h 2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37" h="214577">
                  <a:moveTo>
                    <a:pt x="31052" y="209149"/>
                  </a:moveTo>
                  <a:cubicBezTo>
                    <a:pt x="33490" y="210863"/>
                    <a:pt x="35814" y="212711"/>
                    <a:pt x="38100" y="214578"/>
                  </a:cubicBezTo>
                  <a:lnTo>
                    <a:pt x="38100" y="181050"/>
                  </a:lnTo>
                  <a:cubicBezTo>
                    <a:pt x="38100" y="170529"/>
                    <a:pt x="46629" y="162000"/>
                    <a:pt x="57150" y="162000"/>
                  </a:cubicBezTo>
                  <a:lnTo>
                    <a:pt x="114300" y="162000"/>
                  </a:lnTo>
                  <a:cubicBezTo>
                    <a:pt x="145848" y="161963"/>
                    <a:pt x="171413" y="136398"/>
                    <a:pt x="171450" y="104850"/>
                  </a:cubicBezTo>
                  <a:lnTo>
                    <a:pt x="171450" y="91286"/>
                  </a:lnTo>
                  <a:cubicBezTo>
                    <a:pt x="195557" y="80765"/>
                    <a:pt x="206570" y="52694"/>
                    <a:pt x="196049" y="28587"/>
                  </a:cubicBezTo>
                  <a:cubicBezTo>
                    <a:pt x="185528" y="4480"/>
                    <a:pt x="157457" y="-6533"/>
                    <a:pt x="133350" y="3988"/>
                  </a:cubicBezTo>
                  <a:cubicBezTo>
                    <a:pt x="109243" y="14509"/>
                    <a:pt x="98230" y="42580"/>
                    <a:pt x="108751" y="66687"/>
                  </a:cubicBezTo>
                  <a:cubicBezTo>
                    <a:pt x="113555" y="77695"/>
                    <a:pt x="122342" y="86482"/>
                    <a:pt x="133350" y="91286"/>
                  </a:cubicBezTo>
                  <a:lnTo>
                    <a:pt x="133350" y="104850"/>
                  </a:lnTo>
                  <a:cubicBezTo>
                    <a:pt x="133350" y="115371"/>
                    <a:pt x="124821" y="123900"/>
                    <a:pt x="114300" y="123900"/>
                  </a:cubicBezTo>
                  <a:lnTo>
                    <a:pt x="57150" y="123900"/>
                  </a:lnTo>
                  <a:cubicBezTo>
                    <a:pt x="25600" y="123931"/>
                    <a:pt x="31" y="149500"/>
                    <a:pt x="0" y="181050"/>
                  </a:cubicBezTo>
                  <a:lnTo>
                    <a:pt x="0" y="193585"/>
                  </a:lnTo>
                  <a:cubicBezTo>
                    <a:pt x="11046" y="197250"/>
                    <a:pt x="21505" y="202493"/>
                    <a:pt x="31052" y="209149"/>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39" name="任意多边形: 形状 138" descr="物联网 纯色填充">
              <a:extLst>
                <a:ext uri="{FF2B5EF4-FFF2-40B4-BE49-F238E27FC236}">
                  <a16:creationId xmlns:a16="http://schemas.microsoft.com/office/drawing/2014/main" id="{4C40B906-8FA3-4AB9-BAFB-3E54A37B87D5}"/>
                </a:ext>
              </a:extLst>
            </p:cNvPr>
            <p:cNvSpPr/>
            <p:nvPr/>
          </p:nvSpPr>
          <p:spPr>
            <a:xfrm>
              <a:off x="10464153" y="2488006"/>
              <a:ext cx="200036" cy="205262"/>
            </a:xfrm>
            <a:custGeom>
              <a:avLst/>
              <a:gdLst>
                <a:gd name="connsiteX0" fmla="*/ 161937 w 200036"/>
                <a:gd name="connsiteY0" fmla="*/ 0 h 205262"/>
                <a:gd name="connsiteX1" fmla="*/ 161937 w 200036"/>
                <a:gd name="connsiteY1" fmla="*/ 24213 h 205262"/>
                <a:gd name="connsiteX2" fmla="*/ 142887 w 200036"/>
                <a:gd name="connsiteY2" fmla="*/ 43263 h 205262"/>
                <a:gd name="connsiteX3" fmla="*/ 85737 w 200036"/>
                <a:gd name="connsiteY3" fmla="*/ 43263 h 205262"/>
                <a:gd name="connsiteX4" fmla="*/ 28587 w 200036"/>
                <a:gd name="connsiteY4" fmla="*/ 100413 h 205262"/>
                <a:gd name="connsiteX5" fmla="*/ 28587 w 200036"/>
                <a:gd name="connsiteY5" fmla="*/ 113976 h 205262"/>
                <a:gd name="connsiteX6" fmla="*/ 3988 w 200036"/>
                <a:gd name="connsiteY6" fmla="*/ 176675 h 205262"/>
                <a:gd name="connsiteX7" fmla="*/ 66687 w 200036"/>
                <a:gd name="connsiteY7" fmla="*/ 201274 h 205262"/>
                <a:gd name="connsiteX8" fmla="*/ 91286 w 200036"/>
                <a:gd name="connsiteY8" fmla="*/ 138575 h 205262"/>
                <a:gd name="connsiteX9" fmla="*/ 66687 w 200036"/>
                <a:gd name="connsiteY9" fmla="*/ 113976 h 205262"/>
                <a:gd name="connsiteX10" fmla="*/ 66687 w 200036"/>
                <a:gd name="connsiteY10" fmla="*/ 100413 h 205262"/>
                <a:gd name="connsiteX11" fmla="*/ 85737 w 200036"/>
                <a:gd name="connsiteY11" fmla="*/ 81363 h 205262"/>
                <a:gd name="connsiteX12" fmla="*/ 142887 w 200036"/>
                <a:gd name="connsiteY12" fmla="*/ 81363 h 205262"/>
                <a:gd name="connsiteX13" fmla="*/ 200037 w 200036"/>
                <a:gd name="connsiteY13" fmla="*/ 24213 h 205262"/>
                <a:gd name="connsiteX14" fmla="*/ 200037 w 200036"/>
                <a:gd name="connsiteY14" fmla="*/ 0 h 20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36" h="205262">
                  <a:moveTo>
                    <a:pt x="161937" y="0"/>
                  </a:moveTo>
                  <a:lnTo>
                    <a:pt x="161937" y="24213"/>
                  </a:lnTo>
                  <a:cubicBezTo>
                    <a:pt x="161937" y="34734"/>
                    <a:pt x="153408" y="43263"/>
                    <a:pt x="142887" y="43263"/>
                  </a:cubicBezTo>
                  <a:lnTo>
                    <a:pt x="85737" y="43263"/>
                  </a:lnTo>
                  <a:cubicBezTo>
                    <a:pt x="54187" y="43294"/>
                    <a:pt x="28618" y="68863"/>
                    <a:pt x="28587" y="100413"/>
                  </a:cubicBezTo>
                  <a:lnTo>
                    <a:pt x="28587" y="113976"/>
                  </a:lnTo>
                  <a:cubicBezTo>
                    <a:pt x="4480" y="124497"/>
                    <a:pt x="-6533" y="152569"/>
                    <a:pt x="3988" y="176675"/>
                  </a:cubicBezTo>
                  <a:cubicBezTo>
                    <a:pt x="14509" y="200782"/>
                    <a:pt x="42580" y="211795"/>
                    <a:pt x="66687" y="201274"/>
                  </a:cubicBezTo>
                  <a:cubicBezTo>
                    <a:pt x="90794" y="190753"/>
                    <a:pt x="101807" y="162682"/>
                    <a:pt x="91286" y="138575"/>
                  </a:cubicBezTo>
                  <a:cubicBezTo>
                    <a:pt x="86482" y="127566"/>
                    <a:pt x="77695" y="118781"/>
                    <a:pt x="66687" y="113976"/>
                  </a:cubicBezTo>
                  <a:lnTo>
                    <a:pt x="66687" y="100413"/>
                  </a:lnTo>
                  <a:cubicBezTo>
                    <a:pt x="66687" y="89891"/>
                    <a:pt x="75216" y="81363"/>
                    <a:pt x="85737" y="81363"/>
                  </a:cubicBezTo>
                  <a:lnTo>
                    <a:pt x="142887" y="81363"/>
                  </a:lnTo>
                  <a:cubicBezTo>
                    <a:pt x="174435" y="81325"/>
                    <a:pt x="200000" y="55760"/>
                    <a:pt x="200037" y="24213"/>
                  </a:cubicBezTo>
                  <a:lnTo>
                    <a:pt x="200037"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40" name="任意多边形: 形状 139" descr="物联网 纯色填充">
              <a:extLst>
                <a:ext uri="{FF2B5EF4-FFF2-40B4-BE49-F238E27FC236}">
                  <a16:creationId xmlns:a16="http://schemas.microsoft.com/office/drawing/2014/main" id="{4C40B906-8FA3-4AB9-BAFB-3E54A37B87D5}"/>
                </a:ext>
              </a:extLst>
            </p:cNvPr>
            <p:cNvSpPr/>
            <p:nvPr/>
          </p:nvSpPr>
          <p:spPr>
            <a:xfrm>
              <a:off x="11011957" y="2283618"/>
              <a:ext cx="185707" cy="95262"/>
            </a:xfrm>
            <a:custGeom>
              <a:avLst/>
              <a:gdLst>
                <a:gd name="connsiteX0" fmla="*/ 138008 w 185707"/>
                <a:gd name="connsiteY0" fmla="*/ 0 h 95262"/>
                <a:gd name="connsiteX1" fmla="*/ 94421 w 185707"/>
                <a:gd name="connsiteY1" fmla="*/ 28575 h 95262"/>
                <a:gd name="connsiteX2" fmla="*/ 0 w 185707"/>
                <a:gd name="connsiteY2" fmla="*/ 28575 h 95262"/>
                <a:gd name="connsiteX3" fmla="*/ 26337 w 185707"/>
                <a:gd name="connsiteY3" fmla="*/ 66675 h 95262"/>
                <a:gd name="connsiteX4" fmla="*/ 94421 w 185707"/>
                <a:gd name="connsiteY4" fmla="*/ 66675 h 95262"/>
                <a:gd name="connsiteX5" fmla="*/ 157121 w 185707"/>
                <a:gd name="connsiteY5" fmla="*/ 91274 h 95262"/>
                <a:gd name="connsiteX6" fmla="*/ 181720 w 185707"/>
                <a:gd name="connsiteY6" fmla="*/ 28575 h 95262"/>
                <a:gd name="connsiteX7" fmla="*/ 138008 w 185707"/>
                <a:gd name="connsiteY7" fmla="*/ 0 h 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07" h="95262">
                  <a:moveTo>
                    <a:pt x="138008" y="0"/>
                  </a:moveTo>
                  <a:cubicBezTo>
                    <a:pt x="119094" y="25"/>
                    <a:pt x="101987" y="11240"/>
                    <a:pt x="94421" y="28575"/>
                  </a:cubicBezTo>
                  <a:lnTo>
                    <a:pt x="0" y="28575"/>
                  </a:lnTo>
                  <a:cubicBezTo>
                    <a:pt x="11595" y="39078"/>
                    <a:pt x="20608" y="52117"/>
                    <a:pt x="26337" y="66675"/>
                  </a:cubicBezTo>
                  <a:lnTo>
                    <a:pt x="94421" y="66675"/>
                  </a:lnTo>
                  <a:cubicBezTo>
                    <a:pt x="104943" y="90782"/>
                    <a:pt x="133014" y="101795"/>
                    <a:pt x="157121" y="91274"/>
                  </a:cubicBezTo>
                  <a:cubicBezTo>
                    <a:pt x="181227" y="80753"/>
                    <a:pt x="192240" y="52682"/>
                    <a:pt x="181720" y="28575"/>
                  </a:cubicBezTo>
                  <a:cubicBezTo>
                    <a:pt x="174136" y="11199"/>
                    <a:pt x="156967" y="-25"/>
                    <a:pt x="138008" y="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41" name="任意多边形: 形状 140" descr="物联网 纯色填充">
              <a:extLst>
                <a:ext uri="{FF2B5EF4-FFF2-40B4-BE49-F238E27FC236}">
                  <a16:creationId xmlns:a16="http://schemas.microsoft.com/office/drawing/2014/main" id="{4C40B906-8FA3-4AB9-BAFB-3E54A37B87D5}"/>
                </a:ext>
              </a:extLst>
            </p:cNvPr>
            <p:cNvSpPr/>
            <p:nvPr/>
          </p:nvSpPr>
          <p:spPr>
            <a:xfrm>
              <a:off x="10921365" y="2486567"/>
              <a:ext cx="190574" cy="149487"/>
            </a:xfrm>
            <a:custGeom>
              <a:avLst/>
              <a:gdLst>
                <a:gd name="connsiteX0" fmla="*/ 142875 w 190574"/>
                <a:gd name="connsiteY0" fmla="*/ 54226 h 149487"/>
                <a:gd name="connsiteX1" fmla="*/ 99289 w 190574"/>
                <a:gd name="connsiteY1" fmla="*/ 82801 h 149487"/>
                <a:gd name="connsiteX2" fmla="*/ 57150 w 190574"/>
                <a:gd name="connsiteY2" fmla="*/ 82801 h 149487"/>
                <a:gd name="connsiteX3" fmla="*/ 38100 w 190574"/>
                <a:gd name="connsiteY3" fmla="*/ 63751 h 149487"/>
                <a:gd name="connsiteX4" fmla="*/ 38100 w 190574"/>
                <a:gd name="connsiteY4" fmla="*/ 0 h 149487"/>
                <a:gd name="connsiteX5" fmla="*/ 21631 w 190574"/>
                <a:gd name="connsiteY5" fmla="*/ 1438 h 149487"/>
                <a:gd name="connsiteX6" fmla="*/ 0 w 190574"/>
                <a:gd name="connsiteY6" fmla="*/ 1438 h 149487"/>
                <a:gd name="connsiteX7" fmla="*/ 0 w 190574"/>
                <a:gd name="connsiteY7" fmla="*/ 63751 h 149487"/>
                <a:gd name="connsiteX8" fmla="*/ 57150 w 190574"/>
                <a:gd name="connsiteY8" fmla="*/ 120901 h 149487"/>
                <a:gd name="connsiteX9" fmla="*/ 99289 w 190574"/>
                <a:gd name="connsiteY9" fmla="*/ 120901 h 149487"/>
                <a:gd name="connsiteX10" fmla="*/ 161988 w 190574"/>
                <a:gd name="connsiteY10" fmla="*/ 145500 h 149487"/>
                <a:gd name="connsiteX11" fmla="*/ 186587 w 190574"/>
                <a:gd name="connsiteY11" fmla="*/ 82801 h 149487"/>
                <a:gd name="connsiteX12" fmla="*/ 142875 w 190574"/>
                <a:gd name="connsiteY12" fmla="*/ 54226 h 14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74" h="149487">
                  <a:moveTo>
                    <a:pt x="142875" y="54226"/>
                  </a:moveTo>
                  <a:cubicBezTo>
                    <a:pt x="123961" y="54251"/>
                    <a:pt x="106854" y="65466"/>
                    <a:pt x="99289" y="82801"/>
                  </a:cubicBezTo>
                  <a:lnTo>
                    <a:pt x="57150" y="82801"/>
                  </a:lnTo>
                  <a:cubicBezTo>
                    <a:pt x="46629" y="82801"/>
                    <a:pt x="38100" y="74272"/>
                    <a:pt x="38100" y="63751"/>
                  </a:cubicBezTo>
                  <a:lnTo>
                    <a:pt x="38100" y="0"/>
                  </a:lnTo>
                  <a:cubicBezTo>
                    <a:pt x="32658" y="924"/>
                    <a:pt x="27151" y="1405"/>
                    <a:pt x="21631" y="1438"/>
                  </a:cubicBezTo>
                  <a:lnTo>
                    <a:pt x="0" y="1438"/>
                  </a:lnTo>
                  <a:lnTo>
                    <a:pt x="0" y="63751"/>
                  </a:lnTo>
                  <a:cubicBezTo>
                    <a:pt x="37" y="95299"/>
                    <a:pt x="25602" y="120864"/>
                    <a:pt x="57150" y="120901"/>
                  </a:cubicBezTo>
                  <a:lnTo>
                    <a:pt x="99289" y="120901"/>
                  </a:lnTo>
                  <a:cubicBezTo>
                    <a:pt x="109810" y="145008"/>
                    <a:pt x="137881" y="156020"/>
                    <a:pt x="161988" y="145500"/>
                  </a:cubicBezTo>
                  <a:cubicBezTo>
                    <a:pt x="186095" y="134979"/>
                    <a:pt x="197108" y="106908"/>
                    <a:pt x="186587" y="82801"/>
                  </a:cubicBezTo>
                  <a:cubicBezTo>
                    <a:pt x="179003" y="65424"/>
                    <a:pt x="161835" y="54201"/>
                    <a:pt x="142875" y="54226"/>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42" name="任意多边形: 形状 141" descr="物联网 纯色填充">
              <a:extLst>
                <a:ext uri="{FF2B5EF4-FFF2-40B4-BE49-F238E27FC236}">
                  <a16:creationId xmlns:a16="http://schemas.microsoft.com/office/drawing/2014/main" id="{4C40B906-8FA3-4AB9-BAFB-3E54A37B87D5}"/>
                </a:ext>
              </a:extLst>
            </p:cNvPr>
            <p:cNvSpPr/>
            <p:nvPr/>
          </p:nvSpPr>
          <p:spPr>
            <a:xfrm>
              <a:off x="10740378" y="2488006"/>
              <a:ext cx="95273" cy="233837"/>
            </a:xfrm>
            <a:custGeom>
              <a:avLst/>
              <a:gdLst>
                <a:gd name="connsiteX0" fmla="*/ 66687 w 95273"/>
                <a:gd name="connsiteY0" fmla="*/ 142551 h 233837"/>
                <a:gd name="connsiteX1" fmla="*/ 66687 w 95273"/>
                <a:gd name="connsiteY1" fmla="*/ 0 h 233837"/>
                <a:gd name="connsiteX2" fmla="*/ 28587 w 95273"/>
                <a:gd name="connsiteY2" fmla="*/ 0 h 233837"/>
                <a:gd name="connsiteX3" fmla="*/ 28587 w 95273"/>
                <a:gd name="connsiteY3" fmla="*/ 142551 h 233837"/>
                <a:gd name="connsiteX4" fmla="*/ 3988 w 95273"/>
                <a:gd name="connsiteY4" fmla="*/ 205250 h 233837"/>
                <a:gd name="connsiteX5" fmla="*/ 66687 w 95273"/>
                <a:gd name="connsiteY5" fmla="*/ 229849 h 233837"/>
                <a:gd name="connsiteX6" fmla="*/ 91286 w 95273"/>
                <a:gd name="connsiteY6" fmla="*/ 167150 h 233837"/>
                <a:gd name="connsiteX7" fmla="*/ 66687 w 95273"/>
                <a:gd name="connsiteY7" fmla="*/ 142551 h 23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73" h="233837">
                  <a:moveTo>
                    <a:pt x="66687" y="142551"/>
                  </a:moveTo>
                  <a:lnTo>
                    <a:pt x="66687" y="0"/>
                  </a:lnTo>
                  <a:lnTo>
                    <a:pt x="28587" y="0"/>
                  </a:lnTo>
                  <a:lnTo>
                    <a:pt x="28587" y="142551"/>
                  </a:lnTo>
                  <a:cubicBezTo>
                    <a:pt x="4480" y="153072"/>
                    <a:pt x="-6533" y="181144"/>
                    <a:pt x="3988" y="205250"/>
                  </a:cubicBezTo>
                  <a:cubicBezTo>
                    <a:pt x="14509" y="229357"/>
                    <a:pt x="42580" y="240370"/>
                    <a:pt x="66687" y="229849"/>
                  </a:cubicBezTo>
                  <a:cubicBezTo>
                    <a:pt x="90794" y="219328"/>
                    <a:pt x="101807" y="191257"/>
                    <a:pt x="91286" y="167150"/>
                  </a:cubicBezTo>
                  <a:cubicBezTo>
                    <a:pt x="86482" y="156141"/>
                    <a:pt x="77695" y="147356"/>
                    <a:pt x="66687" y="142551"/>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43" name="任意多边形: 形状 142" descr="物联网 纯色填充">
              <a:extLst>
                <a:ext uri="{FF2B5EF4-FFF2-40B4-BE49-F238E27FC236}">
                  <a16:creationId xmlns:a16="http://schemas.microsoft.com/office/drawing/2014/main" id="{4C40B906-8FA3-4AB9-BAFB-3E54A37B87D5}"/>
                </a:ext>
              </a:extLst>
            </p:cNvPr>
            <p:cNvSpPr/>
            <p:nvPr/>
          </p:nvSpPr>
          <p:spPr>
            <a:xfrm>
              <a:off x="10499077" y="2169306"/>
              <a:ext cx="517446" cy="290139"/>
            </a:xfrm>
            <a:custGeom>
              <a:avLst/>
              <a:gdLst>
                <a:gd name="connsiteX0" fmla="*/ 443919 w 517446"/>
                <a:gd name="connsiteY0" fmla="*/ 144754 h 290139"/>
                <a:gd name="connsiteX1" fmla="*/ 437785 w 517446"/>
                <a:gd name="connsiteY1" fmla="*/ 145059 h 290139"/>
                <a:gd name="connsiteX2" fmla="*/ 437785 w 517446"/>
                <a:gd name="connsiteY2" fmla="*/ 144754 h 290139"/>
                <a:gd name="connsiteX3" fmla="*/ 398885 w 517446"/>
                <a:gd name="connsiteY3" fmla="*/ 70574 h 290139"/>
                <a:gd name="connsiteX4" fmla="*/ 315065 w 517446"/>
                <a:gd name="connsiteY4" fmla="*/ 59144 h 290139"/>
                <a:gd name="connsiteX5" fmla="*/ 191183 w 517446"/>
                <a:gd name="connsiteY5" fmla="*/ 3051 h 290139"/>
                <a:gd name="connsiteX6" fmla="*/ 106477 w 517446"/>
                <a:gd name="connsiteY6" fmla="*/ 108407 h 290139"/>
                <a:gd name="connsiteX7" fmla="*/ 106477 w 517446"/>
                <a:gd name="connsiteY7" fmla="*/ 109360 h 290139"/>
                <a:gd name="connsiteX8" fmla="*/ 18371 w 517446"/>
                <a:gd name="connsiteY8" fmla="*/ 144602 h 290139"/>
                <a:gd name="connsiteX9" fmla="*/ 8846 w 517446"/>
                <a:gd name="connsiteY9" fmla="*/ 237947 h 290139"/>
                <a:gd name="connsiteX10" fmla="*/ 88065 w 517446"/>
                <a:gd name="connsiteY10" fmla="*/ 289830 h 290139"/>
                <a:gd name="connsiteX11" fmla="*/ 117488 w 517446"/>
                <a:gd name="connsiteY11" fmla="*/ 290135 h 290139"/>
                <a:gd name="connsiteX12" fmla="*/ 443919 w 517446"/>
                <a:gd name="connsiteY12" fmla="*/ 290135 h 290139"/>
                <a:gd name="connsiteX13" fmla="*/ 517442 w 517446"/>
                <a:gd name="connsiteY13" fmla="*/ 218277 h 290139"/>
                <a:gd name="connsiteX14" fmla="*/ 445583 w 517446"/>
                <a:gd name="connsiteY14" fmla="*/ 144754 h 290139"/>
                <a:gd name="connsiteX15" fmla="*/ 443919 w 517446"/>
                <a:gd name="connsiteY15" fmla="*/ 144754 h 29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446" h="290139">
                  <a:moveTo>
                    <a:pt x="443919" y="144754"/>
                  </a:moveTo>
                  <a:cubicBezTo>
                    <a:pt x="441869" y="144702"/>
                    <a:pt x="439820" y="144804"/>
                    <a:pt x="437785" y="145059"/>
                  </a:cubicBezTo>
                  <a:lnTo>
                    <a:pt x="437785" y="144754"/>
                  </a:lnTo>
                  <a:cubicBezTo>
                    <a:pt x="437733" y="115154"/>
                    <a:pt x="423204" y="87449"/>
                    <a:pt x="398885" y="70574"/>
                  </a:cubicBezTo>
                  <a:cubicBezTo>
                    <a:pt x="374392" y="53549"/>
                    <a:pt x="343222" y="49299"/>
                    <a:pt x="315065" y="59144"/>
                  </a:cubicBezTo>
                  <a:cubicBezTo>
                    <a:pt x="291420" y="14356"/>
                    <a:pt x="240440" y="-8727"/>
                    <a:pt x="191183" y="3051"/>
                  </a:cubicBezTo>
                  <a:cubicBezTo>
                    <a:pt x="142017" y="14412"/>
                    <a:pt x="107014" y="57948"/>
                    <a:pt x="106477" y="108407"/>
                  </a:cubicBezTo>
                  <a:lnTo>
                    <a:pt x="106477" y="109360"/>
                  </a:lnTo>
                  <a:cubicBezTo>
                    <a:pt x="72863" y="104024"/>
                    <a:pt x="39031" y="117556"/>
                    <a:pt x="18371" y="144602"/>
                  </a:cubicBezTo>
                  <a:cubicBezTo>
                    <a:pt x="-2077" y="171462"/>
                    <a:pt x="-5755" y="207511"/>
                    <a:pt x="8846" y="237947"/>
                  </a:cubicBezTo>
                  <a:cubicBezTo>
                    <a:pt x="23656" y="268534"/>
                    <a:pt x="54108" y="288478"/>
                    <a:pt x="88065" y="289830"/>
                  </a:cubicBezTo>
                  <a:lnTo>
                    <a:pt x="117488" y="290135"/>
                  </a:lnTo>
                  <a:lnTo>
                    <a:pt x="443919" y="290135"/>
                  </a:lnTo>
                  <a:cubicBezTo>
                    <a:pt x="484065" y="290594"/>
                    <a:pt x="516982" y="258422"/>
                    <a:pt x="517442" y="218277"/>
                  </a:cubicBezTo>
                  <a:cubicBezTo>
                    <a:pt x="517901" y="178131"/>
                    <a:pt x="485729" y="145214"/>
                    <a:pt x="445583" y="144754"/>
                  </a:cubicBezTo>
                  <a:cubicBezTo>
                    <a:pt x="445029" y="144748"/>
                    <a:pt x="444473" y="144748"/>
                    <a:pt x="443919" y="144754"/>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80" name="组合 279">
            <a:extLst>
              <a:ext uri="{FF2B5EF4-FFF2-40B4-BE49-F238E27FC236}">
                <a16:creationId xmlns:a16="http://schemas.microsoft.com/office/drawing/2014/main" id="{48E4922B-CC7C-4789-A03E-4BB2A247773F}"/>
              </a:ext>
            </a:extLst>
          </p:cNvPr>
          <p:cNvGrpSpPr/>
          <p:nvPr/>
        </p:nvGrpSpPr>
        <p:grpSpPr>
          <a:xfrm>
            <a:off x="1199066" y="3057525"/>
            <a:ext cx="465572" cy="752475"/>
            <a:chOff x="1199066" y="3057525"/>
            <a:chExt cx="465572" cy="752475"/>
          </a:xfrm>
          <a:noFill/>
        </p:grpSpPr>
        <p:sp>
          <p:nvSpPr>
            <p:cNvPr id="144" name="任意多边形: 形状 143" descr="老鼠 纯色填充">
              <a:extLst>
                <a:ext uri="{FF2B5EF4-FFF2-40B4-BE49-F238E27FC236}">
                  <a16:creationId xmlns:a16="http://schemas.microsoft.com/office/drawing/2014/main" id="{7CE7DE61-8FA5-4F24-BCB3-11054DBD6E0A}"/>
                </a:ext>
              </a:extLst>
            </p:cNvPr>
            <p:cNvSpPr/>
            <p:nvPr/>
          </p:nvSpPr>
          <p:spPr>
            <a:xfrm>
              <a:off x="1403977" y="3200400"/>
              <a:ext cx="57164" cy="142875"/>
            </a:xfrm>
            <a:custGeom>
              <a:avLst/>
              <a:gdLst>
                <a:gd name="connsiteX0" fmla="*/ 28582 w 57164"/>
                <a:gd name="connsiteY0" fmla="*/ 0 h 142875"/>
                <a:gd name="connsiteX1" fmla="*/ 7 w 57164"/>
                <a:gd name="connsiteY1" fmla="*/ 29880 h 142875"/>
                <a:gd name="connsiteX2" fmla="*/ 7 w 57164"/>
                <a:gd name="connsiteY2" fmla="*/ 114300 h 142875"/>
                <a:gd name="connsiteX3" fmla="*/ 28582 w 57164"/>
                <a:gd name="connsiteY3" fmla="*/ 142875 h 142875"/>
                <a:gd name="connsiteX4" fmla="*/ 57157 w 57164"/>
                <a:gd name="connsiteY4" fmla="*/ 114300 h 142875"/>
                <a:gd name="connsiteX5" fmla="*/ 57157 w 57164"/>
                <a:gd name="connsiteY5" fmla="*/ 29880 h 142875"/>
                <a:gd name="connsiteX6" fmla="*/ 28582 w 57164"/>
                <a:gd name="connsiteY6"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64" h="142875">
                  <a:moveTo>
                    <a:pt x="28582" y="0"/>
                  </a:moveTo>
                  <a:cubicBezTo>
                    <a:pt x="12442" y="364"/>
                    <a:pt x="-349" y="13740"/>
                    <a:pt x="7" y="29880"/>
                  </a:cubicBezTo>
                  <a:lnTo>
                    <a:pt x="7" y="114300"/>
                  </a:lnTo>
                  <a:cubicBezTo>
                    <a:pt x="7" y="130082"/>
                    <a:pt x="12800" y="142875"/>
                    <a:pt x="28582" y="142875"/>
                  </a:cubicBezTo>
                  <a:cubicBezTo>
                    <a:pt x="44364" y="142875"/>
                    <a:pt x="57157" y="130082"/>
                    <a:pt x="57157" y="114300"/>
                  </a:cubicBezTo>
                  <a:lnTo>
                    <a:pt x="57157" y="29880"/>
                  </a:lnTo>
                  <a:cubicBezTo>
                    <a:pt x="57513" y="13740"/>
                    <a:pt x="44722" y="364"/>
                    <a:pt x="28582" y="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45" name="任意多边形: 形状 144" descr="老鼠 纯色填充">
              <a:extLst>
                <a:ext uri="{FF2B5EF4-FFF2-40B4-BE49-F238E27FC236}">
                  <a16:creationId xmlns:a16="http://schemas.microsoft.com/office/drawing/2014/main" id="{7CE7DE61-8FA5-4F24-BCB3-11054DBD6E0A}"/>
                </a:ext>
              </a:extLst>
            </p:cNvPr>
            <p:cNvSpPr/>
            <p:nvPr/>
          </p:nvSpPr>
          <p:spPr>
            <a:xfrm>
              <a:off x="1199066" y="3057525"/>
              <a:ext cx="465572" cy="752475"/>
            </a:xfrm>
            <a:custGeom>
              <a:avLst/>
              <a:gdLst>
                <a:gd name="connsiteX0" fmla="*/ 463998 w 465572"/>
                <a:gd name="connsiteY0" fmla="*/ 502320 h 752475"/>
                <a:gd name="connsiteX1" fmla="*/ 453111 w 465572"/>
                <a:gd name="connsiteY1" fmla="*/ 348615 h 752475"/>
                <a:gd name="connsiteX2" fmla="*/ 457788 w 465572"/>
                <a:gd name="connsiteY2" fmla="*/ 231800 h 752475"/>
                <a:gd name="connsiteX3" fmla="*/ 261936 w 465572"/>
                <a:gd name="connsiteY3" fmla="*/ 920 h 752475"/>
                <a:gd name="connsiteX4" fmla="*/ 253619 w 465572"/>
                <a:gd name="connsiteY4" fmla="*/ 400 h 752475"/>
                <a:gd name="connsiteX5" fmla="*/ 232807 w 465572"/>
                <a:gd name="connsiteY5" fmla="*/ 0 h 752475"/>
                <a:gd name="connsiteX6" fmla="*/ 211995 w 465572"/>
                <a:gd name="connsiteY6" fmla="*/ 400 h 752475"/>
                <a:gd name="connsiteX7" fmla="*/ 7310 w 465572"/>
                <a:gd name="connsiteY7" fmla="*/ 223486 h 752475"/>
                <a:gd name="connsiteX8" fmla="*/ 7827 w 465572"/>
                <a:gd name="connsiteY8" fmla="*/ 231772 h 752475"/>
                <a:gd name="connsiteX9" fmla="*/ 12513 w 465572"/>
                <a:gd name="connsiteY9" fmla="*/ 348615 h 752475"/>
                <a:gd name="connsiteX10" fmla="*/ 1588 w 465572"/>
                <a:gd name="connsiteY10" fmla="*/ 502349 h 752475"/>
                <a:gd name="connsiteX11" fmla="*/ 197195 w 465572"/>
                <a:gd name="connsiteY11" fmla="*/ 750789 h 752475"/>
                <a:gd name="connsiteX12" fmla="*/ 214072 w 465572"/>
                <a:gd name="connsiteY12" fmla="*/ 752151 h 752475"/>
                <a:gd name="connsiteX13" fmla="*/ 232807 w 465572"/>
                <a:gd name="connsiteY13" fmla="*/ 752475 h 752475"/>
                <a:gd name="connsiteX14" fmla="*/ 251562 w 465572"/>
                <a:gd name="connsiteY14" fmla="*/ 752151 h 752475"/>
                <a:gd name="connsiteX15" fmla="*/ 465364 w 465572"/>
                <a:gd name="connsiteY15" fmla="*/ 519202 h 752475"/>
                <a:gd name="connsiteX16" fmla="*/ 463998 w 465572"/>
                <a:gd name="connsiteY16" fmla="*/ 502320 h 752475"/>
                <a:gd name="connsiteX17" fmla="*/ 300168 w 465572"/>
                <a:gd name="connsiteY17" fmla="*/ 257175 h 752475"/>
                <a:gd name="connsiteX18" fmla="*/ 252543 w 465572"/>
                <a:gd name="connsiteY18" fmla="*/ 322297 h 752475"/>
                <a:gd name="connsiteX19" fmla="*/ 252543 w 465572"/>
                <a:gd name="connsiteY19" fmla="*/ 466725 h 752475"/>
                <a:gd name="connsiteX20" fmla="*/ 233493 w 465572"/>
                <a:gd name="connsiteY20" fmla="*/ 485775 h 752475"/>
                <a:gd name="connsiteX21" fmla="*/ 214443 w 465572"/>
                <a:gd name="connsiteY21" fmla="*/ 466725 h 752475"/>
                <a:gd name="connsiteX22" fmla="*/ 214443 w 465572"/>
                <a:gd name="connsiteY22" fmla="*/ 322297 h 752475"/>
                <a:gd name="connsiteX23" fmla="*/ 166818 w 465572"/>
                <a:gd name="connsiteY23" fmla="*/ 257175 h 752475"/>
                <a:gd name="connsiteX24" fmla="*/ 166818 w 465572"/>
                <a:gd name="connsiteY24" fmla="*/ 172764 h 752475"/>
                <a:gd name="connsiteX25" fmla="*/ 214443 w 465572"/>
                <a:gd name="connsiteY25" fmla="*/ 107632 h 752475"/>
                <a:gd name="connsiteX26" fmla="*/ 214443 w 465572"/>
                <a:gd name="connsiteY26" fmla="*/ 57150 h 752475"/>
                <a:gd name="connsiteX27" fmla="*/ 233493 w 465572"/>
                <a:gd name="connsiteY27" fmla="*/ 38100 h 752475"/>
                <a:gd name="connsiteX28" fmla="*/ 252543 w 465572"/>
                <a:gd name="connsiteY28" fmla="*/ 57150 h 752475"/>
                <a:gd name="connsiteX29" fmla="*/ 252543 w 465572"/>
                <a:gd name="connsiteY29" fmla="*/ 107632 h 752475"/>
                <a:gd name="connsiteX30" fmla="*/ 300168 w 465572"/>
                <a:gd name="connsiteY30" fmla="*/ 17276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5572" h="752475">
                  <a:moveTo>
                    <a:pt x="463998" y="502320"/>
                  </a:moveTo>
                  <a:cubicBezTo>
                    <a:pt x="457606" y="451318"/>
                    <a:pt x="453971" y="400009"/>
                    <a:pt x="453111" y="348615"/>
                  </a:cubicBezTo>
                  <a:cubicBezTo>
                    <a:pt x="453111" y="306705"/>
                    <a:pt x="455016" y="267214"/>
                    <a:pt x="457788" y="231800"/>
                  </a:cubicBezTo>
                  <a:cubicBezTo>
                    <a:pt x="467460" y="113962"/>
                    <a:pt x="379774" y="10593"/>
                    <a:pt x="261936" y="920"/>
                  </a:cubicBezTo>
                  <a:cubicBezTo>
                    <a:pt x="259167" y="693"/>
                    <a:pt x="256395" y="519"/>
                    <a:pt x="253619" y="400"/>
                  </a:cubicBezTo>
                  <a:cubicBezTo>
                    <a:pt x="246812" y="133"/>
                    <a:pt x="239875" y="0"/>
                    <a:pt x="232807" y="0"/>
                  </a:cubicBezTo>
                  <a:cubicBezTo>
                    <a:pt x="225740" y="0"/>
                    <a:pt x="218803" y="133"/>
                    <a:pt x="211995" y="400"/>
                  </a:cubicBezTo>
                  <a:cubicBezTo>
                    <a:pt x="93869" y="5481"/>
                    <a:pt x="2228" y="105361"/>
                    <a:pt x="7310" y="223486"/>
                  </a:cubicBezTo>
                  <a:cubicBezTo>
                    <a:pt x="7429" y="226251"/>
                    <a:pt x="7601" y="229013"/>
                    <a:pt x="7827" y="231772"/>
                  </a:cubicBezTo>
                  <a:cubicBezTo>
                    <a:pt x="10608" y="267186"/>
                    <a:pt x="12513" y="306705"/>
                    <a:pt x="12513" y="348615"/>
                  </a:cubicBezTo>
                  <a:cubicBezTo>
                    <a:pt x="11642" y="400019"/>
                    <a:pt x="7994" y="451338"/>
                    <a:pt x="1588" y="502349"/>
                  </a:cubicBezTo>
                  <a:cubicBezTo>
                    <a:pt x="-13002" y="624969"/>
                    <a:pt x="74575" y="736200"/>
                    <a:pt x="197195" y="750789"/>
                  </a:cubicBezTo>
                  <a:cubicBezTo>
                    <a:pt x="202802" y="751456"/>
                    <a:pt x="208431" y="751910"/>
                    <a:pt x="214072" y="752151"/>
                  </a:cubicBezTo>
                  <a:cubicBezTo>
                    <a:pt x="220206" y="752361"/>
                    <a:pt x="226451" y="752468"/>
                    <a:pt x="232807" y="752475"/>
                  </a:cubicBezTo>
                  <a:cubicBezTo>
                    <a:pt x="239163" y="752482"/>
                    <a:pt x="245416" y="752373"/>
                    <a:pt x="251562" y="752151"/>
                  </a:cubicBezTo>
                  <a:cubicBezTo>
                    <a:pt x="374929" y="746864"/>
                    <a:pt x="470651" y="642569"/>
                    <a:pt x="465364" y="519202"/>
                  </a:cubicBezTo>
                  <a:cubicBezTo>
                    <a:pt x="465122" y="513559"/>
                    <a:pt x="464667" y="507928"/>
                    <a:pt x="463998" y="502320"/>
                  </a:cubicBezTo>
                  <a:close/>
                  <a:moveTo>
                    <a:pt x="300168" y="257175"/>
                  </a:moveTo>
                  <a:cubicBezTo>
                    <a:pt x="300304" y="286982"/>
                    <a:pt x="280989" y="313393"/>
                    <a:pt x="252543" y="322297"/>
                  </a:cubicBezTo>
                  <a:lnTo>
                    <a:pt x="252543" y="466725"/>
                  </a:lnTo>
                  <a:cubicBezTo>
                    <a:pt x="252543" y="477246"/>
                    <a:pt x="244014" y="485775"/>
                    <a:pt x="233493" y="485775"/>
                  </a:cubicBezTo>
                  <a:cubicBezTo>
                    <a:pt x="222972" y="485775"/>
                    <a:pt x="214443" y="477246"/>
                    <a:pt x="214443" y="466725"/>
                  </a:cubicBezTo>
                  <a:lnTo>
                    <a:pt x="214443" y="322297"/>
                  </a:lnTo>
                  <a:cubicBezTo>
                    <a:pt x="186001" y="313388"/>
                    <a:pt x="166689" y="286980"/>
                    <a:pt x="166818" y="257175"/>
                  </a:cubicBezTo>
                  <a:lnTo>
                    <a:pt x="166818" y="172764"/>
                  </a:lnTo>
                  <a:cubicBezTo>
                    <a:pt x="166678" y="142954"/>
                    <a:pt x="185994" y="116537"/>
                    <a:pt x="214443" y="107632"/>
                  </a:cubicBezTo>
                  <a:lnTo>
                    <a:pt x="214443" y="57150"/>
                  </a:lnTo>
                  <a:cubicBezTo>
                    <a:pt x="214443" y="46629"/>
                    <a:pt x="222972" y="38100"/>
                    <a:pt x="233493" y="38100"/>
                  </a:cubicBezTo>
                  <a:cubicBezTo>
                    <a:pt x="244014" y="38100"/>
                    <a:pt x="252543" y="46629"/>
                    <a:pt x="252543" y="57150"/>
                  </a:cubicBezTo>
                  <a:lnTo>
                    <a:pt x="252543" y="107632"/>
                  </a:lnTo>
                  <a:cubicBezTo>
                    <a:pt x="280989" y="116543"/>
                    <a:pt x="300302" y="142956"/>
                    <a:pt x="300168" y="172764"/>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84" name="组合 283">
            <a:extLst>
              <a:ext uri="{FF2B5EF4-FFF2-40B4-BE49-F238E27FC236}">
                <a16:creationId xmlns:a16="http://schemas.microsoft.com/office/drawing/2014/main" id="{0C180C7B-D402-419A-8221-55195CF943BD}"/>
              </a:ext>
            </a:extLst>
          </p:cNvPr>
          <p:cNvGrpSpPr/>
          <p:nvPr/>
        </p:nvGrpSpPr>
        <p:grpSpPr>
          <a:xfrm>
            <a:off x="2606094" y="3105138"/>
            <a:ext cx="762000" cy="647700"/>
            <a:chOff x="2606094" y="3105138"/>
            <a:chExt cx="762000" cy="647700"/>
          </a:xfrm>
          <a:noFill/>
        </p:grpSpPr>
        <p:sp>
          <p:nvSpPr>
            <p:cNvPr id="146" name="任意多边形: 形状 145" descr="联机会议 纯色填充">
              <a:extLst>
                <a:ext uri="{FF2B5EF4-FFF2-40B4-BE49-F238E27FC236}">
                  <a16:creationId xmlns:a16="http://schemas.microsoft.com/office/drawing/2014/main" id="{05B4574B-47B4-4800-9224-04A40F2CC077}"/>
                </a:ext>
              </a:extLst>
            </p:cNvPr>
            <p:cNvSpPr/>
            <p:nvPr/>
          </p:nvSpPr>
          <p:spPr>
            <a:xfrm>
              <a:off x="2606094" y="3105138"/>
              <a:ext cx="762000" cy="647700"/>
            </a:xfrm>
            <a:custGeom>
              <a:avLst/>
              <a:gdLst>
                <a:gd name="connsiteX0" fmla="*/ 723900 w 762000"/>
                <a:gd name="connsiteY0" fmla="*/ 0 h 647700"/>
                <a:gd name="connsiteX1" fmla="*/ 38100 w 762000"/>
                <a:gd name="connsiteY1" fmla="*/ 0 h 647700"/>
                <a:gd name="connsiteX2" fmla="*/ 0 w 762000"/>
                <a:gd name="connsiteY2" fmla="*/ 38100 h 647700"/>
                <a:gd name="connsiteX3" fmla="*/ 0 w 762000"/>
                <a:gd name="connsiteY3" fmla="*/ 495300 h 647700"/>
                <a:gd name="connsiteX4" fmla="*/ 38100 w 762000"/>
                <a:gd name="connsiteY4" fmla="*/ 533400 h 647700"/>
                <a:gd name="connsiteX5" fmla="*/ 304800 w 762000"/>
                <a:gd name="connsiteY5" fmla="*/ 533400 h 647700"/>
                <a:gd name="connsiteX6" fmla="*/ 304800 w 762000"/>
                <a:gd name="connsiteY6" fmla="*/ 590550 h 647700"/>
                <a:gd name="connsiteX7" fmla="*/ 209550 w 762000"/>
                <a:gd name="connsiteY7" fmla="*/ 590550 h 647700"/>
                <a:gd name="connsiteX8" fmla="*/ 209550 w 762000"/>
                <a:gd name="connsiteY8" fmla="*/ 647700 h 647700"/>
                <a:gd name="connsiteX9" fmla="*/ 552450 w 762000"/>
                <a:gd name="connsiteY9" fmla="*/ 647700 h 647700"/>
                <a:gd name="connsiteX10" fmla="*/ 552450 w 762000"/>
                <a:gd name="connsiteY10" fmla="*/ 590550 h 647700"/>
                <a:gd name="connsiteX11" fmla="*/ 457200 w 762000"/>
                <a:gd name="connsiteY11" fmla="*/ 590550 h 647700"/>
                <a:gd name="connsiteX12" fmla="*/ 457200 w 762000"/>
                <a:gd name="connsiteY12" fmla="*/ 533400 h 647700"/>
                <a:gd name="connsiteX13" fmla="*/ 723900 w 762000"/>
                <a:gd name="connsiteY13" fmla="*/ 533400 h 647700"/>
                <a:gd name="connsiteX14" fmla="*/ 762000 w 762000"/>
                <a:gd name="connsiteY14" fmla="*/ 495300 h 647700"/>
                <a:gd name="connsiteX15" fmla="*/ 762000 w 762000"/>
                <a:gd name="connsiteY15" fmla="*/ 38100 h 647700"/>
                <a:gd name="connsiteX16" fmla="*/ 723900 w 762000"/>
                <a:gd name="connsiteY16" fmla="*/ 0 h 647700"/>
                <a:gd name="connsiteX17" fmla="*/ 309563 w 762000"/>
                <a:gd name="connsiteY17" fmla="*/ 476250 h 647700"/>
                <a:gd name="connsiteX18" fmla="*/ 57150 w 762000"/>
                <a:gd name="connsiteY18" fmla="*/ 476250 h 647700"/>
                <a:gd name="connsiteX19" fmla="*/ 57150 w 762000"/>
                <a:gd name="connsiteY19" fmla="*/ 280989 h 647700"/>
                <a:gd name="connsiteX20" fmla="*/ 309563 w 762000"/>
                <a:gd name="connsiteY20" fmla="*/ 280989 h 647700"/>
                <a:gd name="connsiteX21" fmla="*/ 309563 w 762000"/>
                <a:gd name="connsiteY21" fmla="*/ 252414 h 647700"/>
                <a:gd name="connsiteX22" fmla="*/ 57150 w 762000"/>
                <a:gd name="connsiteY22" fmla="*/ 252414 h 647700"/>
                <a:gd name="connsiteX23" fmla="*/ 57150 w 762000"/>
                <a:gd name="connsiteY23" fmla="*/ 57150 h 647700"/>
                <a:gd name="connsiteX24" fmla="*/ 309563 w 762000"/>
                <a:gd name="connsiteY24" fmla="*/ 57150 h 647700"/>
                <a:gd name="connsiteX25" fmla="*/ 704850 w 762000"/>
                <a:gd name="connsiteY25" fmla="*/ 476250 h 647700"/>
                <a:gd name="connsiteX26" fmla="*/ 338138 w 762000"/>
                <a:gd name="connsiteY26" fmla="*/ 476250 h 647700"/>
                <a:gd name="connsiteX27" fmla="*/ 338138 w 762000"/>
                <a:gd name="connsiteY27" fmla="*/ 57150 h 647700"/>
                <a:gd name="connsiteX28" fmla="*/ 704850 w 762000"/>
                <a:gd name="connsiteY28" fmla="*/ 571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2000" h="647700">
                  <a:moveTo>
                    <a:pt x="723900" y="0"/>
                  </a:moveTo>
                  <a:lnTo>
                    <a:pt x="38100" y="0"/>
                  </a:lnTo>
                  <a:cubicBezTo>
                    <a:pt x="17083" y="61"/>
                    <a:pt x="61" y="17083"/>
                    <a:pt x="0" y="38100"/>
                  </a:cubicBezTo>
                  <a:lnTo>
                    <a:pt x="0" y="495300"/>
                  </a:lnTo>
                  <a:cubicBezTo>
                    <a:pt x="61" y="516316"/>
                    <a:pt x="17083" y="533338"/>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916" y="533338"/>
                    <a:pt x="761938" y="516316"/>
                    <a:pt x="762000" y="495300"/>
                  </a:cubicBezTo>
                  <a:lnTo>
                    <a:pt x="762000" y="38100"/>
                  </a:lnTo>
                  <a:cubicBezTo>
                    <a:pt x="761938" y="17083"/>
                    <a:pt x="744916" y="62"/>
                    <a:pt x="723900" y="0"/>
                  </a:cubicBezTo>
                  <a:close/>
                  <a:moveTo>
                    <a:pt x="309563" y="476250"/>
                  </a:moveTo>
                  <a:lnTo>
                    <a:pt x="57150" y="476250"/>
                  </a:lnTo>
                  <a:lnTo>
                    <a:pt x="57150" y="280989"/>
                  </a:lnTo>
                  <a:lnTo>
                    <a:pt x="309563" y="280989"/>
                  </a:lnTo>
                  <a:close/>
                  <a:moveTo>
                    <a:pt x="309563" y="252414"/>
                  </a:moveTo>
                  <a:lnTo>
                    <a:pt x="57150" y="252414"/>
                  </a:lnTo>
                  <a:lnTo>
                    <a:pt x="57150" y="57150"/>
                  </a:lnTo>
                  <a:lnTo>
                    <a:pt x="309563" y="57150"/>
                  </a:lnTo>
                  <a:close/>
                  <a:moveTo>
                    <a:pt x="704850" y="476250"/>
                  </a:moveTo>
                  <a:lnTo>
                    <a:pt x="338138" y="476250"/>
                  </a:lnTo>
                  <a:lnTo>
                    <a:pt x="338138" y="57150"/>
                  </a:lnTo>
                  <a:lnTo>
                    <a:pt x="704850" y="571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47" name="任意多边形: 形状 146" descr="联机会议 纯色填充">
              <a:extLst>
                <a:ext uri="{FF2B5EF4-FFF2-40B4-BE49-F238E27FC236}">
                  <a16:creationId xmlns:a16="http://schemas.microsoft.com/office/drawing/2014/main" id="{05B4574B-47B4-4800-9224-04A40F2CC077}"/>
                </a:ext>
              </a:extLst>
            </p:cNvPr>
            <p:cNvSpPr/>
            <p:nvPr/>
          </p:nvSpPr>
          <p:spPr>
            <a:xfrm>
              <a:off x="3015669" y="3362255"/>
              <a:ext cx="209559" cy="104832"/>
            </a:xfrm>
            <a:custGeom>
              <a:avLst/>
              <a:gdLst>
                <a:gd name="connsiteX0" fmla="*/ 209551 w 209559"/>
                <a:gd name="connsiteY0" fmla="*/ 52416 h 104832"/>
                <a:gd name="connsiteX1" fmla="*/ 199073 w 209559"/>
                <a:gd name="connsiteY1" fmla="*/ 31450 h 104832"/>
                <a:gd name="connsiteX2" fmla="*/ 147850 w 209559"/>
                <a:gd name="connsiteY2" fmla="*/ 6988 h 104832"/>
                <a:gd name="connsiteX3" fmla="*/ 104775 w 209559"/>
                <a:gd name="connsiteY3" fmla="*/ 0 h 104832"/>
                <a:gd name="connsiteX4" fmla="*/ 61701 w 209559"/>
                <a:gd name="connsiteY4" fmla="*/ 6988 h 104832"/>
                <a:gd name="connsiteX5" fmla="*/ 10478 w 209559"/>
                <a:gd name="connsiteY5" fmla="*/ 31450 h 104832"/>
                <a:gd name="connsiteX6" fmla="*/ 0 w 209559"/>
                <a:gd name="connsiteY6" fmla="*/ 52416 h 104832"/>
                <a:gd name="connsiteX7" fmla="*/ 0 w 209559"/>
                <a:gd name="connsiteY7" fmla="*/ 104832 h 104832"/>
                <a:gd name="connsiteX8" fmla="*/ 209550 w 209559"/>
                <a:gd name="connsiteY8" fmla="*/ 104832 h 10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59" h="104832">
                  <a:moveTo>
                    <a:pt x="209551" y="52416"/>
                  </a:moveTo>
                  <a:cubicBezTo>
                    <a:pt x="209769" y="44118"/>
                    <a:pt x="205841" y="36257"/>
                    <a:pt x="199073" y="31450"/>
                  </a:cubicBezTo>
                  <a:cubicBezTo>
                    <a:pt x="183996" y="19642"/>
                    <a:pt x="166509" y="11292"/>
                    <a:pt x="147850" y="6988"/>
                  </a:cubicBezTo>
                  <a:cubicBezTo>
                    <a:pt x="133860" y="2780"/>
                    <a:pt x="119378" y="431"/>
                    <a:pt x="104775" y="0"/>
                  </a:cubicBezTo>
                  <a:cubicBezTo>
                    <a:pt x="90139" y="45"/>
                    <a:pt x="75601" y="2403"/>
                    <a:pt x="61701" y="6988"/>
                  </a:cubicBezTo>
                  <a:cubicBezTo>
                    <a:pt x="43306" y="12027"/>
                    <a:pt x="25959" y="20311"/>
                    <a:pt x="10478" y="31450"/>
                  </a:cubicBezTo>
                  <a:cubicBezTo>
                    <a:pt x="3912" y="36426"/>
                    <a:pt x="39" y="44178"/>
                    <a:pt x="0" y="52416"/>
                  </a:cubicBezTo>
                  <a:lnTo>
                    <a:pt x="0" y="104832"/>
                  </a:lnTo>
                  <a:lnTo>
                    <a:pt x="209550" y="104832"/>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48" name="任意多边形: 形状 147" descr="联机会议 纯色填充">
              <a:extLst>
                <a:ext uri="{FF2B5EF4-FFF2-40B4-BE49-F238E27FC236}">
                  <a16:creationId xmlns:a16="http://schemas.microsoft.com/office/drawing/2014/main" id="{05B4574B-47B4-4800-9224-04A40F2CC077}"/>
                </a:ext>
              </a:extLst>
            </p:cNvPr>
            <p:cNvSpPr/>
            <p:nvPr/>
          </p:nvSpPr>
          <p:spPr>
            <a:xfrm>
              <a:off x="3068057" y="3243473"/>
              <a:ext cx="104774" cy="104775"/>
            </a:xfrm>
            <a:custGeom>
              <a:avLst/>
              <a:gdLst>
                <a:gd name="connsiteX0" fmla="*/ 104775 w 104774"/>
                <a:gd name="connsiteY0" fmla="*/ 52387 h 104775"/>
                <a:gd name="connsiteX1" fmla="*/ 52387 w 104774"/>
                <a:gd name="connsiteY1" fmla="*/ 104775 h 104775"/>
                <a:gd name="connsiteX2" fmla="*/ 0 w 104774"/>
                <a:gd name="connsiteY2" fmla="*/ 52387 h 104775"/>
                <a:gd name="connsiteX3" fmla="*/ 52387 w 104774"/>
                <a:gd name="connsiteY3" fmla="*/ 0 h 104775"/>
                <a:gd name="connsiteX4" fmla="*/ 104775 w 104774"/>
                <a:gd name="connsiteY4" fmla="*/ 52387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4" h="104775">
                  <a:moveTo>
                    <a:pt x="104775" y="52387"/>
                  </a:moveTo>
                  <a:cubicBezTo>
                    <a:pt x="104775" y="81320"/>
                    <a:pt x="81320" y="104775"/>
                    <a:pt x="52387" y="104775"/>
                  </a:cubicBezTo>
                  <a:cubicBezTo>
                    <a:pt x="23455" y="104775"/>
                    <a:pt x="0" y="81320"/>
                    <a:pt x="0" y="52387"/>
                  </a:cubicBezTo>
                  <a:cubicBezTo>
                    <a:pt x="0" y="23455"/>
                    <a:pt x="23455" y="0"/>
                    <a:pt x="52387" y="0"/>
                  </a:cubicBezTo>
                  <a:cubicBezTo>
                    <a:pt x="81320" y="0"/>
                    <a:pt x="104775" y="23455"/>
                    <a:pt x="104775" y="52387"/>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49" name="任意多边形: 形状 148" descr="联机会议 纯色填充">
              <a:extLst>
                <a:ext uri="{FF2B5EF4-FFF2-40B4-BE49-F238E27FC236}">
                  <a16:creationId xmlns:a16="http://schemas.microsoft.com/office/drawing/2014/main" id="{05B4574B-47B4-4800-9224-04A40F2CC077}"/>
                </a:ext>
              </a:extLst>
            </p:cNvPr>
            <p:cNvSpPr/>
            <p:nvPr/>
          </p:nvSpPr>
          <p:spPr>
            <a:xfrm>
              <a:off x="2724790" y="3263978"/>
              <a:ext cx="128960" cy="64513"/>
            </a:xfrm>
            <a:custGeom>
              <a:avLst/>
              <a:gdLst>
                <a:gd name="connsiteX0" fmla="*/ 128955 w 128960"/>
                <a:gd name="connsiteY0" fmla="*/ 32257 h 64513"/>
                <a:gd name="connsiteX1" fmla="*/ 122507 w 128960"/>
                <a:gd name="connsiteY1" fmla="*/ 19354 h 64513"/>
                <a:gd name="connsiteX2" fmla="*/ 90985 w 128960"/>
                <a:gd name="connsiteY2" fmla="*/ 4301 h 64513"/>
                <a:gd name="connsiteX3" fmla="*/ 64477 w 128960"/>
                <a:gd name="connsiteY3" fmla="*/ 0 h 64513"/>
                <a:gd name="connsiteX4" fmla="*/ 37969 w 128960"/>
                <a:gd name="connsiteY4" fmla="*/ 4301 h 64513"/>
                <a:gd name="connsiteX5" fmla="*/ 6447 w 128960"/>
                <a:gd name="connsiteY5" fmla="*/ 19354 h 64513"/>
                <a:gd name="connsiteX6" fmla="*/ 0 w 128960"/>
                <a:gd name="connsiteY6" fmla="*/ 32257 h 64513"/>
                <a:gd name="connsiteX7" fmla="*/ 0 w 128960"/>
                <a:gd name="connsiteY7" fmla="*/ 64514 h 64513"/>
                <a:gd name="connsiteX8" fmla="*/ 128955 w 128960"/>
                <a:gd name="connsiteY8" fmla="*/ 64514 h 6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60" h="64513">
                  <a:moveTo>
                    <a:pt x="128955" y="32257"/>
                  </a:moveTo>
                  <a:cubicBezTo>
                    <a:pt x="129089" y="27150"/>
                    <a:pt x="126672" y="22312"/>
                    <a:pt x="122507" y="19354"/>
                  </a:cubicBezTo>
                  <a:cubicBezTo>
                    <a:pt x="113228" y="12088"/>
                    <a:pt x="102468" y="6949"/>
                    <a:pt x="90985" y="4301"/>
                  </a:cubicBezTo>
                  <a:cubicBezTo>
                    <a:pt x="82376" y="1712"/>
                    <a:pt x="73463" y="266"/>
                    <a:pt x="64477" y="0"/>
                  </a:cubicBezTo>
                  <a:cubicBezTo>
                    <a:pt x="55470" y="28"/>
                    <a:pt x="46523" y="1479"/>
                    <a:pt x="37969" y="4301"/>
                  </a:cubicBezTo>
                  <a:cubicBezTo>
                    <a:pt x="26649" y="7402"/>
                    <a:pt x="15974" y="12500"/>
                    <a:pt x="6447" y="19354"/>
                  </a:cubicBezTo>
                  <a:cubicBezTo>
                    <a:pt x="2407" y="22417"/>
                    <a:pt x="23" y="27187"/>
                    <a:pt x="0" y="32257"/>
                  </a:cubicBezTo>
                  <a:lnTo>
                    <a:pt x="0" y="64514"/>
                  </a:lnTo>
                  <a:lnTo>
                    <a:pt x="128955" y="64514"/>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50" name="任意多边形: 形状 149" descr="联机会议 纯色填充">
              <a:extLst>
                <a:ext uri="{FF2B5EF4-FFF2-40B4-BE49-F238E27FC236}">
                  <a16:creationId xmlns:a16="http://schemas.microsoft.com/office/drawing/2014/main" id="{05B4574B-47B4-4800-9224-04A40F2CC077}"/>
                </a:ext>
              </a:extLst>
            </p:cNvPr>
            <p:cNvSpPr/>
            <p:nvPr/>
          </p:nvSpPr>
          <p:spPr>
            <a:xfrm>
              <a:off x="2757019" y="3190872"/>
              <a:ext cx="64495" cy="64495"/>
            </a:xfrm>
            <a:custGeom>
              <a:avLst/>
              <a:gdLst>
                <a:gd name="connsiteX0" fmla="*/ 64495 w 64495"/>
                <a:gd name="connsiteY0" fmla="*/ 32248 h 64495"/>
                <a:gd name="connsiteX1" fmla="*/ 32248 w 64495"/>
                <a:gd name="connsiteY1" fmla="*/ 64495 h 64495"/>
                <a:gd name="connsiteX2" fmla="*/ 0 w 64495"/>
                <a:gd name="connsiteY2" fmla="*/ 32248 h 64495"/>
                <a:gd name="connsiteX3" fmla="*/ 32248 w 64495"/>
                <a:gd name="connsiteY3" fmla="*/ 0 h 64495"/>
                <a:gd name="connsiteX4" fmla="*/ 64495 w 64495"/>
                <a:gd name="connsiteY4" fmla="*/ 32248 h 64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95" h="64495">
                  <a:moveTo>
                    <a:pt x="64495" y="32248"/>
                  </a:moveTo>
                  <a:cubicBezTo>
                    <a:pt x="64495" y="50058"/>
                    <a:pt x="50058" y="64495"/>
                    <a:pt x="32248" y="64495"/>
                  </a:cubicBezTo>
                  <a:cubicBezTo>
                    <a:pt x="14438" y="64495"/>
                    <a:pt x="0" y="50058"/>
                    <a:pt x="0" y="32248"/>
                  </a:cubicBezTo>
                  <a:cubicBezTo>
                    <a:pt x="0" y="14438"/>
                    <a:pt x="14438" y="0"/>
                    <a:pt x="32248" y="0"/>
                  </a:cubicBezTo>
                  <a:cubicBezTo>
                    <a:pt x="50058" y="0"/>
                    <a:pt x="64495" y="14438"/>
                    <a:pt x="64495" y="32248"/>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51" name="任意多边形: 形状 150" descr="联机会议 纯色填充">
              <a:extLst>
                <a:ext uri="{FF2B5EF4-FFF2-40B4-BE49-F238E27FC236}">
                  <a16:creationId xmlns:a16="http://schemas.microsoft.com/office/drawing/2014/main" id="{05B4574B-47B4-4800-9224-04A40F2CC077}"/>
                </a:ext>
              </a:extLst>
            </p:cNvPr>
            <p:cNvSpPr/>
            <p:nvPr/>
          </p:nvSpPr>
          <p:spPr>
            <a:xfrm>
              <a:off x="2724790" y="3488300"/>
              <a:ext cx="128960" cy="64512"/>
            </a:xfrm>
            <a:custGeom>
              <a:avLst/>
              <a:gdLst>
                <a:gd name="connsiteX0" fmla="*/ 128955 w 128960"/>
                <a:gd name="connsiteY0" fmla="*/ 32256 h 64512"/>
                <a:gd name="connsiteX1" fmla="*/ 122507 w 128960"/>
                <a:gd name="connsiteY1" fmla="*/ 19353 h 64512"/>
                <a:gd name="connsiteX2" fmla="*/ 90985 w 128960"/>
                <a:gd name="connsiteY2" fmla="*/ 4300 h 64512"/>
                <a:gd name="connsiteX3" fmla="*/ 64477 w 128960"/>
                <a:gd name="connsiteY3" fmla="*/ 0 h 64512"/>
                <a:gd name="connsiteX4" fmla="*/ 37969 w 128960"/>
                <a:gd name="connsiteY4" fmla="*/ 4300 h 64512"/>
                <a:gd name="connsiteX5" fmla="*/ 6447 w 128960"/>
                <a:gd name="connsiteY5" fmla="*/ 19353 h 64512"/>
                <a:gd name="connsiteX6" fmla="*/ 0 w 128960"/>
                <a:gd name="connsiteY6" fmla="*/ 32256 h 64512"/>
                <a:gd name="connsiteX7" fmla="*/ 0 w 128960"/>
                <a:gd name="connsiteY7" fmla="*/ 64513 h 64512"/>
                <a:gd name="connsiteX8" fmla="*/ 128955 w 128960"/>
                <a:gd name="connsiteY8" fmla="*/ 64513 h 6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60" h="64512">
                  <a:moveTo>
                    <a:pt x="128955" y="32256"/>
                  </a:moveTo>
                  <a:cubicBezTo>
                    <a:pt x="129089" y="27150"/>
                    <a:pt x="126672" y="22311"/>
                    <a:pt x="122507" y="19353"/>
                  </a:cubicBezTo>
                  <a:cubicBezTo>
                    <a:pt x="113228" y="12087"/>
                    <a:pt x="102468" y="6948"/>
                    <a:pt x="90985" y="4300"/>
                  </a:cubicBezTo>
                  <a:cubicBezTo>
                    <a:pt x="82376" y="1712"/>
                    <a:pt x="73463" y="266"/>
                    <a:pt x="64477" y="0"/>
                  </a:cubicBezTo>
                  <a:cubicBezTo>
                    <a:pt x="55470" y="28"/>
                    <a:pt x="46523" y="1478"/>
                    <a:pt x="37969" y="4300"/>
                  </a:cubicBezTo>
                  <a:cubicBezTo>
                    <a:pt x="26649" y="7401"/>
                    <a:pt x="15974" y="12499"/>
                    <a:pt x="6447" y="19353"/>
                  </a:cubicBezTo>
                  <a:cubicBezTo>
                    <a:pt x="2406" y="22416"/>
                    <a:pt x="23" y="27186"/>
                    <a:pt x="0" y="32256"/>
                  </a:cubicBezTo>
                  <a:lnTo>
                    <a:pt x="0" y="64513"/>
                  </a:lnTo>
                  <a:lnTo>
                    <a:pt x="128955" y="64513"/>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52" name="任意多边形: 形状 151" descr="联机会议 纯色填充">
              <a:extLst>
                <a:ext uri="{FF2B5EF4-FFF2-40B4-BE49-F238E27FC236}">
                  <a16:creationId xmlns:a16="http://schemas.microsoft.com/office/drawing/2014/main" id="{05B4574B-47B4-4800-9224-04A40F2CC077}"/>
                </a:ext>
              </a:extLst>
            </p:cNvPr>
            <p:cNvSpPr/>
            <p:nvPr/>
          </p:nvSpPr>
          <p:spPr>
            <a:xfrm>
              <a:off x="2757019" y="3415194"/>
              <a:ext cx="64495" cy="64495"/>
            </a:xfrm>
            <a:custGeom>
              <a:avLst/>
              <a:gdLst>
                <a:gd name="connsiteX0" fmla="*/ 64495 w 64495"/>
                <a:gd name="connsiteY0" fmla="*/ 32248 h 64495"/>
                <a:gd name="connsiteX1" fmla="*/ 32248 w 64495"/>
                <a:gd name="connsiteY1" fmla="*/ 64495 h 64495"/>
                <a:gd name="connsiteX2" fmla="*/ 0 w 64495"/>
                <a:gd name="connsiteY2" fmla="*/ 32248 h 64495"/>
                <a:gd name="connsiteX3" fmla="*/ 32248 w 64495"/>
                <a:gd name="connsiteY3" fmla="*/ 0 h 64495"/>
                <a:gd name="connsiteX4" fmla="*/ 64495 w 64495"/>
                <a:gd name="connsiteY4" fmla="*/ 32248 h 64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95" h="64495">
                  <a:moveTo>
                    <a:pt x="64495" y="32248"/>
                  </a:moveTo>
                  <a:cubicBezTo>
                    <a:pt x="64495" y="50058"/>
                    <a:pt x="50058" y="64495"/>
                    <a:pt x="32248" y="64495"/>
                  </a:cubicBezTo>
                  <a:cubicBezTo>
                    <a:pt x="14438" y="64495"/>
                    <a:pt x="0" y="50058"/>
                    <a:pt x="0" y="32248"/>
                  </a:cubicBezTo>
                  <a:cubicBezTo>
                    <a:pt x="0" y="14438"/>
                    <a:pt x="14438" y="0"/>
                    <a:pt x="32248" y="0"/>
                  </a:cubicBezTo>
                  <a:cubicBezTo>
                    <a:pt x="50058" y="0"/>
                    <a:pt x="64495" y="14438"/>
                    <a:pt x="64495" y="32248"/>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90" name="组合 289">
            <a:extLst>
              <a:ext uri="{FF2B5EF4-FFF2-40B4-BE49-F238E27FC236}">
                <a16:creationId xmlns:a16="http://schemas.microsoft.com/office/drawing/2014/main" id="{FE5B3FA7-829C-4EC4-BBF7-62700DCC1532}"/>
              </a:ext>
            </a:extLst>
          </p:cNvPr>
          <p:cNvGrpSpPr/>
          <p:nvPr/>
        </p:nvGrpSpPr>
        <p:grpSpPr>
          <a:xfrm>
            <a:off x="4183379" y="2990474"/>
            <a:ext cx="716280" cy="876098"/>
            <a:chOff x="4183379" y="2990474"/>
            <a:chExt cx="716280" cy="876098"/>
          </a:xfrm>
          <a:noFill/>
        </p:grpSpPr>
        <p:sp>
          <p:nvSpPr>
            <p:cNvPr id="153" name="任意多边形: 形状 152" descr="手机振动 纯色填充">
              <a:extLst>
                <a:ext uri="{FF2B5EF4-FFF2-40B4-BE49-F238E27FC236}">
                  <a16:creationId xmlns:a16="http://schemas.microsoft.com/office/drawing/2014/main" id="{C9136F74-B9F7-4BA1-B67F-F85576EA29EA}"/>
                </a:ext>
              </a:extLst>
            </p:cNvPr>
            <p:cNvSpPr/>
            <p:nvPr/>
          </p:nvSpPr>
          <p:spPr>
            <a:xfrm>
              <a:off x="4200149" y="2990474"/>
              <a:ext cx="682347" cy="876098"/>
            </a:xfrm>
            <a:custGeom>
              <a:avLst/>
              <a:gdLst>
                <a:gd name="connsiteX0" fmla="*/ 380423 w 682347"/>
                <a:gd name="connsiteY0" fmla="*/ 763328 h 876098"/>
                <a:gd name="connsiteX1" fmla="*/ 84195 w 682347"/>
                <a:gd name="connsiteY1" fmla="*/ 640455 h 876098"/>
                <a:gd name="connsiteX2" fmla="*/ 301365 w 682347"/>
                <a:gd name="connsiteY2" fmla="*/ 113723 h 876098"/>
                <a:gd name="connsiteX3" fmla="*/ 598545 w 682347"/>
                <a:gd name="connsiteY3" fmla="*/ 236595 h 876098"/>
                <a:gd name="connsiteX4" fmla="*/ 380423 w 682347"/>
                <a:gd name="connsiteY4" fmla="*/ 763328 h 876098"/>
                <a:gd name="connsiteX5" fmla="*/ 444240 w 682347"/>
                <a:gd name="connsiteY5" fmla="*/ 95625 h 876098"/>
                <a:gd name="connsiteX6" fmla="*/ 509963 w 682347"/>
                <a:gd name="connsiteY6" fmla="*/ 123248 h 876098"/>
                <a:gd name="connsiteX7" fmla="*/ 519488 w 682347"/>
                <a:gd name="connsiteY7" fmla="*/ 146108 h 876098"/>
                <a:gd name="connsiteX8" fmla="*/ 496628 w 682347"/>
                <a:gd name="connsiteY8" fmla="*/ 155633 h 876098"/>
                <a:gd name="connsiteX9" fmla="*/ 430905 w 682347"/>
                <a:gd name="connsiteY9" fmla="*/ 128010 h 876098"/>
                <a:gd name="connsiteX10" fmla="*/ 421380 w 682347"/>
                <a:gd name="connsiteY10" fmla="*/ 105150 h 876098"/>
                <a:gd name="connsiteX11" fmla="*/ 444240 w 682347"/>
                <a:gd name="connsiteY11" fmla="*/ 95625 h 876098"/>
                <a:gd name="connsiteX12" fmla="*/ 671888 w 682347"/>
                <a:gd name="connsiteY12" fmla="*/ 150870 h 876098"/>
                <a:gd name="connsiteX13" fmla="*/ 309938 w 682347"/>
                <a:gd name="connsiteY13" fmla="*/ 1328 h 876098"/>
                <a:gd name="connsiteX14" fmla="*/ 287078 w 682347"/>
                <a:gd name="connsiteY14" fmla="*/ 10853 h 876098"/>
                <a:gd name="connsiteX15" fmla="*/ 1328 w 682347"/>
                <a:gd name="connsiteY15" fmla="*/ 702368 h 876098"/>
                <a:gd name="connsiteX16" fmla="*/ 10853 w 682347"/>
                <a:gd name="connsiteY16" fmla="*/ 725228 h 876098"/>
                <a:gd name="connsiteX17" fmla="*/ 372803 w 682347"/>
                <a:gd name="connsiteY17" fmla="*/ 874770 h 876098"/>
                <a:gd name="connsiteX18" fmla="*/ 395663 w 682347"/>
                <a:gd name="connsiteY18" fmla="*/ 865245 h 876098"/>
                <a:gd name="connsiteX19" fmla="*/ 680460 w 682347"/>
                <a:gd name="connsiteY19" fmla="*/ 173730 h 876098"/>
                <a:gd name="connsiteX20" fmla="*/ 671888 w 682347"/>
                <a:gd name="connsiteY20" fmla="*/ 150870 h 876098"/>
                <a:gd name="connsiteX21" fmla="*/ 671888 w 682347"/>
                <a:gd name="connsiteY21" fmla="*/ 150870 h 87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2347" h="876098">
                  <a:moveTo>
                    <a:pt x="380423" y="763328"/>
                  </a:moveTo>
                  <a:lnTo>
                    <a:pt x="84195" y="640455"/>
                  </a:lnTo>
                  <a:lnTo>
                    <a:pt x="301365" y="113723"/>
                  </a:lnTo>
                  <a:lnTo>
                    <a:pt x="598545" y="236595"/>
                  </a:lnTo>
                  <a:lnTo>
                    <a:pt x="380423" y="763328"/>
                  </a:lnTo>
                  <a:close/>
                  <a:moveTo>
                    <a:pt x="444240" y="95625"/>
                  </a:moveTo>
                  <a:lnTo>
                    <a:pt x="509963" y="123248"/>
                  </a:lnTo>
                  <a:cubicBezTo>
                    <a:pt x="519488" y="127058"/>
                    <a:pt x="523298" y="137535"/>
                    <a:pt x="519488" y="146108"/>
                  </a:cubicBezTo>
                  <a:cubicBezTo>
                    <a:pt x="515678" y="155633"/>
                    <a:pt x="505200" y="159443"/>
                    <a:pt x="496628" y="155633"/>
                  </a:cubicBezTo>
                  <a:lnTo>
                    <a:pt x="430905" y="128010"/>
                  </a:lnTo>
                  <a:cubicBezTo>
                    <a:pt x="421380" y="124200"/>
                    <a:pt x="417570" y="113723"/>
                    <a:pt x="421380" y="105150"/>
                  </a:cubicBezTo>
                  <a:cubicBezTo>
                    <a:pt x="424238" y="96578"/>
                    <a:pt x="434715" y="91815"/>
                    <a:pt x="444240" y="95625"/>
                  </a:cubicBezTo>
                  <a:close/>
                  <a:moveTo>
                    <a:pt x="671888" y="150870"/>
                  </a:moveTo>
                  <a:lnTo>
                    <a:pt x="309938" y="1328"/>
                  </a:lnTo>
                  <a:cubicBezTo>
                    <a:pt x="300413" y="-2482"/>
                    <a:pt x="290888" y="2280"/>
                    <a:pt x="287078" y="10853"/>
                  </a:cubicBezTo>
                  <a:lnTo>
                    <a:pt x="1328" y="702368"/>
                  </a:lnTo>
                  <a:cubicBezTo>
                    <a:pt x="-2482" y="711893"/>
                    <a:pt x="2280" y="721418"/>
                    <a:pt x="10853" y="725228"/>
                  </a:cubicBezTo>
                  <a:lnTo>
                    <a:pt x="372803" y="874770"/>
                  </a:lnTo>
                  <a:cubicBezTo>
                    <a:pt x="382328" y="878580"/>
                    <a:pt x="391853" y="873818"/>
                    <a:pt x="395663" y="865245"/>
                  </a:cubicBezTo>
                  <a:lnTo>
                    <a:pt x="680460" y="173730"/>
                  </a:lnTo>
                  <a:cubicBezTo>
                    <a:pt x="685223" y="165158"/>
                    <a:pt x="680460" y="154680"/>
                    <a:pt x="671888" y="150870"/>
                  </a:cubicBezTo>
                  <a:lnTo>
                    <a:pt x="671888" y="150870"/>
                  </a:lnTo>
                  <a:close/>
                </a:path>
              </a:pathLst>
            </a:custGeom>
            <a:grpFill/>
            <a:ln w="15875" cap="flat">
              <a:solidFill>
                <a:schemeClr val="accent2"/>
              </a:solidFill>
              <a:prstDash val="solid"/>
              <a:miter/>
            </a:ln>
          </p:spPr>
          <p:txBody>
            <a:bodyPr rtlCol="0" anchor="ctr">
              <a:spAutoFit/>
            </a:bodyPr>
            <a:lstStyle/>
            <a:p>
              <a:endParaRPr lang="zh-CN" altLang="en-US"/>
            </a:p>
          </p:txBody>
        </p:sp>
        <p:grpSp>
          <p:nvGrpSpPr>
            <p:cNvPr id="289" name="组合 288">
              <a:extLst>
                <a:ext uri="{FF2B5EF4-FFF2-40B4-BE49-F238E27FC236}">
                  <a16:creationId xmlns:a16="http://schemas.microsoft.com/office/drawing/2014/main" id="{584ABD47-4D83-466F-BA6D-0BC532F1DDAA}"/>
                </a:ext>
              </a:extLst>
            </p:cNvPr>
            <p:cNvGrpSpPr/>
            <p:nvPr/>
          </p:nvGrpSpPr>
          <p:grpSpPr>
            <a:xfrm>
              <a:off x="4183379" y="3156584"/>
              <a:ext cx="716280" cy="545782"/>
              <a:chOff x="4183379" y="3156584"/>
              <a:chExt cx="716280" cy="545782"/>
            </a:xfrm>
            <a:grpFill/>
          </p:grpSpPr>
          <p:sp>
            <p:nvSpPr>
              <p:cNvPr id="154" name="任意多边形: 形状 153" descr="手机振动 纯色填充">
                <a:extLst>
                  <a:ext uri="{FF2B5EF4-FFF2-40B4-BE49-F238E27FC236}">
                    <a16:creationId xmlns:a16="http://schemas.microsoft.com/office/drawing/2014/main" id="{C9136F74-B9F7-4BA1-B67F-F85576EA29EA}"/>
                  </a:ext>
                </a:extLst>
              </p:cNvPr>
              <p:cNvSpPr/>
              <p:nvPr/>
            </p:nvSpPr>
            <p:spPr>
              <a:xfrm>
                <a:off x="4732972" y="3386137"/>
                <a:ext cx="166687" cy="316229"/>
              </a:xfrm>
              <a:custGeom>
                <a:avLst/>
                <a:gdLst>
                  <a:gd name="connsiteX0" fmla="*/ 21908 w 166687"/>
                  <a:gd name="connsiteY0" fmla="*/ 316230 h 316229"/>
                  <a:gd name="connsiteX1" fmla="*/ 0 w 166687"/>
                  <a:gd name="connsiteY1" fmla="*/ 283845 h 316229"/>
                  <a:gd name="connsiteX2" fmla="*/ 42863 w 166687"/>
                  <a:gd name="connsiteY2" fmla="*/ 255270 h 316229"/>
                  <a:gd name="connsiteX3" fmla="*/ 30480 w 166687"/>
                  <a:gd name="connsiteY3" fmla="*/ 192405 h 316229"/>
                  <a:gd name="connsiteX4" fmla="*/ 83820 w 166687"/>
                  <a:gd name="connsiteY4" fmla="*/ 156210 h 316229"/>
                  <a:gd name="connsiteX5" fmla="*/ 71438 w 166687"/>
                  <a:gd name="connsiteY5" fmla="*/ 93345 h 316229"/>
                  <a:gd name="connsiteX6" fmla="*/ 124777 w 166687"/>
                  <a:gd name="connsiteY6" fmla="*/ 58102 h 316229"/>
                  <a:gd name="connsiteX7" fmla="*/ 114300 w 166687"/>
                  <a:gd name="connsiteY7" fmla="*/ 7620 h 316229"/>
                  <a:gd name="connsiteX8" fmla="*/ 151448 w 166687"/>
                  <a:gd name="connsiteY8" fmla="*/ 0 h 316229"/>
                  <a:gd name="connsiteX9" fmla="*/ 166688 w 166687"/>
                  <a:gd name="connsiteY9" fmla="*/ 75248 h 316229"/>
                  <a:gd name="connsiteX10" fmla="*/ 113348 w 166687"/>
                  <a:gd name="connsiteY10" fmla="*/ 111443 h 316229"/>
                  <a:gd name="connsiteX11" fmla="*/ 125730 w 166687"/>
                  <a:gd name="connsiteY11" fmla="*/ 174308 h 316229"/>
                  <a:gd name="connsiteX12" fmla="*/ 72390 w 166687"/>
                  <a:gd name="connsiteY12" fmla="*/ 209550 h 316229"/>
                  <a:gd name="connsiteX13" fmla="*/ 85725 w 166687"/>
                  <a:gd name="connsiteY13" fmla="*/ 273367 h 31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687" h="316229">
                    <a:moveTo>
                      <a:pt x="21908" y="316230"/>
                    </a:moveTo>
                    <a:lnTo>
                      <a:pt x="0" y="283845"/>
                    </a:lnTo>
                    <a:lnTo>
                      <a:pt x="42863" y="255270"/>
                    </a:lnTo>
                    <a:lnTo>
                      <a:pt x="30480" y="192405"/>
                    </a:lnTo>
                    <a:lnTo>
                      <a:pt x="83820" y="156210"/>
                    </a:lnTo>
                    <a:lnTo>
                      <a:pt x="71438" y="93345"/>
                    </a:lnTo>
                    <a:lnTo>
                      <a:pt x="124777" y="58102"/>
                    </a:lnTo>
                    <a:lnTo>
                      <a:pt x="114300" y="7620"/>
                    </a:lnTo>
                    <a:lnTo>
                      <a:pt x="151448" y="0"/>
                    </a:lnTo>
                    <a:lnTo>
                      <a:pt x="166688" y="75248"/>
                    </a:lnTo>
                    <a:lnTo>
                      <a:pt x="113348" y="111443"/>
                    </a:lnTo>
                    <a:lnTo>
                      <a:pt x="125730" y="174308"/>
                    </a:lnTo>
                    <a:lnTo>
                      <a:pt x="72390" y="209550"/>
                    </a:lnTo>
                    <a:lnTo>
                      <a:pt x="85725" y="273367"/>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55" name="任意多边形: 形状 154" descr="手机振动 纯色填充">
                <a:extLst>
                  <a:ext uri="{FF2B5EF4-FFF2-40B4-BE49-F238E27FC236}">
                    <a16:creationId xmlns:a16="http://schemas.microsoft.com/office/drawing/2014/main" id="{C9136F74-B9F7-4BA1-B67F-F85576EA29EA}"/>
                  </a:ext>
                </a:extLst>
              </p:cNvPr>
              <p:cNvSpPr/>
              <p:nvPr/>
            </p:nvSpPr>
            <p:spPr>
              <a:xfrm>
                <a:off x="4183379" y="3156584"/>
                <a:ext cx="166687" cy="316229"/>
              </a:xfrm>
              <a:custGeom>
                <a:avLst/>
                <a:gdLst>
                  <a:gd name="connsiteX0" fmla="*/ 14288 w 166687"/>
                  <a:gd name="connsiteY0" fmla="*/ 316230 h 316229"/>
                  <a:gd name="connsiteX1" fmla="*/ 0 w 166687"/>
                  <a:gd name="connsiteY1" fmla="*/ 240030 h 316229"/>
                  <a:gd name="connsiteX2" fmla="*/ 53340 w 166687"/>
                  <a:gd name="connsiteY2" fmla="*/ 204788 h 316229"/>
                  <a:gd name="connsiteX3" fmla="*/ 40005 w 166687"/>
                  <a:gd name="connsiteY3" fmla="*/ 141923 h 316229"/>
                  <a:gd name="connsiteX4" fmla="*/ 93345 w 166687"/>
                  <a:gd name="connsiteY4" fmla="*/ 105728 h 316229"/>
                  <a:gd name="connsiteX5" fmla="*/ 80963 w 166687"/>
                  <a:gd name="connsiteY5" fmla="*/ 42863 h 316229"/>
                  <a:gd name="connsiteX6" fmla="*/ 144780 w 166687"/>
                  <a:gd name="connsiteY6" fmla="*/ 0 h 316229"/>
                  <a:gd name="connsiteX7" fmla="*/ 166688 w 166687"/>
                  <a:gd name="connsiteY7" fmla="*/ 31433 h 316229"/>
                  <a:gd name="connsiteX8" fmla="*/ 123825 w 166687"/>
                  <a:gd name="connsiteY8" fmla="*/ 60008 h 316229"/>
                  <a:gd name="connsiteX9" fmla="*/ 136208 w 166687"/>
                  <a:gd name="connsiteY9" fmla="*/ 122873 h 316229"/>
                  <a:gd name="connsiteX10" fmla="*/ 82868 w 166687"/>
                  <a:gd name="connsiteY10" fmla="*/ 159067 h 316229"/>
                  <a:gd name="connsiteX11" fmla="*/ 95250 w 166687"/>
                  <a:gd name="connsiteY11" fmla="*/ 221933 h 316229"/>
                  <a:gd name="connsiteX12" fmla="*/ 41910 w 166687"/>
                  <a:gd name="connsiteY12" fmla="*/ 258128 h 316229"/>
                  <a:gd name="connsiteX13" fmla="*/ 52388 w 166687"/>
                  <a:gd name="connsiteY13" fmla="*/ 308610 h 31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687" h="316229">
                    <a:moveTo>
                      <a:pt x="14288" y="316230"/>
                    </a:moveTo>
                    <a:lnTo>
                      <a:pt x="0" y="240030"/>
                    </a:lnTo>
                    <a:lnTo>
                      <a:pt x="53340" y="204788"/>
                    </a:lnTo>
                    <a:lnTo>
                      <a:pt x="40005" y="141923"/>
                    </a:lnTo>
                    <a:lnTo>
                      <a:pt x="93345" y="105728"/>
                    </a:lnTo>
                    <a:lnTo>
                      <a:pt x="80963" y="42863"/>
                    </a:lnTo>
                    <a:lnTo>
                      <a:pt x="144780" y="0"/>
                    </a:lnTo>
                    <a:lnTo>
                      <a:pt x="166688" y="31433"/>
                    </a:lnTo>
                    <a:lnTo>
                      <a:pt x="123825" y="60008"/>
                    </a:lnTo>
                    <a:lnTo>
                      <a:pt x="136208" y="122873"/>
                    </a:lnTo>
                    <a:lnTo>
                      <a:pt x="82868" y="159067"/>
                    </a:lnTo>
                    <a:lnTo>
                      <a:pt x="95250" y="221933"/>
                    </a:lnTo>
                    <a:lnTo>
                      <a:pt x="41910" y="258128"/>
                    </a:lnTo>
                    <a:lnTo>
                      <a:pt x="52388" y="308610"/>
                    </a:lnTo>
                    <a:close/>
                  </a:path>
                </a:pathLst>
              </a:custGeom>
              <a:grpFill/>
              <a:ln w="15875" cap="flat">
                <a:solidFill>
                  <a:schemeClr val="accent2"/>
                </a:solidFill>
                <a:prstDash val="solid"/>
                <a:miter/>
              </a:ln>
            </p:spPr>
            <p:txBody>
              <a:bodyPr rtlCol="0" anchor="ctr">
                <a:spAutoFit/>
              </a:bodyPr>
              <a:lstStyle/>
              <a:p>
                <a:endParaRPr lang="zh-CN" altLang="en-US"/>
              </a:p>
            </p:txBody>
          </p:sp>
        </p:grpSp>
      </p:grpSp>
      <p:grpSp>
        <p:nvGrpSpPr>
          <p:cNvPr id="294" name="组合 293">
            <a:extLst>
              <a:ext uri="{FF2B5EF4-FFF2-40B4-BE49-F238E27FC236}">
                <a16:creationId xmlns:a16="http://schemas.microsoft.com/office/drawing/2014/main" id="{6114BB79-2A6C-468A-A52B-F514934F2AFC}"/>
              </a:ext>
            </a:extLst>
          </p:cNvPr>
          <p:cNvGrpSpPr/>
          <p:nvPr/>
        </p:nvGrpSpPr>
        <p:grpSpPr>
          <a:xfrm>
            <a:off x="5676900" y="3094877"/>
            <a:ext cx="838200" cy="668450"/>
            <a:chOff x="5676900" y="3094877"/>
            <a:chExt cx="838200" cy="668450"/>
          </a:xfrm>
          <a:noFill/>
        </p:grpSpPr>
        <p:sp>
          <p:nvSpPr>
            <p:cNvPr id="156" name="任意多边形: 形状 155" descr="复印机 纯色填充">
              <a:extLst>
                <a:ext uri="{FF2B5EF4-FFF2-40B4-BE49-F238E27FC236}">
                  <a16:creationId xmlns:a16="http://schemas.microsoft.com/office/drawing/2014/main" id="{CFEA7686-68B3-4DD8-99CD-907E96073F24}"/>
                </a:ext>
              </a:extLst>
            </p:cNvPr>
            <p:cNvSpPr/>
            <p:nvPr/>
          </p:nvSpPr>
          <p:spPr>
            <a:xfrm>
              <a:off x="5676900" y="3268027"/>
              <a:ext cx="247650" cy="495299"/>
            </a:xfrm>
            <a:custGeom>
              <a:avLst/>
              <a:gdLst>
                <a:gd name="connsiteX0" fmla="*/ 57150 w 247650"/>
                <a:gd name="connsiteY0" fmla="*/ 92392 h 495299"/>
                <a:gd name="connsiteX1" fmla="*/ 7620 w 247650"/>
                <a:gd name="connsiteY1" fmla="*/ 72390 h 495299"/>
                <a:gd name="connsiteX2" fmla="*/ 0 w 247650"/>
                <a:gd name="connsiteY2" fmla="*/ 89535 h 495299"/>
                <a:gd name="connsiteX3" fmla="*/ 57150 w 247650"/>
                <a:gd name="connsiteY3" fmla="*/ 112395 h 495299"/>
                <a:gd name="connsiteX4" fmla="*/ 57150 w 247650"/>
                <a:gd name="connsiteY4" fmla="*/ 187642 h 495299"/>
                <a:gd name="connsiteX5" fmla="*/ 7620 w 247650"/>
                <a:gd name="connsiteY5" fmla="*/ 167640 h 495299"/>
                <a:gd name="connsiteX6" fmla="*/ 0 w 247650"/>
                <a:gd name="connsiteY6" fmla="*/ 184785 h 495299"/>
                <a:gd name="connsiteX7" fmla="*/ 57150 w 247650"/>
                <a:gd name="connsiteY7" fmla="*/ 207645 h 495299"/>
                <a:gd name="connsiteX8" fmla="*/ 57150 w 247650"/>
                <a:gd name="connsiteY8" fmla="*/ 438150 h 495299"/>
                <a:gd name="connsiteX9" fmla="*/ 57150 w 247650"/>
                <a:gd name="connsiteY9" fmla="*/ 495300 h 495299"/>
                <a:gd name="connsiteX10" fmla="*/ 114300 w 247650"/>
                <a:gd name="connsiteY10" fmla="*/ 495300 h 495299"/>
                <a:gd name="connsiteX11" fmla="*/ 114300 w 247650"/>
                <a:gd name="connsiteY11" fmla="*/ 438150 h 495299"/>
                <a:gd name="connsiteX12" fmla="*/ 190500 w 247650"/>
                <a:gd name="connsiteY12" fmla="*/ 438150 h 495299"/>
                <a:gd name="connsiteX13" fmla="*/ 190500 w 247650"/>
                <a:gd name="connsiteY13" fmla="*/ 495300 h 495299"/>
                <a:gd name="connsiteX14" fmla="*/ 247650 w 247650"/>
                <a:gd name="connsiteY14" fmla="*/ 495300 h 495299"/>
                <a:gd name="connsiteX15" fmla="*/ 247650 w 247650"/>
                <a:gd name="connsiteY15" fmla="*/ 438150 h 495299"/>
                <a:gd name="connsiteX16" fmla="*/ 247650 w 247650"/>
                <a:gd name="connsiteY16" fmla="*/ 0 h 495299"/>
                <a:gd name="connsiteX17" fmla="*/ 57150 w 247650"/>
                <a:gd name="connsiteY17" fmla="*/ 0 h 49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650" h="495299">
                  <a:moveTo>
                    <a:pt x="57150" y="92392"/>
                  </a:moveTo>
                  <a:lnTo>
                    <a:pt x="7620" y="72390"/>
                  </a:lnTo>
                  <a:lnTo>
                    <a:pt x="0" y="89535"/>
                  </a:lnTo>
                  <a:lnTo>
                    <a:pt x="57150" y="112395"/>
                  </a:lnTo>
                  <a:lnTo>
                    <a:pt x="57150" y="187642"/>
                  </a:lnTo>
                  <a:lnTo>
                    <a:pt x="7620" y="167640"/>
                  </a:lnTo>
                  <a:lnTo>
                    <a:pt x="0" y="184785"/>
                  </a:lnTo>
                  <a:lnTo>
                    <a:pt x="57150" y="207645"/>
                  </a:lnTo>
                  <a:lnTo>
                    <a:pt x="57150" y="438150"/>
                  </a:lnTo>
                  <a:lnTo>
                    <a:pt x="57150" y="495300"/>
                  </a:lnTo>
                  <a:lnTo>
                    <a:pt x="114300" y="495300"/>
                  </a:lnTo>
                  <a:lnTo>
                    <a:pt x="114300" y="438150"/>
                  </a:lnTo>
                  <a:lnTo>
                    <a:pt x="190500" y="438150"/>
                  </a:lnTo>
                  <a:lnTo>
                    <a:pt x="190500" y="495300"/>
                  </a:lnTo>
                  <a:lnTo>
                    <a:pt x="247650" y="495300"/>
                  </a:lnTo>
                  <a:lnTo>
                    <a:pt x="247650" y="438150"/>
                  </a:lnTo>
                  <a:lnTo>
                    <a:pt x="247650" y="0"/>
                  </a:lnTo>
                  <a:lnTo>
                    <a:pt x="57150"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57" name="任意多边形: 形状 156" descr="复印机 纯色填充">
              <a:extLst>
                <a:ext uri="{FF2B5EF4-FFF2-40B4-BE49-F238E27FC236}">
                  <a16:creationId xmlns:a16="http://schemas.microsoft.com/office/drawing/2014/main" id="{CFEA7686-68B3-4DD8-99CD-907E96073F24}"/>
                </a:ext>
              </a:extLst>
            </p:cNvPr>
            <p:cNvSpPr/>
            <p:nvPr/>
          </p:nvSpPr>
          <p:spPr>
            <a:xfrm>
              <a:off x="5962650" y="3420427"/>
              <a:ext cx="552450" cy="133350"/>
            </a:xfrm>
            <a:custGeom>
              <a:avLst/>
              <a:gdLst>
                <a:gd name="connsiteX0" fmla="*/ 219075 w 552450"/>
                <a:gd name="connsiteY0" fmla="*/ 38100 h 133350"/>
                <a:gd name="connsiteX1" fmla="*/ 342900 w 552450"/>
                <a:gd name="connsiteY1" fmla="*/ 38100 h 133350"/>
                <a:gd name="connsiteX2" fmla="*/ 342900 w 552450"/>
                <a:gd name="connsiteY2" fmla="*/ 76200 h 133350"/>
                <a:gd name="connsiteX3" fmla="*/ 219075 w 552450"/>
                <a:gd name="connsiteY3" fmla="*/ 76200 h 133350"/>
                <a:gd name="connsiteX4" fmla="*/ 219075 w 552450"/>
                <a:gd name="connsiteY4" fmla="*/ 38100 h 133350"/>
                <a:gd name="connsiteX5" fmla="*/ 0 w 552450"/>
                <a:gd name="connsiteY5" fmla="*/ 133350 h 133350"/>
                <a:gd name="connsiteX6" fmla="*/ 552450 w 552450"/>
                <a:gd name="connsiteY6" fmla="*/ 133350 h 133350"/>
                <a:gd name="connsiteX7" fmla="*/ 552450 w 552450"/>
                <a:gd name="connsiteY7" fmla="*/ 0 h 133350"/>
                <a:gd name="connsiteX8" fmla="*/ 0 w 552450"/>
                <a:gd name="connsiteY8" fmla="*/ 0 h 133350"/>
                <a:gd name="connsiteX9" fmla="*/ 0 w 552450"/>
                <a:gd name="connsiteY9"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33350">
                  <a:moveTo>
                    <a:pt x="219075" y="38100"/>
                  </a:moveTo>
                  <a:lnTo>
                    <a:pt x="342900" y="38100"/>
                  </a:lnTo>
                  <a:lnTo>
                    <a:pt x="342900" y="76200"/>
                  </a:lnTo>
                  <a:lnTo>
                    <a:pt x="219075" y="76200"/>
                  </a:lnTo>
                  <a:lnTo>
                    <a:pt x="219075" y="38100"/>
                  </a:lnTo>
                  <a:close/>
                  <a:moveTo>
                    <a:pt x="0" y="133350"/>
                  </a:moveTo>
                  <a:lnTo>
                    <a:pt x="552450" y="133350"/>
                  </a:lnTo>
                  <a:lnTo>
                    <a:pt x="552450" y="0"/>
                  </a:lnTo>
                  <a:lnTo>
                    <a:pt x="0" y="0"/>
                  </a:lnTo>
                  <a:lnTo>
                    <a:pt x="0" y="1333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58" name="任意多边形: 形状 157" descr="复印机 纯色填充">
              <a:extLst>
                <a:ext uri="{FF2B5EF4-FFF2-40B4-BE49-F238E27FC236}">
                  <a16:creationId xmlns:a16="http://schemas.microsoft.com/office/drawing/2014/main" id="{CFEA7686-68B3-4DD8-99CD-907E96073F24}"/>
                </a:ext>
              </a:extLst>
            </p:cNvPr>
            <p:cNvSpPr/>
            <p:nvPr/>
          </p:nvSpPr>
          <p:spPr>
            <a:xfrm>
              <a:off x="5962650" y="3591877"/>
              <a:ext cx="552450" cy="171450"/>
            </a:xfrm>
            <a:custGeom>
              <a:avLst/>
              <a:gdLst>
                <a:gd name="connsiteX0" fmla="*/ 219075 w 552450"/>
                <a:gd name="connsiteY0" fmla="*/ 38100 h 171450"/>
                <a:gd name="connsiteX1" fmla="*/ 342900 w 552450"/>
                <a:gd name="connsiteY1" fmla="*/ 38100 h 171450"/>
                <a:gd name="connsiteX2" fmla="*/ 342900 w 552450"/>
                <a:gd name="connsiteY2" fmla="*/ 76200 h 171450"/>
                <a:gd name="connsiteX3" fmla="*/ 219075 w 552450"/>
                <a:gd name="connsiteY3" fmla="*/ 76200 h 171450"/>
                <a:gd name="connsiteX4" fmla="*/ 219075 w 552450"/>
                <a:gd name="connsiteY4" fmla="*/ 38100 h 171450"/>
                <a:gd name="connsiteX5" fmla="*/ 0 w 552450"/>
                <a:gd name="connsiteY5" fmla="*/ 114300 h 171450"/>
                <a:gd name="connsiteX6" fmla="*/ 0 w 552450"/>
                <a:gd name="connsiteY6" fmla="*/ 171450 h 171450"/>
                <a:gd name="connsiteX7" fmla="*/ 57150 w 552450"/>
                <a:gd name="connsiteY7" fmla="*/ 171450 h 171450"/>
                <a:gd name="connsiteX8" fmla="*/ 57150 w 552450"/>
                <a:gd name="connsiteY8" fmla="*/ 114300 h 171450"/>
                <a:gd name="connsiteX9" fmla="*/ 495300 w 552450"/>
                <a:gd name="connsiteY9" fmla="*/ 114300 h 171450"/>
                <a:gd name="connsiteX10" fmla="*/ 495300 w 552450"/>
                <a:gd name="connsiteY10" fmla="*/ 171450 h 171450"/>
                <a:gd name="connsiteX11" fmla="*/ 552450 w 552450"/>
                <a:gd name="connsiteY11" fmla="*/ 171450 h 171450"/>
                <a:gd name="connsiteX12" fmla="*/ 552450 w 552450"/>
                <a:gd name="connsiteY12" fmla="*/ 0 h 171450"/>
                <a:gd name="connsiteX13" fmla="*/ 0 w 552450"/>
                <a:gd name="connsiteY13" fmla="*/ 0 h 171450"/>
                <a:gd name="connsiteX14" fmla="*/ 0 w 552450"/>
                <a:gd name="connsiteY14" fmla="*/ 11430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171450">
                  <a:moveTo>
                    <a:pt x="219075" y="38100"/>
                  </a:moveTo>
                  <a:lnTo>
                    <a:pt x="342900" y="38100"/>
                  </a:lnTo>
                  <a:lnTo>
                    <a:pt x="342900" y="76200"/>
                  </a:lnTo>
                  <a:lnTo>
                    <a:pt x="219075" y="76200"/>
                  </a:lnTo>
                  <a:lnTo>
                    <a:pt x="219075" y="38100"/>
                  </a:lnTo>
                  <a:close/>
                  <a:moveTo>
                    <a:pt x="0" y="114300"/>
                  </a:moveTo>
                  <a:lnTo>
                    <a:pt x="0" y="171450"/>
                  </a:lnTo>
                  <a:lnTo>
                    <a:pt x="57150" y="171450"/>
                  </a:lnTo>
                  <a:lnTo>
                    <a:pt x="57150" y="114300"/>
                  </a:lnTo>
                  <a:lnTo>
                    <a:pt x="495300" y="114300"/>
                  </a:lnTo>
                  <a:lnTo>
                    <a:pt x="495300" y="171450"/>
                  </a:lnTo>
                  <a:lnTo>
                    <a:pt x="552450" y="171450"/>
                  </a:lnTo>
                  <a:lnTo>
                    <a:pt x="552450" y="0"/>
                  </a:lnTo>
                  <a:lnTo>
                    <a:pt x="0" y="0"/>
                  </a:lnTo>
                  <a:lnTo>
                    <a:pt x="0" y="1143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59" name="任意多边形: 形状 158" descr="复印机 纯色填充">
              <a:extLst>
                <a:ext uri="{FF2B5EF4-FFF2-40B4-BE49-F238E27FC236}">
                  <a16:creationId xmlns:a16="http://schemas.microsoft.com/office/drawing/2014/main" id="{CFEA7686-68B3-4DD8-99CD-907E96073F24}"/>
                </a:ext>
              </a:extLst>
            </p:cNvPr>
            <p:cNvSpPr/>
            <p:nvPr/>
          </p:nvSpPr>
          <p:spPr>
            <a:xfrm>
              <a:off x="5962650" y="3094877"/>
              <a:ext cx="552450" cy="286497"/>
            </a:xfrm>
            <a:custGeom>
              <a:avLst/>
              <a:gdLst>
                <a:gd name="connsiteX0" fmla="*/ 114300 w 552450"/>
                <a:gd name="connsiteY0" fmla="*/ 154100 h 286497"/>
                <a:gd name="connsiteX1" fmla="*/ 524828 w 552450"/>
                <a:gd name="connsiteY1" fmla="*/ 56945 h 286497"/>
                <a:gd name="connsiteX2" fmla="*/ 545783 w 552450"/>
                <a:gd name="connsiteY2" fmla="*/ 22655 h 286497"/>
                <a:gd name="connsiteX3" fmla="*/ 533400 w 552450"/>
                <a:gd name="connsiteY3" fmla="*/ 4557 h 286497"/>
                <a:gd name="connsiteX4" fmla="*/ 511492 w 552450"/>
                <a:gd name="connsiteY4" fmla="*/ 747 h 286497"/>
                <a:gd name="connsiteX5" fmla="*/ 95250 w 552450"/>
                <a:gd name="connsiteY5" fmla="*/ 97902 h 286497"/>
                <a:gd name="connsiteX6" fmla="*/ 38100 w 552450"/>
                <a:gd name="connsiteY6" fmla="*/ 97902 h 286497"/>
                <a:gd name="connsiteX7" fmla="*/ 0 w 552450"/>
                <a:gd name="connsiteY7" fmla="*/ 136002 h 286497"/>
                <a:gd name="connsiteX8" fmla="*/ 0 w 552450"/>
                <a:gd name="connsiteY8" fmla="*/ 286497 h 286497"/>
                <a:gd name="connsiteX9" fmla="*/ 552450 w 552450"/>
                <a:gd name="connsiteY9" fmla="*/ 286497 h 286497"/>
                <a:gd name="connsiteX10" fmla="*/ 552450 w 552450"/>
                <a:gd name="connsiteY10" fmla="*/ 172197 h 286497"/>
                <a:gd name="connsiteX11" fmla="*/ 114300 w 552450"/>
                <a:gd name="connsiteY11" fmla="*/ 172197 h 286497"/>
                <a:gd name="connsiteX12" fmla="*/ 114300 w 552450"/>
                <a:gd name="connsiteY12" fmla="*/ 154100 h 28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2450" h="286497">
                  <a:moveTo>
                    <a:pt x="114300" y="154100"/>
                  </a:moveTo>
                  <a:lnTo>
                    <a:pt x="524828" y="56945"/>
                  </a:lnTo>
                  <a:cubicBezTo>
                    <a:pt x="540068" y="53135"/>
                    <a:pt x="549593" y="37895"/>
                    <a:pt x="545783" y="22655"/>
                  </a:cubicBezTo>
                  <a:cubicBezTo>
                    <a:pt x="543878" y="15035"/>
                    <a:pt x="539115" y="8367"/>
                    <a:pt x="533400" y="4557"/>
                  </a:cubicBezTo>
                  <a:cubicBezTo>
                    <a:pt x="526733" y="747"/>
                    <a:pt x="519113" y="-1158"/>
                    <a:pt x="511492" y="747"/>
                  </a:cubicBezTo>
                  <a:lnTo>
                    <a:pt x="95250" y="97902"/>
                  </a:lnTo>
                  <a:lnTo>
                    <a:pt x="38100" y="97902"/>
                  </a:lnTo>
                  <a:cubicBezTo>
                    <a:pt x="17145" y="97902"/>
                    <a:pt x="0" y="115047"/>
                    <a:pt x="0" y="136002"/>
                  </a:cubicBezTo>
                  <a:lnTo>
                    <a:pt x="0" y="286497"/>
                  </a:lnTo>
                  <a:lnTo>
                    <a:pt x="552450" y="286497"/>
                  </a:lnTo>
                  <a:lnTo>
                    <a:pt x="552450" y="172197"/>
                  </a:lnTo>
                  <a:lnTo>
                    <a:pt x="114300" y="172197"/>
                  </a:lnTo>
                  <a:lnTo>
                    <a:pt x="114300" y="154100"/>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99" name="组合 298">
            <a:extLst>
              <a:ext uri="{FF2B5EF4-FFF2-40B4-BE49-F238E27FC236}">
                <a16:creationId xmlns:a16="http://schemas.microsoft.com/office/drawing/2014/main" id="{41387F69-E240-493C-A5FC-21717C5C9621}"/>
              </a:ext>
            </a:extLst>
          </p:cNvPr>
          <p:cNvGrpSpPr/>
          <p:nvPr/>
        </p:nvGrpSpPr>
        <p:grpSpPr>
          <a:xfrm>
            <a:off x="7212330" y="3087652"/>
            <a:ext cx="876299" cy="684248"/>
            <a:chOff x="7212330" y="3087652"/>
            <a:chExt cx="876299" cy="684248"/>
          </a:xfrm>
          <a:noFill/>
        </p:grpSpPr>
        <p:sp>
          <p:nvSpPr>
            <p:cNvPr id="160" name="任意多边形: 形状 159" descr="插不插电 纯色填充">
              <a:extLst>
                <a:ext uri="{FF2B5EF4-FFF2-40B4-BE49-F238E27FC236}">
                  <a16:creationId xmlns:a16="http://schemas.microsoft.com/office/drawing/2014/main" id="{A6E21C0F-07CE-4CD5-B90A-E2DA06F667F9}"/>
                </a:ext>
              </a:extLst>
            </p:cNvPr>
            <p:cNvSpPr/>
            <p:nvPr/>
          </p:nvSpPr>
          <p:spPr>
            <a:xfrm>
              <a:off x="7212330" y="3087652"/>
              <a:ext cx="514185" cy="417382"/>
            </a:xfrm>
            <a:custGeom>
              <a:avLst/>
              <a:gdLst>
                <a:gd name="connsiteX0" fmla="*/ 411690 w 514185"/>
                <a:gd name="connsiteY0" fmla="*/ 368770 h 417382"/>
                <a:gd name="connsiteX1" fmla="*/ 357807 w 514185"/>
                <a:gd name="connsiteY1" fmla="*/ 314887 h 417382"/>
                <a:gd name="connsiteX2" fmla="*/ 411690 w 514185"/>
                <a:gd name="connsiteY2" fmla="*/ 261004 h 417382"/>
                <a:gd name="connsiteX3" fmla="*/ 465573 w 514185"/>
                <a:gd name="connsiteY3" fmla="*/ 314887 h 417382"/>
                <a:gd name="connsiteX4" fmla="*/ 505982 w 514185"/>
                <a:gd name="connsiteY4" fmla="*/ 314554 h 417382"/>
                <a:gd name="connsiteX5" fmla="*/ 505978 w 514185"/>
                <a:gd name="connsiteY5" fmla="*/ 274472 h 417382"/>
                <a:gd name="connsiteX6" fmla="*/ 452095 w 514185"/>
                <a:gd name="connsiteY6" fmla="*/ 220599 h 417382"/>
                <a:gd name="connsiteX7" fmla="*/ 485775 w 514185"/>
                <a:gd name="connsiteY7" fmla="*/ 186919 h 417382"/>
                <a:gd name="connsiteX8" fmla="*/ 418424 w 514185"/>
                <a:gd name="connsiteY8" fmla="*/ 119567 h 417382"/>
                <a:gd name="connsiteX9" fmla="*/ 238830 w 514185"/>
                <a:gd name="connsiteY9" fmla="*/ 101232 h 417382"/>
                <a:gd name="connsiteX10" fmla="*/ 216741 w 514185"/>
                <a:gd name="connsiteY10" fmla="*/ 78372 h 417382"/>
                <a:gd name="connsiteX11" fmla="*/ 31880 w 514185"/>
                <a:gd name="connsiteY11" fmla="*/ 0 h 417382"/>
                <a:gd name="connsiteX12" fmla="*/ 0 w 514185"/>
                <a:gd name="connsiteY12" fmla="*/ 0 h 417382"/>
                <a:gd name="connsiteX13" fmla="*/ 0 w 514185"/>
                <a:gd name="connsiteY13" fmla="*/ 57150 h 417382"/>
                <a:gd name="connsiteX14" fmla="*/ 31880 w 514185"/>
                <a:gd name="connsiteY14" fmla="*/ 57150 h 417382"/>
                <a:gd name="connsiteX15" fmla="*/ 175708 w 514185"/>
                <a:gd name="connsiteY15" fmla="*/ 118110 h 417382"/>
                <a:gd name="connsiteX16" fmla="*/ 198396 w 514185"/>
                <a:gd name="connsiteY16" fmla="*/ 141580 h 417382"/>
                <a:gd name="connsiteX17" fmla="*/ 216418 w 514185"/>
                <a:gd name="connsiteY17" fmla="*/ 321602 h 417382"/>
                <a:gd name="connsiteX18" fmla="*/ 283721 w 514185"/>
                <a:gd name="connsiteY18" fmla="*/ 388972 h 417382"/>
                <a:gd name="connsiteX19" fmla="*/ 317402 w 514185"/>
                <a:gd name="connsiteY19" fmla="*/ 355292 h 417382"/>
                <a:gd name="connsiteX20" fmla="*/ 371275 w 514185"/>
                <a:gd name="connsiteY20" fmla="*/ 409175 h 417382"/>
                <a:gd name="connsiteX21" fmla="*/ 411685 w 514185"/>
                <a:gd name="connsiteY21" fmla="*/ 408851 h 417382"/>
                <a:gd name="connsiteX22" fmla="*/ 411690 w 514185"/>
                <a:gd name="connsiteY22" fmla="*/ 368770 h 41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185" h="417382">
                  <a:moveTo>
                    <a:pt x="411690" y="368770"/>
                  </a:moveTo>
                  <a:lnTo>
                    <a:pt x="357807" y="314887"/>
                  </a:lnTo>
                  <a:lnTo>
                    <a:pt x="411690" y="261004"/>
                  </a:lnTo>
                  <a:lnTo>
                    <a:pt x="465573" y="314887"/>
                  </a:lnTo>
                  <a:cubicBezTo>
                    <a:pt x="476823" y="325954"/>
                    <a:pt x="494915" y="325805"/>
                    <a:pt x="505982" y="314554"/>
                  </a:cubicBezTo>
                  <a:cubicBezTo>
                    <a:pt x="516922" y="303431"/>
                    <a:pt x="516920" y="285592"/>
                    <a:pt x="505978" y="274472"/>
                  </a:cubicBezTo>
                  <a:lnTo>
                    <a:pt x="452095" y="220599"/>
                  </a:lnTo>
                  <a:lnTo>
                    <a:pt x="485775" y="186919"/>
                  </a:lnTo>
                  <a:lnTo>
                    <a:pt x="418424" y="119567"/>
                  </a:lnTo>
                  <a:cubicBezTo>
                    <a:pt x="370492" y="71618"/>
                    <a:pt x="295463" y="63958"/>
                    <a:pt x="238830" y="101232"/>
                  </a:cubicBezTo>
                  <a:lnTo>
                    <a:pt x="216741" y="78372"/>
                  </a:lnTo>
                  <a:cubicBezTo>
                    <a:pt x="168193" y="28414"/>
                    <a:pt x="101541" y="157"/>
                    <a:pt x="31880" y="0"/>
                  </a:cubicBezTo>
                  <a:lnTo>
                    <a:pt x="0" y="0"/>
                  </a:lnTo>
                  <a:lnTo>
                    <a:pt x="0" y="57150"/>
                  </a:lnTo>
                  <a:lnTo>
                    <a:pt x="31880" y="57150"/>
                  </a:lnTo>
                  <a:cubicBezTo>
                    <a:pt x="86078" y="57258"/>
                    <a:pt x="137939" y="79238"/>
                    <a:pt x="175708" y="118110"/>
                  </a:cubicBezTo>
                  <a:lnTo>
                    <a:pt x="198396" y="141580"/>
                  </a:lnTo>
                  <a:cubicBezTo>
                    <a:pt x="160805" y="198231"/>
                    <a:pt x="168342" y="273526"/>
                    <a:pt x="216418" y="321602"/>
                  </a:cubicBezTo>
                  <a:lnTo>
                    <a:pt x="283721" y="388972"/>
                  </a:lnTo>
                  <a:lnTo>
                    <a:pt x="317402" y="355292"/>
                  </a:lnTo>
                  <a:lnTo>
                    <a:pt x="371275" y="409175"/>
                  </a:lnTo>
                  <a:cubicBezTo>
                    <a:pt x="382523" y="420244"/>
                    <a:pt x="400616" y="420099"/>
                    <a:pt x="411685" y="408851"/>
                  </a:cubicBezTo>
                  <a:cubicBezTo>
                    <a:pt x="422627" y="397732"/>
                    <a:pt x="422629" y="379891"/>
                    <a:pt x="411690" y="36877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61" name="任意多边形: 形状 160" descr="插不插电 纯色填充">
              <a:extLst>
                <a:ext uri="{FF2B5EF4-FFF2-40B4-BE49-F238E27FC236}">
                  <a16:creationId xmlns:a16="http://schemas.microsoft.com/office/drawing/2014/main" id="{A6E21C0F-07CE-4CD5-B90A-E2DA06F667F9}"/>
                </a:ext>
              </a:extLst>
            </p:cNvPr>
            <p:cNvSpPr/>
            <p:nvPr/>
          </p:nvSpPr>
          <p:spPr>
            <a:xfrm>
              <a:off x="7604407" y="3386356"/>
              <a:ext cx="484222" cy="385544"/>
            </a:xfrm>
            <a:custGeom>
              <a:avLst/>
              <a:gdLst>
                <a:gd name="connsiteX0" fmla="*/ 452857 w 484222"/>
                <a:gd name="connsiteY0" fmla="*/ 328393 h 385544"/>
                <a:gd name="connsiteX1" fmla="*/ 313792 w 484222"/>
                <a:gd name="connsiteY1" fmla="*/ 272148 h 385544"/>
                <a:gd name="connsiteX2" fmla="*/ 287741 w 484222"/>
                <a:gd name="connsiteY2" fmla="*/ 246945 h 385544"/>
                <a:gd name="connsiteX3" fmla="*/ 269396 w 484222"/>
                <a:gd name="connsiteY3" fmla="*/ 67351 h 385544"/>
                <a:gd name="connsiteX4" fmla="*/ 202044 w 484222"/>
                <a:gd name="connsiteY4" fmla="*/ 0 h 385544"/>
                <a:gd name="connsiteX5" fmla="*/ 0 w 484222"/>
                <a:gd name="connsiteY5" fmla="*/ 202063 h 385544"/>
                <a:gd name="connsiteX6" fmla="*/ 67351 w 484222"/>
                <a:gd name="connsiteY6" fmla="*/ 269415 h 385544"/>
                <a:gd name="connsiteX7" fmla="*/ 247374 w 484222"/>
                <a:gd name="connsiteY7" fmla="*/ 287426 h 385544"/>
                <a:gd name="connsiteX8" fmla="*/ 274044 w 484222"/>
                <a:gd name="connsiteY8" fmla="*/ 313230 h 385544"/>
                <a:gd name="connsiteX9" fmla="*/ 452857 w 484222"/>
                <a:gd name="connsiteY9" fmla="*/ 385543 h 385544"/>
                <a:gd name="connsiteX10" fmla="*/ 484222 w 484222"/>
                <a:gd name="connsiteY10" fmla="*/ 385543 h 385544"/>
                <a:gd name="connsiteX11" fmla="*/ 484222 w 484222"/>
                <a:gd name="connsiteY11" fmla="*/ 328393 h 38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222" h="385544">
                  <a:moveTo>
                    <a:pt x="452857" y="328393"/>
                  </a:moveTo>
                  <a:cubicBezTo>
                    <a:pt x="400940" y="328502"/>
                    <a:pt x="351036" y="308318"/>
                    <a:pt x="313792" y="272148"/>
                  </a:cubicBezTo>
                  <a:lnTo>
                    <a:pt x="287741" y="246945"/>
                  </a:lnTo>
                  <a:cubicBezTo>
                    <a:pt x="324988" y="190305"/>
                    <a:pt x="317326" y="115291"/>
                    <a:pt x="269396" y="67351"/>
                  </a:cubicBezTo>
                  <a:lnTo>
                    <a:pt x="202044" y="0"/>
                  </a:lnTo>
                  <a:lnTo>
                    <a:pt x="0" y="202063"/>
                  </a:lnTo>
                  <a:lnTo>
                    <a:pt x="67351" y="269415"/>
                  </a:lnTo>
                  <a:cubicBezTo>
                    <a:pt x="115430" y="317486"/>
                    <a:pt x="190724" y="325020"/>
                    <a:pt x="247374" y="287426"/>
                  </a:cubicBezTo>
                  <a:lnTo>
                    <a:pt x="274044" y="313230"/>
                  </a:lnTo>
                  <a:cubicBezTo>
                    <a:pt x="321934" y="359735"/>
                    <a:pt x="386102" y="385685"/>
                    <a:pt x="452857" y="385543"/>
                  </a:cubicBezTo>
                  <a:lnTo>
                    <a:pt x="484222" y="385543"/>
                  </a:lnTo>
                  <a:lnTo>
                    <a:pt x="484222" y="328393"/>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303" name="组合 302">
            <a:extLst>
              <a:ext uri="{FF2B5EF4-FFF2-40B4-BE49-F238E27FC236}">
                <a16:creationId xmlns:a16="http://schemas.microsoft.com/office/drawing/2014/main" id="{43671184-728B-468E-B29B-63B801C13DB5}"/>
              </a:ext>
            </a:extLst>
          </p:cNvPr>
          <p:cNvGrpSpPr/>
          <p:nvPr/>
        </p:nvGrpSpPr>
        <p:grpSpPr>
          <a:xfrm>
            <a:off x="8843010" y="3067050"/>
            <a:ext cx="723900" cy="723900"/>
            <a:chOff x="8843010" y="3067050"/>
            <a:chExt cx="723900" cy="723900"/>
          </a:xfrm>
          <a:noFill/>
        </p:grpSpPr>
        <p:sp>
          <p:nvSpPr>
            <p:cNvPr id="162" name="任意多边形: 形状 161" descr="处理器 纯色填充">
              <a:extLst>
                <a:ext uri="{FF2B5EF4-FFF2-40B4-BE49-F238E27FC236}">
                  <a16:creationId xmlns:a16="http://schemas.microsoft.com/office/drawing/2014/main" id="{7CF96F2C-BBD2-4F84-BF20-92BF58F32DF1}"/>
                </a:ext>
              </a:extLst>
            </p:cNvPr>
            <p:cNvSpPr/>
            <p:nvPr/>
          </p:nvSpPr>
          <p:spPr>
            <a:xfrm>
              <a:off x="8843010" y="32956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63" name="任意多边形: 形状 162" descr="处理器 纯色填充">
              <a:extLst>
                <a:ext uri="{FF2B5EF4-FFF2-40B4-BE49-F238E27FC236}">
                  <a16:creationId xmlns:a16="http://schemas.microsoft.com/office/drawing/2014/main" id="{7CF96F2C-BBD2-4F84-BF20-92BF58F32DF1}"/>
                </a:ext>
              </a:extLst>
            </p:cNvPr>
            <p:cNvSpPr/>
            <p:nvPr/>
          </p:nvSpPr>
          <p:spPr>
            <a:xfrm>
              <a:off x="8843010" y="3219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64" name="任意多边形: 形状 163" descr="处理器 纯色填充">
              <a:extLst>
                <a:ext uri="{FF2B5EF4-FFF2-40B4-BE49-F238E27FC236}">
                  <a16:creationId xmlns:a16="http://schemas.microsoft.com/office/drawing/2014/main" id="{7CF96F2C-BBD2-4F84-BF20-92BF58F32DF1}"/>
                </a:ext>
              </a:extLst>
            </p:cNvPr>
            <p:cNvSpPr/>
            <p:nvPr/>
          </p:nvSpPr>
          <p:spPr>
            <a:xfrm>
              <a:off x="8843010" y="33718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65" name="任意多边形: 形状 164" descr="处理器 纯色填充">
              <a:extLst>
                <a:ext uri="{FF2B5EF4-FFF2-40B4-BE49-F238E27FC236}">
                  <a16:creationId xmlns:a16="http://schemas.microsoft.com/office/drawing/2014/main" id="{7CF96F2C-BBD2-4F84-BF20-92BF58F32DF1}"/>
                </a:ext>
              </a:extLst>
            </p:cNvPr>
            <p:cNvSpPr/>
            <p:nvPr/>
          </p:nvSpPr>
          <p:spPr>
            <a:xfrm>
              <a:off x="8843010" y="3600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66" name="任意多边形: 形状 165" descr="处理器 纯色填充">
              <a:extLst>
                <a:ext uri="{FF2B5EF4-FFF2-40B4-BE49-F238E27FC236}">
                  <a16:creationId xmlns:a16="http://schemas.microsoft.com/office/drawing/2014/main" id="{7CF96F2C-BBD2-4F84-BF20-92BF58F32DF1}"/>
                </a:ext>
              </a:extLst>
            </p:cNvPr>
            <p:cNvSpPr/>
            <p:nvPr/>
          </p:nvSpPr>
          <p:spPr>
            <a:xfrm>
              <a:off x="8843010" y="35242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67" name="任意多边形: 形状 166" descr="处理器 纯色填充">
              <a:extLst>
                <a:ext uri="{FF2B5EF4-FFF2-40B4-BE49-F238E27FC236}">
                  <a16:creationId xmlns:a16="http://schemas.microsoft.com/office/drawing/2014/main" id="{7CF96F2C-BBD2-4F84-BF20-92BF58F32DF1}"/>
                </a:ext>
              </a:extLst>
            </p:cNvPr>
            <p:cNvSpPr/>
            <p:nvPr/>
          </p:nvSpPr>
          <p:spPr>
            <a:xfrm>
              <a:off x="8843010" y="34480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68" name="任意多边形: 形状 167" descr="处理器 纯色填充">
              <a:extLst>
                <a:ext uri="{FF2B5EF4-FFF2-40B4-BE49-F238E27FC236}">
                  <a16:creationId xmlns:a16="http://schemas.microsoft.com/office/drawing/2014/main" id="{7CF96F2C-BBD2-4F84-BF20-92BF58F32DF1}"/>
                </a:ext>
              </a:extLst>
            </p:cNvPr>
            <p:cNvSpPr/>
            <p:nvPr/>
          </p:nvSpPr>
          <p:spPr>
            <a:xfrm>
              <a:off x="9500235" y="35242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69" name="任意多边形: 形状 168" descr="处理器 纯色填充">
              <a:extLst>
                <a:ext uri="{FF2B5EF4-FFF2-40B4-BE49-F238E27FC236}">
                  <a16:creationId xmlns:a16="http://schemas.microsoft.com/office/drawing/2014/main" id="{7CF96F2C-BBD2-4F84-BF20-92BF58F32DF1}"/>
                </a:ext>
              </a:extLst>
            </p:cNvPr>
            <p:cNvSpPr/>
            <p:nvPr/>
          </p:nvSpPr>
          <p:spPr>
            <a:xfrm>
              <a:off x="9500235" y="3600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70" name="任意多边形: 形状 169" descr="处理器 纯色填充">
              <a:extLst>
                <a:ext uri="{FF2B5EF4-FFF2-40B4-BE49-F238E27FC236}">
                  <a16:creationId xmlns:a16="http://schemas.microsoft.com/office/drawing/2014/main" id="{7CF96F2C-BBD2-4F84-BF20-92BF58F32DF1}"/>
                </a:ext>
              </a:extLst>
            </p:cNvPr>
            <p:cNvSpPr/>
            <p:nvPr/>
          </p:nvSpPr>
          <p:spPr>
            <a:xfrm>
              <a:off x="9500235" y="34480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71" name="任意多边形: 形状 170" descr="处理器 纯色填充">
              <a:extLst>
                <a:ext uri="{FF2B5EF4-FFF2-40B4-BE49-F238E27FC236}">
                  <a16:creationId xmlns:a16="http://schemas.microsoft.com/office/drawing/2014/main" id="{7CF96F2C-BBD2-4F84-BF20-92BF58F32DF1}"/>
                </a:ext>
              </a:extLst>
            </p:cNvPr>
            <p:cNvSpPr/>
            <p:nvPr/>
          </p:nvSpPr>
          <p:spPr>
            <a:xfrm>
              <a:off x="9500235" y="3219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72" name="任意多边形: 形状 171" descr="处理器 纯色填充">
              <a:extLst>
                <a:ext uri="{FF2B5EF4-FFF2-40B4-BE49-F238E27FC236}">
                  <a16:creationId xmlns:a16="http://schemas.microsoft.com/office/drawing/2014/main" id="{7CF96F2C-BBD2-4F84-BF20-92BF58F32DF1}"/>
                </a:ext>
              </a:extLst>
            </p:cNvPr>
            <p:cNvSpPr/>
            <p:nvPr/>
          </p:nvSpPr>
          <p:spPr>
            <a:xfrm>
              <a:off x="9500235" y="33718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73" name="任意多边形: 形状 172" descr="处理器 纯色填充">
              <a:extLst>
                <a:ext uri="{FF2B5EF4-FFF2-40B4-BE49-F238E27FC236}">
                  <a16:creationId xmlns:a16="http://schemas.microsoft.com/office/drawing/2014/main" id="{7CF96F2C-BBD2-4F84-BF20-92BF58F32DF1}"/>
                </a:ext>
              </a:extLst>
            </p:cNvPr>
            <p:cNvSpPr/>
            <p:nvPr/>
          </p:nvSpPr>
          <p:spPr>
            <a:xfrm>
              <a:off x="9500235" y="32956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74" name="任意多边形: 形状 173" descr="处理器 纯色填充">
              <a:extLst>
                <a:ext uri="{FF2B5EF4-FFF2-40B4-BE49-F238E27FC236}">
                  <a16:creationId xmlns:a16="http://schemas.microsoft.com/office/drawing/2014/main" id="{7CF96F2C-BBD2-4F84-BF20-92BF58F32DF1}"/>
                </a:ext>
              </a:extLst>
            </p:cNvPr>
            <p:cNvSpPr/>
            <p:nvPr/>
          </p:nvSpPr>
          <p:spPr>
            <a:xfrm>
              <a:off x="922401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75" name="任意多边形: 形状 174" descr="处理器 纯色填充">
              <a:extLst>
                <a:ext uri="{FF2B5EF4-FFF2-40B4-BE49-F238E27FC236}">
                  <a16:creationId xmlns:a16="http://schemas.microsoft.com/office/drawing/2014/main" id="{7CF96F2C-BBD2-4F84-BF20-92BF58F32DF1}"/>
                </a:ext>
              </a:extLst>
            </p:cNvPr>
            <p:cNvSpPr/>
            <p:nvPr/>
          </p:nvSpPr>
          <p:spPr>
            <a:xfrm>
              <a:off x="937641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76" name="任意多边形: 形状 175" descr="处理器 纯色填充">
              <a:extLst>
                <a:ext uri="{FF2B5EF4-FFF2-40B4-BE49-F238E27FC236}">
                  <a16:creationId xmlns:a16="http://schemas.microsoft.com/office/drawing/2014/main" id="{7CF96F2C-BBD2-4F84-BF20-92BF58F32DF1}"/>
                </a:ext>
              </a:extLst>
            </p:cNvPr>
            <p:cNvSpPr/>
            <p:nvPr/>
          </p:nvSpPr>
          <p:spPr>
            <a:xfrm>
              <a:off x="930021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77" name="任意多边形: 形状 176" descr="处理器 纯色填充">
              <a:extLst>
                <a:ext uri="{FF2B5EF4-FFF2-40B4-BE49-F238E27FC236}">
                  <a16:creationId xmlns:a16="http://schemas.microsoft.com/office/drawing/2014/main" id="{7CF96F2C-BBD2-4F84-BF20-92BF58F32DF1}"/>
                </a:ext>
              </a:extLst>
            </p:cNvPr>
            <p:cNvSpPr/>
            <p:nvPr/>
          </p:nvSpPr>
          <p:spPr>
            <a:xfrm>
              <a:off x="914781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78" name="任意多边形: 形状 177" descr="处理器 纯色填充">
              <a:extLst>
                <a:ext uri="{FF2B5EF4-FFF2-40B4-BE49-F238E27FC236}">
                  <a16:creationId xmlns:a16="http://schemas.microsoft.com/office/drawing/2014/main" id="{7CF96F2C-BBD2-4F84-BF20-92BF58F32DF1}"/>
                </a:ext>
              </a:extLst>
            </p:cNvPr>
            <p:cNvSpPr/>
            <p:nvPr/>
          </p:nvSpPr>
          <p:spPr>
            <a:xfrm>
              <a:off x="899541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79" name="任意多边形: 形状 178" descr="处理器 纯色填充">
              <a:extLst>
                <a:ext uri="{FF2B5EF4-FFF2-40B4-BE49-F238E27FC236}">
                  <a16:creationId xmlns:a16="http://schemas.microsoft.com/office/drawing/2014/main" id="{7CF96F2C-BBD2-4F84-BF20-92BF58F32DF1}"/>
                </a:ext>
              </a:extLst>
            </p:cNvPr>
            <p:cNvSpPr/>
            <p:nvPr/>
          </p:nvSpPr>
          <p:spPr>
            <a:xfrm>
              <a:off x="907161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80" name="任意多边形: 形状 179" descr="处理器 纯色填充">
              <a:extLst>
                <a:ext uri="{FF2B5EF4-FFF2-40B4-BE49-F238E27FC236}">
                  <a16:creationId xmlns:a16="http://schemas.microsoft.com/office/drawing/2014/main" id="{7CF96F2C-BBD2-4F84-BF20-92BF58F32DF1}"/>
                </a:ext>
              </a:extLst>
            </p:cNvPr>
            <p:cNvSpPr/>
            <p:nvPr/>
          </p:nvSpPr>
          <p:spPr>
            <a:xfrm>
              <a:off x="907161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81" name="任意多边形: 形状 180" descr="处理器 纯色填充">
              <a:extLst>
                <a:ext uri="{FF2B5EF4-FFF2-40B4-BE49-F238E27FC236}">
                  <a16:creationId xmlns:a16="http://schemas.microsoft.com/office/drawing/2014/main" id="{7CF96F2C-BBD2-4F84-BF20-92BF58F32DF1}"/>
                </a:ext>
              </a:extLst>
            </p:cNvPr>
            <p:cNvSpPr/>
            <p:nvPr/>
          </p:nvSpPr>
          <p:spPr>
            <a:xfrm>
              <a:off x="899541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82" name="任意多边形: 形状 181" descr="处理器 纯色填充">
              <a:extLst>
                <a:ext uri="{FF2B5EF4-FFF2-40B4-BE49-F238E27FC236}">
                  <a16:creationId xmlns:a16="http://schemas.microsoft.com/office/drawing/2014/main" id="{7CF96F2C-BBD2-4F84-BF20-92BF58F32DF1}"/>
                </a:ext>
              </a:extLst>
            </p:cNvPr>
            <p:cNvSpPr/>
            <p:nvPr/>
          </p:nvSpPr>
          <p:spPr>
            <a:xfrm>
              <a:off x="914781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83" name="任意多边形: 形状 182" descr="处理器 纯色填充">
              <a:extLst>
                <a:ext uri="{FF2B5EF4-FFF2-40B4-BE49-F238E27FC236}">
                  <a16:creationId xmlns:a16="http://schemas.microsoft.com/office/drawing/2014/main" id="{7CF96F2C-BBD2-4F84-BF20-92BF58F32DF1}"/>
                </a:ext>
              </a:extLst>
            </p:cNvPr>
            <p:cNvSpPr/>
            <p:nvPr/>
          </p:nvSpPr>
          <p:spPr>
            <a:xfrm>
              <a:off x="922401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84" name="任意多边形: 形状 183" descr="处理器 纯色填充">
              <a:extLst>
                <a:ext uri="{FF2B5EF4-FFF2-40B4-BE49-F238E27FC236}">
                  <a16:creationId xmlns:a16="http://schemas.microsoft.com/office/drawing/2014/main" id="{7CF96F2C-BBD2-4F84-BF20-92BF58F32DF1}"/>
                </a:ext>
              </a:extLst>
            </p:cNvPr>
            <p:cNvSpPr/>
            <p:nvPr/>
          </p:nvSpPr>
          <p:spPr>
            <a:xfrm>
              <a:off x="930021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85" name="任意多边形: 形状 184" descr="处理器 纯色填充">
              <a:extLst>
                <a:ext uri="{FF2B5EF4-FFF2-40B4-BE49-F238E27FC236}">
                  <a16:creationId xmlns:a16="http://schemas.microsoft.com/office/drawing/2014/main" id="{7CF96F2C-BBD2-4F84-BF20-92BF58F32DF1}"/>
                </a:ext>
              </a:extLst>
            </p:cNvPr>
            <p:cNvSpPr/>
            <p:nvPr/>
          </p:nvSpPr>
          <p:spPr>
            <a:xfrm>
              <a:off x="937641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86" name="任意多边形: 形状 185" descr="处理器 纯色填充">
              <a:extLst>
                <a:ext uri="{FF2B5EF4-FFF2-40B4-BE49-F238E27FC236}">
                  <a16:creationId xmlns:a16="http://schemas.microsoft.com/office/drawing/2014/main" id="{7CF96F2C-BBD2-4F84-BF20-92BF58F32DF1}"/>
                </a:ext>
              </a:extLst>
            </p:cNvPr>
            <p:cNvSpPr/>
            <p:nvPr/>
          </p:nvSpPr>
          <p:spPr>
            <a:xfrm>
              <a:off x="9081135" y="3305175"/>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87" name="任意多边形: 形状 186" descr="处理器 纯色填充">
              <a:extLst>
                <a:ext uri="{FF2B5EF4-FFF2-40B4-BE49-F238E27FC236}">
                  <a16:creationId xmlns:a16="http://schemas.microsoft.com/office/drawing/2014/main" id="{7CF96F2C-BBD2-4F84-BF20-92BF58F32DF1}"/>
                </a:ext>
              </a:extLst>
            </p:cNvPr>
            <p:cNvSpPr/>
            <p:nvPr/>
          </p:nvSpPr>
          <p:spPr>
            <a:xfrm>
              <a:off x="8947785" y="3171825"/>
              <a:ext cx="514350" cy="514350"/>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moveTo>
                    <a:pt x="419100" y="419100"/>
                  </a:moveTo>
                  <a:lnTo>
                    <a:pt x="95250" y="419100"/>
                  </a:lnTo>
                  <a:lnTo>
                    <a:pt x="95250" y="95250"/>
                  </a:lnTo>
                  <a:lnTo>
                    <a:pt x="419100" y="95250"/>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308" name="组合 307">
            <a:extLst>
              <a:ext uri="{FF2B5EF4-FFF2-40B4-BE49-F238E27FC236}">
                <a16:creationId xmlns:a16="http://schemas.microsoft.com/office/drawing/2014/main" id="{FB9E563A-E2F3-4A52-888F-3339E04FF766}"/>
              </a:ext>
            </a:extLst>
          </p:cNvPr>
          <p:cNvGrpSpPr/>
          <p:nvPr/>
        </p:nvGrpSpPr>
        <p:grpSpPr>
          <a:xfrm>
            <a:off x="10340340" y="3217544"/>
            <a:ext cx="838200" cy="423862"/>
            <a:chOff x="10340340" y="3217544"/>
            <a:chExt cx="838200" cy="423862"/>
          </a:xfrm>
          <a:noFill/>
        </p:grpSpPr>
        <p:sp>
          <p:nvSpPr>
            <p:cNvPr id="188" name="任意多边形: 形状 187" descr="投影仪 纯色填充">
              <a:extLst>
                <a:ext uri="{FF2B5EF4-FFF2-40B4-BE49-F238E27FC236}">
                  <a16:creationId xmlns:a16="http://schemas.microsoft.com/office/drawing/2014/main" id="{25D97958-304A-454C-BA74-D82940AC5A3C}"/>
                </a:ext>
              </a:extLst>
            </p:cNvPr>
            <p:cNvSpPr/>
            <p:nvPr/>
          </p:nvSpPr>
          <p:spPr>
            <a:xfrm>
              <a:off x="10340340" y="3217544"/>
              <a:ext cx="838200" cy="423862"/>
            </a:xfrm>
            <a:custGeom>
              <a:avLst/>
              <a:gdLst>
                <a:gd name="connsiteX0" fmla="*/ 762000 w 838200"/>
                <a:gd name="connsiteY0" fmla="*/ 190500 h 423862"/>
                <a:gd name="connsiteX1" fmla="*/ 571500 w 838200"/>
                <a:gd name="connsiteY1" fmla="*/ 190500 h 423862"/>
                <a:gd name="connsiteX2" fmla="*/ 552450 w 838200"/>
                <a:gd name="connsiteY2" fmla="*/ 171450 h 423862"/>
                <a:gd name="connsiteX3" fmla="*/ 571500 w 838200"/>
                <a:gd name="connsiteY3" fmla="*/ 152400 h 423862"/>
                <a:gd name="connsiteX4" fmla="*/ 762000 w 838200"/>
                <a:gd name="connsiteY4" fmla="*/ 152400 h 423862"/>
                <a:gd name="connsiteX5" fmla="*/ 781050 w 838200"/>
                <a:gd name="connsiteY5" fmla="*/ 171450 h 423862"/>
                <a:gd name="connsiteX6" fmla="*/ 762000 w 838200"/>
                <a:gd name="connsiteY6" fmla="*/ 190500 h 423862"/>
                <a:gd name="connsiteX7" fmla="*/ 762000 w 838200"/>
                <a:gd name="connsiteY7" fmla="*/ 285750 h 423862"/>
                <a:gd name="connsiteX8" fmla="*/ 571500 w 838200"/>
                <a:gd name="connsiteY8" fmla="*/ 285750 h 423862"/>
                <a:gd name="connsiteX9" fmla="*/ 552450 w 838200"/>
                <a:gd name="connsiteY9" fmla="*/ 266700 h 423862"/>
                <a:gd name="connsiteX10" fmla="*/ 571500 w 838200"/>
                <a:gd name="connsiteY10" fmla="*/ 247650 h 423862"/>
                <a:gd name="connsiteX11" fmla="*/ 762000 w 838200"/>
                <a:gd name="connsiteY11" fmla="*/ 247650 h 423862"/>
                <a:gd name="connsiteX12" fmla="*/ 781050 w 838200"/>
                <a:gd name="connsiteY12" fmla="*/ 266700 h 423862"/>
                <a:gd name="connsiteX13" fmla="*/ 762000 w 838200"/>
                <a:gd name="connsiteY13" fmla="*/ 285750 h 423862"/>
                <a:gd name="connsiteX14" fmla="*/ 333375 w 838200"/>
                <a:gd name="connsiteY14" fmla="*/ 361950 h 423862"/>
                <a:gd name="connsiteX15" fmla="*/ 171450 w 838200"/>
                <a:gd name="connsiteY15" fmla="*/ 200025 h 423862"/>
                <a:gd name="connsiteX16" fmla="*/ 333375 w 838200"/>
                <a:gd name="connsiteY16" fmla="*/ 38100 h 423862"/>
                <a:gd name="connsiteX17" fmla="*/ 495300 w 838200"/>
                <a:gd name="connsiteY17" fmla="*/ 200025 h 423862"/>
                <a:gd name="connsiteX18" fmla="*/ 333375 w 838200"/>
                <a:gd name="connsiteY18" fmla="*/ 361950 h 423862"/>
                <a:gd name="connsiteX19" fmla="*/ 66675 w 838200"/>
                <a:gd name="connsiteY19" fmla="*/ 147638 h 423862"/>
                <a:gd name="connsiteX20" fmla="*/ 47625 w 838200"/>
                <a:gd name="connsiteY20" fmla="*/ 128588 h 423862"/>
                <a:gd name="connsiteX21" fmla="*/ 66675 w 838200"/>
                <a:gd name="connsiteY21" fmla="*/ 109538 h 423862"/>
                <a:gd name="connsiteX22" fmla="*/ 85725 w 838200"/>
                <a:gd name="connsiteY22" fmla="*/ 128588 h 423862"/>
                <a:gd name="connsiteX23" fmla="*/ 66675 w 838200"/>
                <a:gd name="connsiteY23" fmla="*/ 147638 h 423862"/>
                <a:gd name="connsiteX24" fmla="*/ 800100 w 838200"/>
                <a:gd name="connsiteY24" fmla="*/ 61913 h 423862"/>
                <a:gd name="connsiteX25" fmla="*/ 781050 w 838200"/>
                <a:gd name="connsiteY25" fmla="*/ 61913 h 423862"/>
                <a:gd name="connsiteX26" fmla="*/ 781050 w 838200"/>
                <a:gd name="connsiteY26" fmla="*/ 76200 h 423862"/>
                <a:gd name="connsiteX27" fmla="*/ 762000 w 838200"/>
                <a:gd name="connsiteY27" fmla="*/ 95250 h 423862"/>
                <a:gd name="connsiteX28" fmla="*/ 742950 w 838200"/>
                <a:gd name="connsiteY28" fmla="*/ 76200 h 423862"/>
                <a:gd name="connsiteX29" fmla="*/ 742950 w 838200"/>
                <a:gd name="connsiteY29" fmla="*/ 61913 h 423862"/>
                <a:gd name="connsiteX30" fmla="*/ 685800 w 838200"/>
                <a:gd name="connsiteY30" fmla="*/ 61913 h 423862"/>
                <a:gd name="connsiteX31" fmla="*/ 685800 w 838200"/>
                <a:gd name="connsiteY31" fmla="*/ 76200 h 423862"/>
                <a:gd name="connsiteX32" fmla="*/ 666750 w 838200"/>
                <a:gd name="connsiteY32" fmla="*/ 95250 h 423862"/>
                <a:gd name="connsiteX33" fmla="*/ 647700 w 838200"/>
                <a:gd name="connsiteY33" fmla="*/ 76200 h 423862"/>
                <a:gd name="connsiteX34" fmla="*/ 647700 w 838200"/>
                <a:gd name="connsiteY34" fmla="*/ 61913 h 423862"/>
                <a:gd name="connsiteX35" fmla="*/ 590550 w 838200"/>
                <a:gd name="connsiteY35" fmla="*/ 61913 h 423862"/>
                <a:gd name="connsiteX36" fmla="*/ 590550 w 838200"/>
                <a:gd name="connsiteY36" fmla="*/ 76200 h 423862"/>
                <a:gd name="connsiteX37" fmla="*/ 571500 w 838200"/>
                <a:gd name="connsiteY37" fmla="*/ 95250 h 423862"/>
                <a:gd name="connsiteX38" fmla="*/ 552450 w 838200"/>
                <a:gd name="connsiteY38" fmla="*/ 76200 h 423862"/>
                <a:gd name="connsiteX39" fmla="*/ 552450 w 838200"/>
                <a:gd name="connsiteY39" fmla="*/ 61913 h 423862"/>
                <a:gd name="connsiteX40" fmla="*/ 478155 w 838200"/>
                <a:gd name="connsiteY40" fmla="*/ 61913 h 423862"/>
                <a:gd name="connsiteX41" fmla="*/ 333375 w 838200"/>
                <a:gd name="connsiteY41" fmla="*/ 0 h 423862"/>
                <a:gd name="connsiteX42" fmla="*/ 188595 w 838200"/>
                <a:gd name="connsiteY42" fmla="*/ 61913 h 423862"/>
                <a:gd name="connsiteX43" fmla="*/ 38100 w 838200"/>
                <a:gd name="connsiteY43" fmla="*/ 61913 h 423862"/>
                <a:gd name="connsiteX44" fmla="*/ 0 w 838200"/>
                <a:gd name="connsiteY44" fmla="*/ 100013 h 423862"/>
                <a:gd name="connsiteX45" fmla="*/ 0 w 838200"/>
                <a:gd name="connsiteY45" fmla="*/ 328613 h 423862"/>
                <a:gd name="connsiteX46" fmla="*/ 38100 w 838200"/>
                <a:gd name="connsiteY46" fmla="*/ 366713 h 423862"/>
                <a:gd name="connsiteX47" fmla="*/ 95250 w 838200"/>
                <a:gd name="connsiteY47" fmla="*/ 366713 h 423862"/>
                <a:gd name="connsiteX48" fmla="*/ 76200 w 838200"/>
                <a:gd name="connsiteY48" fmla="*/ 423863 h 423862"/>
                <a:gd name="connsiteX49" fmla="*/ 133350 w 838200"/>
                <a:gd name="connsiteY49" fmla="*/ 423863 h 423862"/>
                <a:gd name="connsiteX50" fmla="*/ 152400 w 838200"/>
                <a:gd name="connsiteY50" fmla="*/ 366713 h 423862"/>
                <a:gd name="connsiteX51" fmla="*/ 222885 w 838200"/>
                <a:gd name="connsiteY51" fmla="*/ 366713 h 423862"/>
                <a:gd name="connsiteX52" fmla="*/ 443865 w 838200"/>
                <a:gd name="connsiteY52" fmla="*/ 366713 h 423862"/>
                <a:gd name="connsiteX53" fmla="*/ 685800 w 838200"/>
                <a:gd name="connsiteY53" fmla="*/ 366713 h 423862"/>
                <a:gd name="connsiteX54" fmla="*/ 704850 w 838200"/>
                <a:gd name="connsiteY54" fmla="*/ 423863 h 423862"/>
                <a:gd name="connsiteX55" fmla="*/ 762000 w 838200"/>
                <a:gd name="connsiteY55" fmla="*/ 423863 h 423862"/>
                <a:gd name="connsiteX56" fmla="*/ 742950 w 838200"/>
                <a:gd name="connsiteY56" fmla="*/ 366713 h 423862"/>
                <a:gd name="connsiteX57" fmla="*/ 800100 w 838200"/>
                <a:gd name="connsiteY57" fmla="*/ 366713 h 423862"/>
                <a:gd name="connsiteX58" fmla="*/ 838200 w 838200"/>
                <a:gd name="connsiteY58" fmla="*/ 328613 h 423862"/>
                <a:gd name="connsiteX59" fmla="*/ 838200 w 838200"/>
                <a:gd name="connsiteY59" fmla="*/ 100013 h 423862"/>
                <a:gd name="connsiteX60" fmla="*/ 800100 w 838200"/>
                <a:gd name="connsiteY60" fmla="*/ 61913 h 4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838200" h="423862">
                  <a:moveTo>
                    <a:pt x="762000" y="190500"/>
                  </a:moveTo>
                  <a:lnTo>
                    <a:pt x="571500" y="190500"/>
                  </a:lnTo>
                  <a:cubicBezTo>
                    <a:pt x="561023" y="190500"/>
                    <a:pt x="552450" y="181928"/>
                    <a:pt x="552450" y="171450"/>
                  </a:cubicBezTo>
                  <a:cubicBezTo>
                    <a:pt x="552450" y="160973"/>
                    <a:pt x="561023" y="152400"/>
                    <a:pt x="571500" y="152400"/>
                  </a:cubicBezTo>
                  <a:lnTo>
                    <a:pt x="762000" y="152400"/>
                  </a:lnTo>
                  <a:cubicBezTo>
                    <a:pt x="772478" y="152400"/>
                    <a:pt x="781050" y="160973"/>
                    <a:pt x="781050" y="171450"/>
                  </a:cubicBezTo>
                  <a:cubicBezTo>
                    <a:pt x="781050" y="181928"/>
                    <a:pt x="772478" y="190500"/>
                    <a:pt x="762000" y="190500"/>
                  </a:cubicBezTo>
                  <a:close/>
                  <a:moveTo>
                    <a:pt x="762000" y="285750"/>
                  </a:moveTo>
                  <a:lnTo>
                    <a:pt x="571500" y="285750"/>
                  </a:lnTo>
                  <a:cubicBezTo>
                    <a:pt x="561023" y="285750"/>
                    <a:pt x="552450" y="277178"/>
                    <a:pt x="552450" y="266700"/>
                  </a:cubicBezTo>
                  <a:cubicBezTo>
                    <a:pt x="552450" y="256223"/>
                    <a:pt x="561023" y="247650"/>
                    <a:pt x="571500" y="247650"/>
                  </a:cubicBezTo>
                  <a:lnTo>
                    <a:pt x="762000" y="247650"/>
                  </a:lnTo>
                  <a:cubicBezTo>
                    <a:pt x="772478" y="247650"/>
                    <a:pt x="781050" y="256223"/>
                    <a:pt x="781050" y="266700"/>
                  </a:cubicBezTo>
                  <a:cubicBezTo>
                    <a:pt x="781050" y="277178"/>
                    <a:pt x="772478" y="285750"/>
                    <a:pt x="762000" y="285750"/>
                  </a:cubicBezTo>
                  <a:close/>
                  <a:moveTo>
                    <a:pt x="333375" y="361950"/>
                  </a:moveTo>
                  <a:cubicBezTo>
                    <a:pt x="243840" y="361950"/>
                    <a:pt x="171450" y="289560"/>
                    <a:pt x="171450" y="200025"/>
                  </a:cubicBezTo>
                  <a:cubicBezTo>
                    <a:pt x="171450" y="110490"/>
                    <a:pt x="243840" y="38100"/>
                    <a:pt x="333375" y="38100"/>
                  </a:cubicBezTo>
                  <a:cubicBezTo>
                    <a:pt x="422910" y="38100"/>
                    <a:pt x="495300" y="110490"/>
                    <a:pt x="495300" y="200025"/>
                  </a:cubicBezTo>
                  <a:cubicBezTo>
                    <a:pt x="495300" y="289560"/>
                    <a:pt x="422910" y="361950"/>
                    <a:pt x="333375" y="361950"/>
                  </a:cubicBezTo>
                  <a:close/>
                  <a:moveTo>
                    <a:pt x="66675" y="147638"/>
                  </a:moveTo>
                  <a:cubicBezTo>
                    <a:pt x="56197" y="147638"/>
                    <a:pt x="47625" y="139065"/>
                    <a:pt x="47625" y="128588"/>
                  </a:cubicBezTo>
                  <a:cubicBezTo>
                    <a:pt x="47625" y="118110"/>
                    <a:pt x="56197" y="109538"/>
                    <a:pt x="66675" y="109538"/>
                  </a:cubicBezTo>
                  <a:cubicBezTo>
                    <a:pt x="77153" y="109538"/>
                    <a:pt x="85725" y="118110"/>
                    <a:pt x="85725" y="128588"/>
                  </a:cubicBezTo>
                  <a:cubicBezTo>
                    <a:pt x="85725" y="139065"/>
                    <a:pt x="77153" y="147638"/>
                    <a:pt x="66675" y="147638"/>
                  </a:cubicBezTo>
                  <a:close/>
                  <a:moveTo>
                    <a:pt x="800100" y="61913"/>
                  </a:moveTo>
                  <a:lnTo>
                    <a:pt x="781050" y="61913"/>
                  </a:lnTo>
                  <a:lnTo>
                    <a:pt x="781050" y="76200"/>
                  </a:lnTo>
                  <a:cubicBezTo>
                    <a:pt x="781050" y="86678"/>
                    <a:pt x="772478" y="95250"/>
                    <a:pt x="762000" y="95250"/>
                  </a:cubicBezTo>
                  <a:cubicBezTo>
                    <a:pt x="751523" y="95250"/>
                    <a:pt x="742950" y="86678"/>
                    <a:pt x="742950" y="76200"/>
                  </a:cubicBezTo>
                  <a:lnTo>
                    <a:pt x="742950" y="61913"/>
                  </a:lnTo>
                  <a:lnTo>
                    <a:pt x="685800" y="61913"/>
                  </a:lnTo>
                  <a:lnTo>
                    <a:pt x="685800" y="76200"/>
                  </a:lnTo>
                  <a:cubicBezTo>
                    <a:pt x="685800" y="86678"/>
                    <a:pt x="677228" y="95250"/>
                    <a:pt x="666750" y="95250"/>
                  </a:cubicBezTo>
                  <a:cubicBezTo>
                    <a:pt x="656273" y="95250"/>
                    <a:pt x="647700" y="86678"/>
                    <a:pt x="647700" y="76200"/>
                  </a:cubicBezTo>
                  <a:lnTo>
                    <a:pt x="647700" y="61913"/>
                  </a:lnTo>
                  <a:lnTo>
                    <a:pt x="590550" y="61913"/>
                  </a:lnTo>
                  <a:lnTo>
                    <a:pt x="590550" y="76200"/>
                  </a:lnTo>
                  <a:cubicBezTo>
                    <a:pt x="590550" y="86678"/>
                    <a:pt x="581978" y="95250"/>
                    <a:pt x="571500" y="95250"/>
                  </a:cubicBezTo>
                  <a:cubicBezTo>
                    <a:pt x="561023" y="95250"/>
                    <a:pt x="552450" y="86678"/>
                    <a:pt x="552450" y="76200"/>
                  </a:cubicBezTo>
                  <a:lnTo>
                    <a:pt x="552450" y="61913"/>
                  </a:lnTo>
                  <a:lnTo>
                    <a:pt x="478155" y="61913"/>
                  </a:lnTo>
                  <a:cubicBezTo>
                    <a:pt x="440055" y="21908"/>
                    <a:pt x="388620" y="0"/>
                    <a:pt x="333375" y="0"/>
                  </a:cubicBezTo>
                  <a:cubicBezTo>
                    <a:pt x="279083" y="0"/>
                    <a:pt x="226695" y="21908"/>
                    <a:pt x="188595" y="61913"/>
                  </a:cubicBezTo>
                  <a:lnTo>
                    <a:pt x="38100" y="61913"/>
                  </a:lnTo>
                  <a:cubicBezTo>
                    <a:pt x="17145" y="61913"/>
                    <a:pt x="0" y="79057"/>
                    <a:pt x="0" y="100013"/>
                  </a:cubicBezTo>
                  <a:lnTo>
                    <a:pt x="0" y="328613"/>
                  </a:lnTo>
                  <a:cubicBezTo>
                    <a:pt x="0" y="349568"/>
                    <a:pt x="17145" y="366713"/>
                    <a:pt x="38100" y="366713"/>
                  </a:cubicBezTo>
                  <a:lnTo>
                    <a:pt x="95250" y="366713"/>
                  </a:lnTo>
                  <a:lnTo>
                    <a:pt x="76200" y="423863"/>
                  </a:lnTo>
                  <a:lnTo>
                    <a:pt x="133350" y="423863"/>
                  </a:lnTo>
                  <a:lnTo>
                    <a:pt x="152400" y="366713"/>
                  </a:lnTo>
                  <a:lnTo>
                    <a:pt x="222885" y="366713"/>
                  </a:lnTo>
                  <a:cubicBezTo>
                    <a:pt x="289560" y="411480"/>
                    <a:pt x="377190" y="411480"/>
                    <a:pt x="443865" y="366713"/>
                  </a:cubicBezTo>
                  <a:lnTo>
                    <a:pt x="685800" y="366713"/>
                  </a:lnTo>
                  <a:lnTo>
                    <a:pt x="704850" y="423863"/>
                  </a:lnTo>
                  <a:lnTo>
                    <a:pt x="762000" y="423863"/>
                  </a:lnTo>
                  <a:lnTo>
                    <a:pt x="742950" y="366713"/>
                  </a:lnTo>
                  <a:lnTo>
                    <a:pt x="800100" y="366713"/>
                  </a:lnTo>
                  <a:cubicBezTo>
                    <a:pt x="821055" y="366713"/>
                    <a:pt x="838200" y="349568"/>
                    <a:pt x="838200" y="328613"/>
                  </a:cubicBezTo>
                  <a:lnTo>
                    <a:pt x="838200" y="100013"/>
                  </a:lnTo>
                  <a:cubicBezTo>
                    <a:pt x="838200" y="78105"/>
                    <a:pt x="821055" y="61913"/>
                    <a:pt x="800100" y="61913"/>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189" name="任意多边形: 形状 188" descr="投影仪 纯色填充">
              <a:extLst>
                <a:ext uri="{FF2B5EF4-FFF2-40B4-BE49-F238E27FC236}">
                  <a16:creationId xmlns:a16="http://schemas.microsoft.com/office/drawing/2014/main" id="{25D97958-304A-454C-BA74-D82940AC5A3C}"/>
                </a:ext>
              </a:extLst>
            </p:cNvPr>
            <p:cNvSpPr/>
            <p:nvPr/>
          </p:nvSpPr>
          <p:spPr>
            <a:xfrm>
              <a:off x="10553700" y="3294697"/>
              <a:ext cx="240030" cy="240030"/>
            </a:xfrm>
            <a:custGeom>
              <a:avLst/>
              <a:gdLst>
                <a:gd name="connsiteX0" fmla="*/ 240030 w 240030"/>
                <a:gd name="connsiteY0" fmla="*/ 120015 h 240030"/>
                <a:gd name="connsiteX1" fmla="*/ 120015 w 240030"/>
                <a:gd name="connsiteY1" fmla="*/ 240030 h 240030"/>
                <a:gd name="connsiteX2" fmla="*/ 0 w 240030"/>
                <a:gd name="connsiteY2" fmla="*/ 120015 h 240030"/>
                <a:gd name="connsiteX3" fmla="*/ 120015 w 240030"/>
                <a:gd name="connsiteY3" fmla="*/ 0 h 240030"/>
                <a:gd name="connsiteX4" fmla="*/ 240030 w 240030"/>
                <a:gd name="connsiteY4" fmla="*/ 120015 h 24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 h="240030">
                  <a:moveTo>
                    <a:pt x="240030" y="120015"/>
                  </a:moveTo>
                  <a:cubicBezTo>
                    <a:pt x="240030" y="186297"/>
                    <a:pt x="186297" y="240030"/>
                    <a:pt x="120015" y="240030"/>
                  </a:cubicBezTo>
                  <a:cubicBezTo>
                    <a:pt x="53733" y="240030"/>
                    <a:pt x="0" y="186297"/>
                    <a:pt x="0" y="120015"/>
                  </a:cubicBezTo>
                  <a:cubicBezTo>
                    <a:pt x="0" y="53733"/>
                    <a:pt x="53733" y="0"/>
                    <a:pt x="120015" y="0"/>
                  </a:cubicBezTo>
                  <a:cubicBezTo>
                    <a:pt x="186297" y="0"/>
                    <a:pt x="240030" y="53733"/>
                    <a:pt x="240030" y="120015"/>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81" name="组合 280">
            <a:extLst>
              <a:ext uri="{FF2B5EF4-FFF2-40B4-BE49-F238E27FC236}">
                <a16:creationId xmlns:a16="http://schemas.microsoft.com/office/drawing/2014/main" id="{03C7FC6D-3F82-4BE9-82FF-F81404CC5108}"/>
              </a:ext>
            </a:extLst>
          </p:cNvPr>
          <p:cNvGrpSpPr/>
          <p:nvPr/>
        </p:nvGrpSpPr>
        <p:grpSpPr>
          <a:xfrm>
            <a:off x="1099185" y="4192905"/>
            <a:ext cx="666750" cy="666750"/>
            <a:chOff x="1099185" y="4192905"/>
            <a:chExt cx="666750" cy="666750"/>
          </a:xfrm>
          <a:noFill/>
        </p:grpSpPr>
        <p:sp>
          <p:nvSpPr>
            <p:cNvPr id="190" name="任意多边形: 形状 189" descr="QR 代码 纯色填充">
              <a:extLst>
                <a:ext uri="{FF2B5EF4-FFF2-40B4-BE49-F238E27FC236}">
                  <a16:creationId xmlns:a16="http://schemas.microsoft.com/office/drawing/2014/main" id="{0EBED3BE-B4CF-4057-9890-8C3F7ACB98DB}"/>
                </a:ext>
              </a:extLst>
            </p:cNvPr>
            <p:cNvSpPr/>
            <p:nvPr/>
          </p:nvSpPr>
          <p:spPr>
            <a:xfrm>
              <a:off x="1099185" y="4192905"/>
              <a:ext cx="190500" cy="190500"/>
            </a:xfrm>
            <a:custGeom>
              <a:avLst/>
              <a:gdLst>
                <a:gd name="connsiteX0" fmla="*/ 133350 w 190500"/>
                <a:gd name="connsiteY0" fmla="*/ 57150 h 190500"/>
                <a:gd name="connsiteX1" fmla="*/ 133350 w 190500"/>
                <a:gd name="connsiteY1" fmla="*/ 133350 h 190500"/>
                <a:gd name="connsiteX2" fmla="*/ 57150 w 190500"/>
                <a:gd name="connsiteY2" fmla="*/ 133350 h 190500"/>
                <a:gd name="connsiteX3" fmla="*/ 57150 w 190500"/>
                <a:gd name="connsiteY3" fmla="*/ 57150 h 190500"/>
                <a:gd name="connsiteX4" fmla="*/ 133350 w 190500"/>
                <a:gd name="connsiteY4" fmla="*/ 57150 h 190500"/>
                <a:gd name="connsiteX5" fmla="*/ 190500 w 190500"/>
                <a:gd name="connsiteY5" fmla="*/ 0 h 190500"/>
                <a:gd name="connsiteX6" fmla="*/ 0 w 190500"/>
                <a:gd name="connsiteY6" fmla="*/ 0 h 190500"/>
                <a:gd name="connsiteX7" fmla="*/ 0 w 190500"/>
                <a:gd name="connsiteY7" fmla="*/ 190500 h 190500"/>
                <a:gd name="connsiteX8" fmla="*/ 190500 w 190500"/>
                <a:gd name="connsiteY8" fmla="*/ 190500 h 190500"/>
                <a:gd name="connsiteX9" fmla="*/ 190500 w 190500"/>
                <a:gd name="connsiteY9"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0" h="190500">
                  <a:moveTo>
                    <a:pt x="133350" y="57150"/>
                  </a:moveTo>
                  <a:lnTo>
                    <a:pt x="133350" y="133350"/>
                  </a:lnTo>
                  <a:lnTo>
                    <a:pt x="57150" y="133350"/>
                  </a:lnTo>
                  <a:lnTo>
                    <a:pt x="57150" y="57150"/>
                  </a:lnTo>
                  <a:lnTo>
                    <a:pt x="133350" y="57150"/>
                  </a:lnTo>
                  <a:close/>
                  <a:moveTo>
                    <a:pt x="190500" y="0"/>
                  </a:moveTo>
                  <a:lnTo>
                    <a:pt x="0" y="0"/>
                  </a:lnTo>
                  <a:lnTo>
                    <a:pt x="0" y="190500"/>
                  </a:lnTo>
                  <a:lnTo>
                    <a:pt x="190500" y="190500"/>
                  </a:lnTo>
                  <a:lnTo>
                    <a:pt x="190500"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91" name="任意多边形: 形状 190" descr="QR 代码 纯色填充">
              <a:extLst>
                <a:ext uri="{FF2B5EF4-FFF2-40B4-BE49-F238E27FC236}">
                  <a16:creationId xmlns:a16="http://schemas.microsoft.com/office/drawing/2014/main" id="{0EBED3BE-B4CF-4057-9890-8C3F7ACB98DB}"/>
                </a:ext>
              </a:extLst>
            </p:cNvPr>
            <p:cNvSpPr/>
            <p:nvPr/>
          </p:nvSpPr>
          <p:spPr>
            <a:xfrm>
              <a:off x="1099185" y="4669155"/>
              <a:ext cx="190500" cy="190500"/>
            </a:xfrm>
            <a:custGeom>
              <a:avLst/>
              <a:gdLst>
                <a:gd name="connsiteX0" fmla="*/ 133350 w 190500"/>
                <a:gd name="connsiteY0" fmla="*/ 57150 h 190500"/>
                <a:gd name="connsiteX1" fmla="*/ 133350 w 190500"/>
                <a:gd name="connsiteY1" fmla="*/ 133350 h 190500"/>
                <a:gd name="connsiteX2" fmla="*/ 57150 w 190500"/>
                <a:gd name="connsiteY2" fmla="*/ 133350 h 190500"/>
                <a:gd name="connsiteX3" fmla="*/ 57150 w 190500"/>
                <a:gd name="connsiteY3" fmla="*/ 57150 h 190500"/>
                <a:gd name="connsiteX4" fmla="*/ 133350 w 190500"/>
                <a:gd name="connsiteY4" fmla="*/ 57150 h 190500"/>
                <a:gd name="connsiteX5" fmla="*/ 190500 w 190500"/>
                <a:gd name="connsiteY5" fmla="*/ 0 h 190500"/>
                <a:gd name="connsiteX6" fmla="*/ 0 w 190500"/>
                <a:gd name="connsiteY6" fmla="*/ 0 h 190500"/>
                <a:gd name="connsiteX7" fmla="*/ 0 w 190500"/>
                <a:gd name="connsiteY7" fmla="*/ 190500 h 190500"/>
                <a:gd name="connsiteX8" fmla="*/ 190500 w 190500"/>
                <a:gd name="connsiteY8" fmla="*/ 190500 h 190500"/>
                <a:gd name="connsiteX9" fmla="*/ 190500 w 190500"/>
                <a:gd name="connsiteY9"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0" h="190500">
                  <a:moveTo>
                    <a:pt x="133350" y="57150"/>
                  </a:moveTo>
                  <a:lnTo>
                    <a:pt x="133350" y="133350"/>
                  </a:lnTo>
                  <a:lnTo>
                    <a:pt x="57150" y="133350"/>
                  </a:lnTo>
                  <a:lnTo>
                    <a:pt x="57150" y="57150"/>
                  </a:lnTo>
                  <a:lnTo>
                    <a:pt x="133350" y="57150"/>
                  </a:lnTo>
                  <a:close/>
                  <a:moveTo>
                    <a:pt x="190500" y="0"/>
                  </a:moveTo>
                  <a:lnTo>
                    <a:pt x="0" y="0"/>
                  </a:lnTo>
                  <a:lnTo>
                    <a:pt x="0" y="190500"/>
                  </a:lnTo>
                  <a:lnTo>
                    <a:pt x="190500" y="190500"/>
                  </a:lnTo>
                  <a:lnTo>
                    <a:pt x="190500"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92" name="任意多边形: 形状 191" descr="QR 代码 纯色填充">
              <a:extLst>
                <a:ext uri="{FF2B5EF4-FFF2-40B4-BE49-F238E27FC236}">
                  <a16:creationId xmlns:a16="http://schemas.microsoft.com/office/drawing/2014/main" id="{0EBED3BE-B4CF-4057-9890-8C3F7ACB98DB}"/>
                </a:ext>
              </a:extLst>
            </p:cNvPr>
            <p:cNvSpPr/>
            <p:nvPr/>
          </p:nvSpPr>
          <p:spPr>
            <a:xfrm>
              <a:off x="1575435" y="4192905"/>
              <a:ext cx="190500" cy="190500"/>
            </a:xfrm>
            <a:custGeom>
              <a:avLst/>
              <a:gdLst>
                <a:gd name="connsiteX0" fmla="*/ 133350 w 190500"/>
                <a:gd name="connsiteY0" fmla="*/ 57150 h 190500"/>
                <a:gd name="connsiteX1" fmla="*/ 133350 w 190500"/>
                <a:gd name="connsiteY1" fmla="*/ 133350 h 190500"/>
                <a:gd name="connsiteX2" fmla="*/ 57150 w 190500"/>
                <a:gd name="connsiteY2" fmla="*/ 133350 h 190500"/>
                <a:gd name="connsiteX3" fmla="*/ 57150 w 190500"/>
                <a:gd name="connsiteY3" fmla="*/ 57150 h 190500"/>
                <a:gd name="connsiteX4" fmla="*/ 133350 w 190500"/>
                <a:gd name="connsiteY4" fmla="*/ 57150 h 190500"/>
                <a:gd name="connsiteX5" fmla="*/ 190500 w 190500"/>
                <a:gd name="connsiteY5" fmla="*/ 0 h 190500"/>
                <a:gd name="connsiteX6" fmla="*/ 0 w 190500"/>
                <a:gd name="connsiteY6" fmla="*/ 0 h 190500"/>
                <a:gd name="connsiteX7" fmla="*/ 0 w 190500"/>
                <a:gd name="connsiteY7" fmla="*/ 190500 h 190500"/>
                <a:gd name="connsiteX8" fmla="*/ 190500 w 190500"/>
                <a:gd name="connsiteY8" fmla="*/ 190500 h 190500"/>
                <a:gd name="connsiteX9" fmla="*/ 190500 w 190500"/>
                <a:gd name="connsiteY9"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0" h="190500">
                  <a:moveTo>
                    <a:pt x="133350" y="57150"/>
                  </a:moveTo>
                  <a:lnTo>
                    <a:pt x="133350" y="133350"/>
                  </a:lnTo>
                  <a:lnTo>
                    <a:pt x="57150" y="133350"/>
                  </a:lnTo>
                  <a:lnTo>
                    <a:pt x="57150" y="57150"/>
                  </a:lnTo>
                  <a:lnTo>
                    <a:pt x="133350" y="57150"/>
                  </a:lnTo>
                  <a:close/>
                  <a:moveTo>
                    <a:pt x="190500" y="0"/>
                  </a:moveTo>
                  <a:lnTo>
                    <a:pt x="0" y="0"/>
                  </a:lnTo>
                  <a:lnTo>
                    <a:pt x="0" y="190500"/>
                  </a:lnTo>
                  <a:lnTo>
                    <a:pt x="190500" y="190500"/>
                  </a:lnTo>
                  <a:lnTo>
                    <a:pt x="190500"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93" name="任意多边形: 形状 192" descr="QR 代码 纯色填充">
              <a:extLst>
                <a:ext uri="{FF2B5EF4-FFF2-40B4-BE49-F238E27FC236}">
                  <a16:creationId xmlns:a16="http://schemas.microsoft.com/office/drawing/2014/main" id="{0EBED3BE-B4CF-4057-9890-8C3F7ACB98DB}"/>
                </a:ext>
              </a:extLst>
            </p:cNvPr>
            <p:cNvSpPr/>
            <p:nvPr/>
          </p:nvSpPr>
          <p:spPr>
            <a:xfrm>
              <a:off x="1213485" y="4192905"/>
              <a:ext cx="304800" cy="304800"/>
            </a:xfrm>
            <a:custGeom>
              <a:avLst/>
              <a:gdLst>
                <a:gd name="connsiteX0" fmla="*/ 190500 w 304800"/>
                <a:gd name="connsiteY0" fmla="*/ 304800 h 304800"/>
                <a:gd name="connsiteX1" fmla="*/ 0 w 304800"/>
                <a:gd name="connsiteY1" fmla="*/ 304800 h 304800"/>
                <a:gd name="connsiteX2" fmla="*/ 0 w 304800"/>
                <a:gd name="connsiteY2" fmla="*/ 247650 h 304800"/>
                <a:gd name="connsiteX3" fmla="*/ 133350 w 304800"/>
                <a:gd name="connsiteY3" fmla="*/ 247650 h 304800"/>
                <a:gd name="connsiteX4" fmla="*/ 133350 w 304800"/>
                <a:gd name="connsiteY4" fmla="*/ 0 h 304800"/>
                <a:gd name="connsiteX5" fmla="*/ 304800 w 304800"/>
                <a:gd name="connsiteY5" fmla="*/ 0 h 304800"/>
                <a:gd name="connsiteX6" fmla="*/ 304800 w 304800"/>
                <a:gd name="connsiteY6" fmla="*/ 57150 h 304800"/>
                <a:gd name="connsiteX7" fmla="*/ 190500 w 304800"/>
                <a:gd name="connsiteY7" fmla="*/ 571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304800">
                  <a:moveTo>
                    <a:pt x="190500" y="304800"/>
                  </a:moveTo>
                  <a:lnTo>
                    <a:pt x="0" y="304800"/>
                  </a:lnTo>
                  <a:lnTo>
                    <a:pt x="0" y="247650"/>
                  </a:lnTo>
                  <a:lnTo>
                    <a:pt x="133350" y="247650"/>
                  </a:lnTo>
                  <a:lnTo>
                    <a:pt x="133350" y="0"/>
                  </a:lnTo>
                  <a:lnTo>
                    <a:pt x="304800" y="0"/>
                  </a:lnTo>
                  <a:lnTo>
                    <a:pt x="304800" y="57150"/>
                  </a:lnTo>
                  <a:lnTo>
                    <a:pt x="190500" y="571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94" name="任意多边形: 形状 193" descr="QR 代码 纯色填充">
              <a:extLst>
                <a:ext uri="{FF2B5EF4-FFF2-40B4-BE49-F238E27FC236}">
                  <a16:creationId xmlns:a16="http://schemas.microsoft.com/office/drawing/2014/main" id="{0EBED3BE-B4CF-4057-9890-8C3F7ACB98DB}"/>
                </a:ext>
              </a:extLst>
            </p:cNvPr>
            <p:cNvSpPr/>
            <p:nvPr/>
          </p:nvSpPr>
          <p:spPr>
            <a:xfrm>
              <a:off x="1461135" y="4307205"/>
              <a:ext cx="57150" cy="76200"/>
            </a:xfrm>
            <a:custGeom>
              <a:avLst/>
              <a:gdLst>
                <a:gd name="connsiteX0" fmla="*/ 0 w 57150"/>
                <a:gd name="connsiteY0" fmla="*/ 0 h 76200"/>
                <a:gd name="connsiteX1" fmla="*/ 57150 w 57150"/>
                <a:gd name="connsiteY1" fmla="*/ 0 h 76200"/>
                <a:gd name="connsiteX2" fmla="*/ 57150 w 57150"/>
                <a:gd name="connsiteY2" fmla="*/ 76200 h 76200"/>
                <a:gd name="connsiteX3" fmla="*/ 0 w 571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7150" h="76200">
                  <a:moveTo>
                    <a:pt x="0" y="0"/>
                  </a:moveTo>
                  <a:lnTo>
                    <a:pt x="57150" y="0"/>
                  </a:lnTo>
                  <a:lnTo>
                    <a:pt x="57150" y="76200"/>
                  </a:lnTo>
                  <a:lnTo>
                    <a:pt x="0" y="762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95" name="任意多边形: 形状 194" descr="QR 代码 纯色填充">
              <a:extLst>
                <a:ext uri="{FF2B5EF4-FFF2-40B4-BE49-F238E27FC236}">
                  <a16:creationId xmlns:a16="http://schemas.microsoft.com/office/drawing/2014/main" id="{0EBED3BE-B4CF-4057-9890-8C3F7ACB98DB}"/>
                </a:ext>
              </a:extLst>
            </p:cNvPr>
            <p:cNvSpPr/>
            <p:nvPr/>
          </p:nvSpPr>
          <p:spPr>
            <a:xfrm>
              <a:off x="1346835" y="4440555"/>
              <a:ext cx="419100" cy="285750"/>
            </a:xfrm>
            <a:custGeom>
              <a:avLst/>
              <a:gdLst>
                <a:gd name="connsiteX0" fmla="*/ 104775 w 419100"/>
                <a:gd name="connsiteY0" fmla="*/ 285750 h 285750"/>
                <a:gd name="connsiteX1" fmla="*/ 0 w 419100"/>
                <a:gd name="connsiteY1" fmla="*/ 285750 h 285750"/>
                <a:gd name="connsiteX2" fmla="*/ 0 w 419100"/>
                <a:gd name="connsiteY2" fmla="*/ 114300 h 285750"/>
                <a:gd name="connsiteX3" fmla="*/ 114300 w 419100"/>
                <a:gd name="connsiteY3" fmla="*/ 114300 h 285750"/>
                <a:gd name="connsiteX4" fmla="*/ 114300 w 419100"/>
                <a:gd name="connsiteY4" fmla="*/ 0 h 285750"/>
                <a:gd name="connsiteX5" fmla="*/ 285750 w 419100"/>
                <a:gd name="connsiteY5" fmla="*/ 0 h 285750"/>
                <a:gd name="connsiteX6" fmla="*/ 285750 w 419100"/>
                <a:gd name="connsiteY6" fmla="*/ 114300 h 285750"/>
                <a:gd name="connsiteX7" fmla="*/ 419100 w 419100"/>
                <a:gd name="connsiteY7" fmla="*/ 114300 h 285750"/>
                <a:gd name="connsiteX8" fmla="*/ 419100 w 419100"/>
                <a:gd name="connsiteY8" fmla="*/ 171450 h 285750"/>
                <a:gd name="connsiteX9" fmla="*/ 228600 w 419100"/>
                <a:gd name="connsiteY9" fmla="*/ 171450 h 285750"/>
                <a:gd name="connsiteX10" fmla="*/ 228600 w 419100"/>
                <a:gd name="connsiteY10" fmla="*/ 57150 h 285750"/>
                <a:gd name="connsiteX11" fmla="*/ 171450 w 419100"/>
                <a:gd name="connsiteY11" fmla="*/ 57150 h 285750"/>
                <a:gd name="connsiteX12" fmla="*/ 171450 w 419100"/>
                <a:gd name="connsiteY12" fmla="*/ 171450 h 285750"/>
                <a:gd name="connsiteX13" fmla="*/ 57150 w 419100"/>
                <a:gd name="connsiteY13" fmla="*/ 171450 h 285750"/>
                <a:gd name="connsiteX14" fmla="*/ 57150 w 419100"/>
                <a:gd name="connsiteY14" fmla="*/ 228600 h 285750"/>
                <a:gd name="connsiteX15" fmla="*/ 104775 w 419100"/>
                <a:gd name="connsiteY15" fmla="*/ 2286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9100" h="285750">
                  <a:moveTo>
                    <a:pt x="104775" y="285750"/>
                  </a:moveTo>
                  <a:lnTo>
                    <a:pt x="0" y="285750"/>
                  </a:lnTo>
                  <a:lnTo>
                    <a:pt x="0" y="114300"/>
                  </a:lnTo>
                  <a:lnTo>
                    <a:pt x="114300" y="114300"/>
                  </a:lnTo>
                  <a:lnTo>
                    <a:pt x="114300" y="0"/>
                  </a:lnTo>
                  <a:lnTo>
                    <a:pt x="285750" y="0"/>
                  </a:lnTo>
                  <a:lnTo>
                    <a:pt x="285750" y="114300"/>
                  </a:lnTo>
                  <a:lnTo>
                    <a:pt x="419100" y="114300"/>
                  </a:lnTo>
                  <a:lnTo>
                    <a:pt x="419100" y="171450"/>
                  </a:lnTo>
                  <a:lnTo>
                    <a:pt x="228600" y="171450"/>
                  </a:lnTo>
                  <a:lnTo>
                    <a:pt x="228600" y="57150"/>
                  </a:lnTo>
                  <a:lnTo>
                    <a:pt x="171450" y="57150"/>
                  </a:lnTo>
                  <a:lnTo>
                    <a:pt x="171450" y="171450"/>
                  </a:lnTo>
                  <a:lnTo>
                    <a:pt x="57150" y="171450"/>
                  </a:lnTo>
                  <a:lnTo>
                    <a:pt x="57150" y="228600"/>
                  </a:lnTo>
                  <a:lnTo>
                    <a:pt x="104775" y="2286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96" name="任意多边形: 形状 195" descr="QR 代码 纯色填充">
              <a:extLst>
                <a:ext uri="{FF2B5EF4-FFF2-40B4-BE49-F238E27FC236}">
                  <a16:creationId xmlns:a16="http://schemas.microsoft.com/office/drawing/2014/main" id="{0EBED3BE-B4CF-4057-9890-8C3F7ACB98DB}"/>
                </a:ext>
              </a:extLst>
            </p:cNvPr>
            <p:cNvSpPr/>
            <p:nvPr/>
          </p:nvSpPr>
          <p:spPr>
            <a:xfrm>
              <a:off x="1099185" y="4440555"/>
              <a:ext cx="190500" cy="171450"/>
            </a:xfrm>
            <a:custGeom>
              <a:avLst/>
              <a:gdLst>
                <a:gd name="connsiteX0" fmla="*/ 190500 w 190500"/>
                <a:gd name="connsiteY0" fmla="*/ 171450 h 171450"/>
                <a:gd name="connsiteX1" fmla="*/ 0 w 190500"/>
                <a:gd name="connsiteY1" fmla="*/ 171450 h 171450"/>
                <a:gd name="connsiteX2" fmla="*/ 0 w 190500"/>
                <a:gd name="connsiteY2" fmla="*/ 0 h 171450"/>
                <a:gd name="connsiteX3" fmla="*/ 57150 w 190500"/>
                <a:gd name="connsiteY3" fmla="*/ 0 h 171450"/>
                <a:gd name="connsiteX4" fmla="*/ 57150 w 190500"/>
                <a:gd name="connsiteY4" fmla="*/ 114300 h 171450"/>
                <a:gd name="connsiteX5" fmla="*/ 190500 w 190500"/>
                <a:gd name="connsiteY5" fmla="*/ 11430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71450">
                  <a:moveTo>
                    <a:pt x="190500" y="171450"/>
                  </a:moveTo>
                  <a:lnTo>
                    <a:pt x="0" y="171450"/>
                  </a:lnTo>
                  <a:lnTo>
                    <a:pt x="0" y="0"/>
                  </a:lnTo>
                  <a:lnTo>
                    <a:pt x="57150" y="0"/>
                  </a:lnTo>
                  <a:lnTo>
                    <a:pt x="57150" y="114300"/>
                  </a:lnTo>
                  <a:lnTo>
                    <a:pt x="190500" y="1143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97" name="任意多边形: 形状 196" descr="QR 代码 纯色填充">
              <a:extLst>
                <a:ext uri="{FF2B5EF4-FFF2-40B4-BE49-F238E27FC236}">
                  <a16:creationId xmlns:a16="http://schemas.microsoft.com/office/drawing/2014/main" id="{0EBED3BE-B4CF-4057-9890-8C3F7ACB98DB}"/>
                </a:ext>
              </a:extLst>
            </p:cNvPr>
            <p:cNvSpPr/>
            <p:nvPr/>
          </p:nvSpPr>
          <p:spPr>
            <a:xfrm>
              <a:off x="1346835" y="4669155"/>
              <a:ext cx="228600" cy="190500"/>
            </a:xfrm>
            <a:custGeom>
              <a:avLst/>
              <a:gdLst>
                <a:gd name="connsiteX0" fmla="*/ 228600 w 228600"/>
                <a:gd name="connsiteY0" fmla="*/ 190500 h 190500"/>
                <a:gd name="connsiteX1" fmla="*/ 0 w 228600"/>
                <a:gd name="connsiteY1" fmla="*/ 190500 h 190500"/>
                <a:gd name="connsiteX2" fmla="*/ 0 w 228600"/>
                <a:gd name="connsiteY2" fmla="*/ 133350 h 190500"/>
                <a:gd name="connsiteX3" fmla="*/ 171450 w 228600"/>
                <a:gd name="connsiteY3" fmla="*/ 133350 h 190500"/>
                <a:gd name="connsiteX4" fmla="*/ 171450 w 228600"/>
                <a:gd name="connsiteY4" fmla="*/ 0 h 190500"/>
                <a:gd name="connsiteX5" fmla="*/ 228600 w 228600"/>
                <a:gd name="connsiteY5"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190500">
                  <a:moveTo>
                    <a:pt x="228600" y="190500"/>
                  </a:moveTo>
                  <a:lnTo>
                    <a:pt x="0" y="190500"/>
                  </a:lnTo>
                  <a:lnTo>
                    <a:pt x="0" y="133350"/>
                  </a:lnTo>
                  <a:lnTo>
                    <a:pt x="171450" y="133350"/>
                  </a:lnTo>
                  <a:lnTo>
                    <a:pt x="171450" y="0"/>
                  </a:lnTo>
                  <a:lnTo>
                    <a:pt x="228600"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98" name="任意多边形: 形状 197" descr="QR 代码 纯色填充">
              <a:extLst>
                <a:ext uri="{FF2B5EF4-FFF2-40B4-BE49-F238E27FC236}">
                  <a16:creationId xmlns:a16="http://schemas.microsoft.com/office/drawing/2014/main" id="{0EBED3BE-B4CF-4057-9890-8C3F7ACB98DB}"/>
                </a:ext>
              </a:extLst>
            </p:cNvPr>
            <p:cNvSpPr/>
            <p:nvPr/>
          </p:nvSpPr>
          <p:spPr>
            <a:xfrm>
              <a:off x="1689735" y="4440555"/>
              <a:ext cx="76200" cy="57150"/>
            </a:xfrm>
            <a:custGeom>
              <a:avLst/>
              <a:gdLst>
                <a:gd name="connsiteX0" fmla="*/ 0 w 76200"/>
                <a:gd name="connsiteY0" fmla="*/ 0 h 57150"/>
                <a:gd name="connsiteX1" fmla="*/ 76200 w 76200"/>
                <a:gd name="connsiteY1" fmla="*/ 0 h 57150"/>
                <a:gd name="connsiteX2" fmla="*/ 76200 w 76200"/>
                <a:gd name="connsiteY2" fmla="*/ 57150 h 57150"/>
                <a:gd name="connsiteX3" fmla="*/ 0 w 762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76200" h="57150">
                  <a:moveTo>
                    <a:pt x="0" y="0"/>
                  </a:moveTo>
                  <a:lnTo>
                    <a:pt x="76200" y="0"/>
                  </a:lnTo>
                  <a:lnTo>
                    <a:pt x="76200" y="57150"/>
                  </a:lnTo>
                  <a:lnTo>
                    <a:pt x="0" y="571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199" name="任意多边形: 形状 198" descr="QR 代码 纯色填充">
              <a:extLst>
                <a:ext uri="{FF2B5EF4-FFF2-40B4-BE49-F238E27FC236}">
                  <a16:creationId xmlns:a16="http://schemas.microsoft.com/office/drawing/2014/main" id="{0EBED3BE-B4CF-4057-9890-8C3F7ACB98DB}"/>
                </a:ext>
              </a:extLst>
            </p:cNvPr>
            <p:cNvSpPr/>
            <p:nvPr/>
          </p:nvSpPr>
          <p:spPr>
            <a:xfrm>
              <a:off x="1632585" y="4669155"/>
              <a:ext cx="133350" cy="190500"/>
            </a:xfrm>
            <a:custGeom>
              <a:avLst/>
              <a:gdLst>
                <a:gd name="connsiteX0" fmla="*/ 133350 w 133350"/>
                <a:gd name="connsiteY0" fmla="*/ 190500 h 190500"/>
                <a:gd name="connsiteX1" fmla="*/ 0 w 133350"/>
                <a:gd name="connsiteY1" fmla="*/ 190500 h 190500"/>
                <a:gd name="connsiteX2" fmla="*/ 0 w 133350"/>
                <a:gd name="connsiteY2" fmla="*/ 0 h 190500"/>
                <a:gd name="connsiteX3" fmla="*/ 133350 w 133350"/>
                <a:gd name="connsiteY3" fmla="*/ 0 h 190500"/>
                <a:gd name="connsiteX4" fmla="*/ 133350 w 133350"/>
                <a:gd name="connsiteY4" fmla="*/ 57150 h 190500"/>
                <a:gd name="connsiteX5" fmla="*/ 57150 w 133350"/>
                <a:gd name="connsiteY5" fmla="*/ 57150 h 190500"/>
                <a:gd name="connsiteX6" fmla="*/ 57150 w 133350"/>
                <a:gd name="connsiteY6" fmla="*/ 133350 h 190500"/>
                <a:gd name="connsiteX7" fmla="*/ 133350 w 133350"/>
                <a:gd name="connsiteY7" fmla="*/ 1333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90500">
                  <a:moveTo>
                    <a:pt x="133350" y="190500"/>
                  </a:moveTo>
                  <a:lnTo>
                    <a:pt x="0" y="190500"/>
                  </a:lnTo>
                  <a:lnTo>
                    <a:pt x="0" y="0"/>
                  </a:lnTo>
                  <a:lnTo>
                    <a:pt x="133350" y="0"/>
                  </a:lnTo>
                  <a:lnTo>
                    <a:pt x="133350" y="57150"/>
                  </a:lnTo>
                  <a:lnTo>
                    <a:pt x="57150" y="57150"/>
                  </a:lnTo>
                  <a:lnTo>
                    <a:pt x="57150" y="133350"/>
                  </a:lnTo>
                  <a:lnTo>
                    <a:pt x="133350" y="133350"/>
                  </a:lnTo>
                  <a:close/>
                </a:path>
              </a:pathLst>
            </a:custGeom>
            <a:grpFill/>
            <a:ln w="15875" cap="flat">
              <a:solidFill>
                <a:schemeClr val="accent2"/>
              </a:solidFill>
              <a:prstDash val="solid"/>
              <a:miter/>
            </a:ln>
          </p:spPr>
          <p:txBody>
            <a:bodyPr rtlCol="0" anchor="ctr">
              <a:spAutoFit/>
            </a:bodyPr>
            <a:lstStyle/>
            <a:p>
              <a:endParaRPr lang="zh-CN" altLang="en-US"/>
            </a:p>
          </p:txBody>
        </p:sp>
      </p:grpSp>
      <p:sp>
        <p:nvSpPr>
          <p:cNvPr id="200" name="任意多边形: 形状 199" descr="四轴飞行器 纯色填充">
            <a:extLst>
              <a:ext uri="{FF2B5EF4-FFF2-40B4-BE49-F238E27FC236}">
                <a16:creationId xmlns:a16="http://schemas.microsoft.com/office/drawing/2014/main" id="{E217DCAD-AF1A-4B66-84D3-83EAFAA923D9}"/>
              </a:ext>
            </a:extLst>
          </p:cNvPr>
          <p:cNvSpPr/>
          <p:nvPr/>
        </p:nvSpPr>
        <p:spPr>
          <a:xfrm>
            <a:off x="2567940" y="4278630"/>
            <a:ext cx="838200" cy="495300"/>
          </a:xfrm>
          <a:custGeom>
            <a:avLst/>
            <a:gdLst>
              <a:gd name="connsiteX0" fmla="*/ 819150 w 838200"/>
              <a:gd name="connsiteY0" fmla="*/ 28575 h 495300"/>
              <a:gd name="connsiteX1" fmla="*/ 695325 w 838200"/>
              <a:gd name="connsiteY1" fmla="*/ 28575 h 495300"/>
              <a:gd name="connsiteX2" fmla="*/ 695325 w 838200"/>
              <a:gd name="connsiteY2" fmla="*/ 19050 h 495300"/>
              <a:gd name="connsiteX3" fmla="*/ 676275 w 838200"/>
              <a:gd name="connsiteY3" fmla="*/ 0 h 495300"/>
              <a:gd name="connsiteX4" fmla="*/ 657225 w 838200"/>
              <a:gd name="connsiteY4" fmla="*/ 19050 h 495300"/>
              <a:gd name="connsiteX5" fmla="*/ 657225 w 838200"/>
              <a:gd name="connsiteY5" fmla="*/ 28575 h 495300"/>
              <a:gd name="connsiteX6" fmla="*/ 533400 w 838200"/>
              <a:gd name="connsiteY6" fmla="*/ 28575 h 495300"/>
              <a:gd name="connsiteX7" fmla="*/ 514350 w 838200"/>
              <a:gd name="connsiteY7" fmla="*/ 47625 h 495300"/>
              <a:gd name="connsiteX8" fmla="*/ 533400 w 838200"/>
              <a:gd name="connsiteY8" fmla="*/ 66675 h 495300"/>
              <a:gd name="connsiteX9" fmla="*/ 657225 w 838200"/>
              <a:gd name="connsiteY9" fmla="*/ 66675 h 495300"/>
              <a:gd name="connsiteX10" fmla="*/ 657225 w 838200"/>
              <a:gd name="connsiteY10" fmla="*/ 95250 h 495300"/>
              <a:gd name="connsiteX11" fmla="*/ 647700 w 838200"/>
              <a:gd name="connsiteY11" fmla="*/ 95250 h 495300"/>
              <a:gd name="connsiteX12" fmla="*/ 638175 w 838200"/>
              <a:gd name="connsiteY12" fmla="*/ 104775 h 495300"/>
              <a:gd name="connsiteX13" fmla="*/ 638175 w 838200"/>
              <a:gd name="connsiteY13" fmla="*/ 125663 h 495300"/>
              <a:gd name="connsiteX14" fmla="*/ 596560 w 838200"/>
              <a:gd name="connsiteY14" fmla="*/ 118996 h 495300"/>
              <a:gd name="connsiteX15" fmla="*/ 241630 w 838200"/>
              <a:gd name="connsiteY15" fmla="*/ 118996 h 495300"/>
              <a:gd name="connsiteX16" fmla="*/ 200025 w 838200"/>
              <a:gd name="connsiteY16" fmla="*/ 125663 h 495300"/>
              <a:gd name="connsiteX17" fmla="*/ 200025 w 838200"/>
              <a:gd name="connsiteY17" fmla="*/ 104775 h 495300"/>
              <a:gd name="connsiteX18" fmla="*/ 190500 w 838200"/>
              <a:gd name="connsiteY18" fmla="*/ 95250 h 495300"/>
              <a:gd name="connsiteX19" fmla="*/ 180975 w 838200"/>
              <a:gd name="connsiteY19" fmla="*/ 95250 h 495300"/>
              <a:gd name="connsiteX20" fmla="*/ 180975 w 838200"/>
              <a:gd name="connsiteY20" fmla="*/ 66675 h 495300"/>
              <a:gd name="connsiteX21" fmla="*/ 304800 w 838200"/>
              <a:gd name="connsiteY21" fmla="*/ 66675 h 495300"/>
              <a:gd name="connsiteX22" fmla="*/ 323850 w 838200"/>
              <a:gd name="connsiteY22" fmla="*/ 47625 h 495300"/>
              <a:gd name="connsiteX23" fmla="*/ 304800 w 838200"/>
              <a:gd name="connsiteY23" fmla="*/ 28575 h 495300"/>
              <a:gd name="connsiteX24" fmla="*/ 180975 w 838200"/>
              <a:gd name="connsiteY24" fmla="*/ 28575 h 495300"/>
              <a:gd name="connsiteX25" fmla="*/ 180975 w 838200"/>
              <a:gd name="connsiteY25" fmla="*/ 19050 h 495300"/>
              <a:gd name="connsiteX26" fmla="*/ 161925 w 838200"/>
              <a:gd name="connsiteY26" fmla="*/ 0 h 495300"/>
              <a:gd name="connsiteX27" fmla="*/ 142875 w 838200"/>
              <a:gd name="connsiteY27" fmla="*/ 19050 h 495300"/>
              <a:gd name="connsiteX28" fmla="*/ 142875 w 838200"/>
              <a:gd name="connsiteY28" fmla="*/ 28575 h 495300"/>
              <a:gd name="connsiteX29" fmla="*/ 19050 w 838200"/>
              <a:gd name="connsiteY29" fmla="*/ 28575 h 495300"/>
              <a:gd name="connsiteX30" fmla="*/ 0 w 838200"/>
              <a:gd name="connsiteY30" fmla="*/ 47625 h 495300"/>
              <a:gd name="connsiteX31" fmla="*/ 19050 w 838200"/>
              <a:gd name="connsiteY31" fmla="*/ 66675 h 495300"/>
              <a:gd name="connsiteX32" fmla="*/ 142875 w 838200"/>
              <a:gd name="connsiteY32" fmla="*/ 66675 h 495300"/>
              <a:gd name="connsiteX33" fmla="*/ 142875 w 838200"/>
              <a:gd name="connsiteY33" fmla="*/ 95250 h 495300"/>
              <a:gd name="connsiteX34" fmla="*/ 133350 w 838200"/>
              <a:gd name="connsiteY34" fmla="*/ 95250 h 495300"/>
              <a:gd name="connsiteX35" fmla="*/ 123825 w 838200"/>
              <a:gd name="connsiteY35" fmla="*/ 104775 h 495300"/>
              <a:gd name="connsiteX36" fmla="*/ 123825 w 838200"/>
              <a:gd name="connsiteY36" fmla="*/ 137922 h 495300"/>
              <a:gd name="connsiteX37" fmla="*/ 102984 w 838200"/>
              <a:gd name="connsiteY37" fmla="*/ 141284 h 495300"/>
              <a:gd name="connsiteX38" fmla="*/ 76528 w 838200"/>
              <a:gd name="connsiteY38" fmla="*/ 177191 h 495300"/>
              <a:gd name="connsiteX39" fmla="*/ 103870 w 838200"/>
              <a:gd name="connsiteY39" fmla="*/ 203768 h 495300"/>
              <a:gd name="connsiteX40" fmla="*/ 161601 w 838200"/>
              <a:gd name="connsiteY40" fmla="*/ 211388 h 495300"/>
              <a:gd name="connsiteX41" fmla="*/ 244021 w 838200"/>
              <a:gd name="connsiteY41" fmla="*/ 230734 h 495300"/>
              <a:gd name="connsiteX42" fmla="*/ 255794 w 838200"/>
              <a:gd name="connsiteY42" fmla="*/ 234763 h 495300"/>
              <a:gd name="connsiteX43" fmla="*/ 288179 w 838200"/>
              <a:gd name="connsiteY43" fmla="*/ 247345 h 495300"/>
              <a:gd name="connsiteX44" fmla="*/ 228600 w 838200"/>
              <a:gd name="connsiteY44" fmla="*/ 396383 h 495300"/>
              <a:gd name="connsiteX45" fmla="*/ 228600 w 838200"/>
              <a:gd name="connsiteY45" fmla="*/ 495300 h 495300"/>
              <a:gd name="connsiteX46" fmla="*/ 266700 w 838200"/>
              <a:gd name="connsiteY46" fmla="*/ 495300 h 495300"/>
              <a:gd name="connsiteX47" fmla="*/ 266700 w 838200"/>
              <a:gd name="connsiteY47" fmla="*/ 403717 h 495300"/>
              <a:gd name="connsiteX48" fmla="*/ 322526 w 838200"/>
              <a:gd name="connsiteY48" fmla="*/ 264147 h 495300"/>
              <a:gd name="connsiteX49" fmla="*/ 326336 w 838200"/>
              <a:gd name="connsiteY49" fmla="*/ 266157 h 495300"/>
              <a:gd name="connsiteX50" fmla="*/ 366636 w 838200"/>
              <a:gd name="connsiteY50" fmla="*/ 276225 h 495300"/>
              <a:gd name="connsiteX51" fmla="*/ 390525 w 838200"/>
              <a:gd name="connsiteY51" fmla="*/ 276225 h 495300"/>
              <a:gd name="connsiteX52" fmla="*/ 390525 w 838200"/>
              <a:gd name="connsiteY52" fmla="*/ 323850 h 495300"/>
              <a:gd name="connsiteX53" fmla="*/ 361950 w 838200"/>
              <a:gd name="connsiteY53" fmla="*/ 323850 h 495300"/>
              <a:gd name="connsiteX54" fmla="*/ 342900 w 838200"/>
              <a:gd name="connsiteY54" fmla="*/ 342900 h 495300"/>
              <a:gd name="connsiteX55" fmla="*/ 342900 w 838200"/>
              <a:gd name="connsiteY55" fmla="*/ 419100 h 495300"/>
              <a:gd name="connsiteX56" fmla="*/ 361950 w 838200"/>
              <a:gd name="connsiteY56" fmla="*/ 438150 h 495300"/>
              <a:gd name="connsiteX57" fmla="*/ 476250 w 838200"/>
              <a:gd name="connsiteY57" fmla="*/ 438150 h 495300"/>
              <a:gd name="connsiteX58" fmla="*/ 495300 w 838200"/>
              <a:gd name="connsiteY58" fmla="*/ 419100 h 495300"/>
              <a:gd name="connsiteX59" fmla="*/ 495300 w 838200"/>
              <a:gd name="connsiteY59" fmla="*/ 342900 h 495300"/>
              <a:gd name="connsiteX60" fmla="*/ 476250 w 838200"/>
              <a:gd name="connsiteY60" fmla="*/ 323850 h 495300"/>
              <a:gd name="connsiteX61" fmla="*/ 447675 w 838200"/>
              <a:gd name="connsiteY61" fmla="*/ 323850 h 495300"/>
              <a:gd name="connsiteX62" fmla="*/ 447675 w 838200"/>
              <a:gd name="connsiteY62" fmla="*/ 276225 h 495300"/>
              <a:gd name="connsiteX63" fmla="*/ 471554 w 838200"/>
              <a:gd name="connsiteY63" fmla="*/ 276225 h 495300"/>
              <a:gd name="connsiteX64" fmla="*/ 511893 w 838200"/>
              <a:gd name="connsiteY64" fmla="*/ 266157 h 495300"/>
              <a:gd name="connsiteX65" fmla="*/ 515703 w 838200"/>
              <a:gd name="connsiteY65" fmla="*/ 264138 h 495300"/>
              <a:gd name="connsiteX66" fmla="*/ 571500 w 838200"/>
              <a:gd name="connsiteY66" fmla="*/ 403717 h 495300"/>
              <a:gd name="connsiteX67" fmla="*/ 571500 w 838200"/>
              <a:gd name="connsiteY67" fmla="*/ 495300 h 495300"/>
              <a:gd name="connsiteX68" fmla="*/ 609600 w 838200"/>
              <a:gd name="connsiteY68" fmla="*/ 495300 h 495300"/>
              <a:gd name="connsiteX69" fmla="*/ 609600 w 838200"/>
              <a:gd name="connsiteY69" fmla="*/ 396383 h 495300"/>
              <a:gd name="connsiteX70" fmla="*/ 549993 w 838200"/>
              <a:gd name="connsiteY70" fmla="*/ 247364 h 495300"/>
              <a:gd name="connsiteX71" fmla="*/ 582378 w 838200"/>
              <a:gd name="connsiteY71" fmla="*/ 234791 h 495300"/>
              <a:gd name="connsiteX72" fmla="*/ 594150 w 838200"/>
              <a:gd name="connsiteY72" fmla="*/ 230762 h 495300"/>
              <a:gd name="connsiteX73" fmla="*/ 676599 w 838200"/>
              <a:gd name="connsiteY73" fmla="*/ 211455 h 495300"/>
              <a:gd name="connsiteX74" fmla="*/ 734320 w 838200"/>
              <a:gd name="connsiteY74" fmla="*/ 203835 h 495300"/>
              <a:gd name="connsiteX75" fmla="*/ 761784 w 838200"/>
              <a:gd name="connsiteY75" fmla="*/ 168693 h 495300"/>
              <a:gd name="connsiteX76" fmla="*/ 735206 w 838200"/>
              <a:gd name="connsiteY76" fmla="*/ 141351 h 495300"/>
              <a:gd name="connsiteX77" fmla="*/ 714375 w 838200"/>
              <a:gd name="connsiteY77" fmla="*/ 137922 h 495300"/>
              <a:gd name="connsiteX78" fmla="*/ 714375 w 838200"/>
              <a:gd name="connsiteY78" fmla="*/ 104775 h 495300"/>
              <a:gd name="connsiteX79" fmla="*/ 704850 w 838200"/>
              <a:gd name="connsiteY79" fmla="*/ 95250 h 495300"/>
              <a:gd name="connsiteX80" fmla="*/ 695325 w 838200"/>
              <a:gd name="connsiteY80" fmla="*/ 95250 h 495300"/>
              <a:gd name="connsiteX81" fmla="*/ 695325 w 838200"/>
              <a:gd name="connsiteY81" fmla="*/ 66675 h 495300"/>
              <a:gd name="connsiteX82" fmla="*/ 819150 w 838200"/>
              <a:gd name="connsiteY82" fmla="*/ 66675 h 495300"/>
              <a:gd name="connsiteX83" fmla="*/ 838200 w 838200"/>
              <a:gd name="connsiteY83" fmla="*/ 47625 h 495300"/>
              <a:gd name="connsiteX84" fmla="*/ 819150 w 838200"/>
              <a:gd name="connsiteY84" fmla="*/ 28575 h 495300"/>
              <a:gd name="connsiteX85" fmla="*/ 419100 w 838200"/>
              <a:gd name="connsiteY85" fmla="*/ 404813 h 495300"/>
              <a:gd name="connsiteX86" fmla="*/ 395288 w 838200"/>
              <a:gd name="connsiteY86" fmla="*/ 381000 h 495300"/>
              <a:gd name="connsiteX87" fmla="*/ 419100 w 838200"/>
              <a:gd name="connsiteY87" fmla="*/ 357188 h 495300"/>
              <a:gd name="connsiteX88" fmla="*/ 442913 w 838200"/>
              <a:gd name="connsiteY88" fmla="*/ 381000 h 495300"/>
              <a:gd name="connsiteX89" fmla="*/ 419100 w 838200"/>
              <a:gd name="connsiteY89" fmla="*/ 40481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8200" h="495300">
                <a:moveTo>
                  <a:pt x="819150" y="28575"/>
                </a:moveTo>
                <a:lnTo>
                  <a:pt x="695325" y="28575"/>
                </a:lnTo>
                <a:lnTo>
                  <a:pt x="695325" y="19050"/>
                </a:lnTo>
                <a:cubicBezTo>
                  <a:pt x="695325" y="8529"/>
                  <a:pt x="686796" y="0"/>
                  <a:pt x="676275" y="0"/>
                </a:cubicBezTo>
                <a:cubicBezTo>
                  <a:pt x="665754" y="0"/>
                  <a:pt x="657225" y="8529"/>
                  <a:pt x="657225" y="19050"/>
                </a:cubicBezTo>
                <a:lnTo>
                  <a:pt x="657225" y="28575"/>
                </a:lnTo>
                <a:lnTo>
                  <a:pt x="533400" y="28575"/>
                </a:lnTo>
                <a:cubicBezTo>
                  <a:pt x="522879" y="28575"/>
                  <a:pt x="514350" y="37104"/>
                  <a:pt x="514350" y="47625"/>
                </a:cubicBezTo>
                <a:cubicBezTo>
                  <a:pt x="514350" y="58146"/>
                  <a:pt x="522879" y="66675"/>
                  <a:pt x="533400" y="66675"/>
                </a:cubicBezTo>
                <a:lnTo>
                  <a:pt x="657225" y="66675"/>
                </a:lnTo>
                <a:lnTo>
                  <a:pt x="657225" y="95250"/>
                </a:lnTo>
                <a:lnTo>
                  <a:pt x="647700" y="95250"/>
                </a:lnTo>
                <a:cubicBezTo>
                  <a:pt x="642439" y="95250"/>
                  <a:pt x="638175" y="99514"/>
                  <a:pt x="638175" y="104775"/>
                </a:cubicBezTo>
                <a:lnTo>
                  <a:pt x="638175" y="125663"/>
                </a:lnTo>
                <a:lnTo>
                  <a:pt x="596560" y="118996"/>
                </a:lnTo>
                <a:cubicBezTo>
                  <a:pt x="479008" y="100070"/>
                  <a:pt x="359183" y="100070"/>
                  <a:pt x="241630" y="118996"/>
                </a:cubicBezTo>
                <a:lnTo>
                  <a:pt x="200025" y="125663"/>
                </a:lnTo>
                <a:lnTo>
                  <a:pt x="200025" y="104775"/>
                </a:lnTo>
                <a:cubicBezTo>
                  <a:pt x="200025" y="99514"/>
                  <a:pt x="195761" y="95250"/>
                  <a:pt x="190500" y="95250"/>
                </a:cubicBezTo>
                <a:lnTo>
                  <a:pt x="180975" y="95250"/>
                </a:lnTo>
                <a:lnTo>
                  <a:pt x="180975" y="66675"/>
                </a:lnTo>
                <a:lnTo>
                  <a:pt x="304800" y="66675"/>
                </a:lnTo>
                <a:cubicBezTo>
                  <a:pt x="315321" y="66675"/>
                  <a:pt x="323850" y="58146"/>
                  <a:pt x="323850" y="47625"/>
                </a:cubicBezTo>
                <a:cubicBezTo>
                  <a:pt x="323850" y="37104"/>
                  <a:pt x="315321" y="28575"/>
                  <a:pt x="304800" y="28575"/>
                </a:cubicBezTo>
                <a:lnTo>
                  <a:pt x="180975" y="28575"/>
                </a:lnTo>
                <a:lnTo>
                  <a:pt x="180975" y="19050"/>
                </a:lnTo>
                <a:cubicBezTo>
                  <a:pt x="180975" y="8529"/>
                  <a:pt x="172446" y="0"/>
                  <a:pt x="161925" y="0"/>
                </a:cubicBezTo>
                <a:cubicBezTo>
                  <a:pt x="151404" y="0"/>
                  <a:pt x="142875" y="8529"/>
                  <a:pt x="142875" y="19050"/>
                </a:cubicBezTo>
                <a:lnTo>
                  <a:pt x="142875" y="28575"/>
                </a:lnTo>
                <a:lnTo>
                  <a:pt x="19050" y="28575"/>
                </a:lnTo>
                <a:cubicBezTo>
                  <a:pt x="8529" y="28575"/>
                  <a:pt x="0" y="37104"/>
                  <a:pt x="0" y="47625"/>
                </a:cubicBezTo>
                <a:cubicBezTo>
                  <a:pt x="0" y="58146"/>
                  <a:pt x="8529" y="66675"/>
                  <a:pt x="19050" y="66675"/>
                </a:cubicBezTo>
                <a:lnTo>
                  <a:pt x="142875" y="66675"/>
                </a:lnTo>
                <a:lnTo>
                  <a:pt x="142875" y="95250"/>
                </a:lnTo>
                <a:lnTo>
                  <a:pt x="133350" y="95250"/>
                </a:lnTo>
                <a:cubicBezTo>
                  <a:pt x="128089" y="95250"/>
                  <a:pt x="123825" y="99514"/>
                  <a:pt x="123825" y="104775"/>
                </a:cubicBezTo>
                <a:lnTo>
                  <a:pt x="123825" y="137922"/>
                </a:lnTo>
                <a:lnTo>
                  <a:pt x="102984" y="141284"/>
                </a:lnTo>
                <a:cubicBezTo>
                  <a:pt x="85763" y="143894"/>
                  <a:pt x="73919" y="159970"/>
                  <a:pt x="76528" y="177191"/>
                </a:cubicBezTo>
                <a:cubicBezTo>
                  <a:pt x="78648" y="191180"/>
                  <a:pt x="89826" y="202046"/>
                  <a:pt x="103870" y="203768"/>
                </a:cubicBezTo>
                <a:lnTo>
                  <a:pt x="161601" y="211388"/>
                </a:lnTo>
                <a:cubicBezTo>
                  <a:pt x="189645" y="215104"/>
                  <a:pt x="217253" y="221584"/>
                  <a:pt x="244021" y="230734"/>
                </a:cubicBezTo>
                <a:lnTo>
                  <a:pt x="255794" y="234763"/>
                </a:lnTo>
                <a:cubicBezTo>
                  <a:pt x="266767" y="238516"/>
                  <a:pt x="277561" y="242709"/>
                  <a:pt x="288179" y="247345"/>
                </a:cubicBezTo>
                <a:lnTo>
                  <a:pt x="228600" y="396383"/>
                </a:lnTo>
                <a:lnTo>
                  <a:pt x="228600" y="495300"/>
                </a:lnTo>
                <a:lnTo>
                  <a:pt x="266700" y="495300"/>
                </a:lnTo>
                <a:lnTo>
                  <a:pt x="266700" y="403717"/>
                </a:lnTo>
                <a:lnTo>
                  <a:pt x="322526" y="264147"/>
                </a:lnTo>
                <a:lnTo>
                  <a:pt x="326336" y="266157"/>
                </a:lnTo>
                <a:cubicBezTo>
                  <a:pt x="338741" y="272767"/>
                  <a:pt x="352580" y="276224"/>
                  <a:pt x="366636" y="276225"/>
                </a:cubicBezTo>
                <a:lnTo>
                  <a:pt x="390525" y="276225"/>
                </a:lnTo>
                <a:lnTo>
                  <a:pt x="390525" y="323850"/>
                </a:lnTo>
                <a:lnTo>
                  <a:pt x="361950" y="323850"/>
                </a:lnTo>
                <a:cubicBezTo>
                  <a:pt x="351429" y="323850"/>
                  <a:pt x="342900" y="332379"/>
                  <a:pt x="342900" y="342900"/>
                </a:cubicBezTo>
                <a:lnTo>
                  <a:pt x="342900" y="419100"/>
                </a:lnTo>
                <a:cubicBezTo>
                  <a:pt x="342900" y="429621"/>
                  <a:pt x="351429" y="438150"/>
                  <a:pt x="361950" y="438150"/>
                </a:cubicBezTo>
                <a:lnTo>
                  <a:pt x="476250" y="438150"/>
                </a:lnTo>
                <a:cubicBezTo>
                  <a:pt x="486771" y="438150"/>
                  <a:pt x="495300" y="429621"/>
                  <a:pt x="495300" y="419100"/>
                </a:cubicBezTo>
                <a:lnTo>
                  <a:pt x="495300" y="342900"/>
                </a:lnTo>
                <a:cubicBezTo>
                  <a:pt x="495300" y="332379"/>
                  <a:pt x="486771" y="323850"/>
                  <a:pt x="476250" y="323850"/>
                </a:cubicBezTo>
                <a:lnTo>
                  <a:pt x="447675" y="323850"/>
                </a:lnTo>
                <a:lnTo>
                  <a:pt x="447675" y="276225"/>
                </a:lnTo>
                <a:lnTo>
                  <a:pt x="471554" y="276225"/>
                </a:lnTo>
                <a:cubicBezTo>
                  <a:pt x="485623" y="276230"/>
                  <a:pt x="499477" y="272772"/>
                  <a:pt x="511893" y="266157"/>
                </a:cubicBezTo>
                <a:lnTo>
                  <a:pt x="515703" y="264138"/>
                </a:lnTo>
                <a:lnTo>
                  <a:pt x="571500" y="403717"/>
                </a:lnTo>
                <a:lnTo>
                  <a:pt x="571500" y="495300"/>
                </a:lnTo>
                <a:lnTo>
                  <a:pt x="609600" y="495300"/>
                </a:lnTo>
                <a:lnTo>
                  <a:pt x="609600" y="396383"/>
                </a:lnTo>
                <a:lnTo>
                  <a:pt x="549993" y="247364"/>
                </a:lnTo>
                <a:cubicBezTo>
                  <a:pt x="560616" y="242747"/>
                  <a:pt x="571411" y="238556"/>
                  <a:pt x="582378" y="234791"/>
                </a:cubicBezTo>
                <a:lnTo>
                  <a:pt x="594150" y="230762"/>
                </a:lnTo>
                <a:cubicBezTo>
                  <a:pt x="620929" y="221623"/>
                  <a:pt x="648547" y="215156"/>
                  <a:pt x="676599" y="211455"/>
                </a:cubicBezTo>
                <a:lnTo>
                  <a:pt x="734320" y="203835"/>
                </a:lnTo>
                <a:cubicBezTo>
                  <a:pt x="751608" y="201715"/>
                  <a:pt x="763904" y="185981"/>
                  <a:pt x="761784" y="168693"/>
                </a:cubicBezTo>
                <a:cubicBezTo>
                  <a:pt x="760062" y="154649"/>
                  <a:pt x="749196" y="143471"/>
                  <a:pt x="735206" y="141351"/>
                </a:cubicBezTo>
                <a:lnTo>
                  <a:pt x="714375" y="137922"/>
                </a:lnTo>
                <a:lnTo>
                  <a:pt x="714375" y="104775"/>
                </a:lnTo>
                <a:cubicBezTo>
                  <a:pt x="714375" y="99514"/>
                  <a:pt x="710111" y="95250"/>
                  <a:pt x="704850" y="95250"/>
                </a:cubicBezTo>
                <a:lnTo>
                  <a:pt x="695325" y="95250"/>
                </a:lnTo>
                <a:lnTo>
                  <a:pt x="695325" y="66675"/>
                </a:lnTo>
                <a:lnTo>
                  <a:pt x="819150" y="66675"/>
                </a:lnTo>
                <a:cubicBezTo>
                  <a:pt x="829671" y="66675"/>
                  <a:pt x="838200" y="58146"/>
                  <a:pt x="838200" y="47625"/>
                </a:cubicBezTo>
                <a:cubicBezTo>
                  <a:pt x="838200" y="37104"/>
                  <a:pt x="829671" y="28575"/>
                  <a:pt x="819150" y="28575"/>
                </a:cubicBezTo>
                <a:close/>
                <a:moveTo>
                  <a:pt x="419100" y="404813"/>
                </a:moveTo>
                <a:cubicBezTo>
                  <a:pt x="405949" y="404813"/>
                  <a:pt x="395288" y="394151"/>
                  <a:pt x="395288" y="381000"/>
                </a:cubicBezTo>
                <a:cubicBezTo>
                  <a:pt x="395288" y="367849"/>
                  <a:pt x="405949" y="357188"/>
                  <a:pt x="419100" y="357188"/>
                </a:cubicBezTo>
                <a:cubicBezTo>
                  <a:pt x="432251" y="357188"/>
                  <a:pt x="442913" y="367849"/>
                  <a:pt x="442913" y="381000"/>
                </a:cubicBezTo>
                <a:cubicBezTo>
                  <a:pt x="442913" y="394151"/>
                  <a:pt x="432251" y="404813"/>
                  <a:pt x="419100" y="404813"/>
                </a:cubicBezTo>
                <a:close/>
              </a:path>
            </a:pathLst>
          </a:custGeom>
          <a:noFill/>
          <a:ln w="15875" cap="flat">
            <a:solidFill>
              <a:schemeClr val="accent2"/>
            </a:solidFill>
            <a:prstDash val="solid"/>
            <a:miter/>
          </a:ln>
        </p:spPr>
        <p:txBody>
          <a:bodyPr rtlCol="0" anchor="ctr">
            <a:spAutoFit/>
          </a:bodyPr>
          <a:lstStyle/>
          <a:p>
            <a:endParaRPr lang="zh-CN" altLang="en-US"/>
          </a:p>
        </p:txBody>
      </p:sp>
      <p:grpSp>
        <p:nvGrpSpPr>
          <p:cNvPr id="291" name="组合 290">
            <a:extLst>
              <a:ext uri="{FF2B5EF4-FFF2-40B4-BE49-F238E27FC236}">
                <a16:creationId xmlns:a16="http://schemas.microsoft.com/office/drawing/2014/main" id="{E3334418-EB9C-47F2-AFB6-58AAB9DDDA81}"/>
              </a:ext>
            </a:extLst>
          </p:cNvPr>
          <p:cNvGrpSpPr/>
          <p:nvPr/>
        </p:nvGrpSpPr>
        <p:grpSpPr>
          <a:xfrm>
            <a:off x="4160520" y="4145280"/>
            <a:ext cx="762000" cy="762000"/>
            <a:chOff x="4160520" y="4145280"/>
            <a:chExt cx="762000" cy="762000"/>
          </a:xfrm>
          <a:noFill/>
        </p:grpSpPr>
        <p:sp>
          <p:nvSpPr>
            <p:cNvPr id="201" name="任意多边形: 形状 200" descr="收音机 纯色填充">
              <a:extLst>
                <a:ext uri="{FF2B5EF4-FFF2-40B4-BE49-F238E27FC236}">
                  <a16:creationId xmlns:a16="http://schemas.microsoft.com/office/drawing/2014/main" id="{20055046-769F-41A5-8452-DEEC972C7656}"/>
                </a:ext>
              </a:extLst>
            </p:cNvPr>
            <p:cNvSpPr/>
            <p:nvPr/>
          </p:nvSpPr>
          <p:spPr>
            <a:xfrm>
              <a:off x="4160520" y="4145280"/>
              <a:ext cx="762000" cy="762000"/>
            </a:xfrm>
            <a:custGeom>
              <a:avLst/>
              <a:gdLst>
                <a:gd name="connsiteX0" fmla="*/ 685800 w 762000"/>
                <a:gd name="connsiteY0" fmla="*/ 419100 h 762000"/>
                <a:gd name="connsiteX1" fmla="*/ 76200 w 762000"/>
                <a:gd name="connsiteY1" fmla="*/ 419100 h 762000"/>
                <a:gd name="connsiteX2" fmla="*/ 76200 w 762000"/>
                <a:gd name="connsiteY2" fmla="*/ 304800 h 762000"/>
                <a:gd name="connsiteX3" fmla="*/ 685800 w 762000"/>
                <a:gd name="connsiteY3" fmla="*/ 304800 h 762000"/>
                <a:gd name="connsiteX4" fmla="*/ 685800 w 762000"/>
                <a:gd name="connsiteY4" fmla="*/ 419100 h 762000"/>
                <a:gd name="connsiteX5" fmla="*/ 685800 w 762000"/>
                <a:gd name="connsiteY5" fmla="*/ 533400 h 762000"/>
                <a:gd name="connsiteX6" fmla="*/ 342900 w 762000"/>
                <a:gd name="connsiteY6" fmla="*/ 533400 h 762000"/>
                <a:gd name="connsiteX7" fmla="*/ 342900 w 762000"/>
                <a:gd name="connsiteY7" fmla="*/ 495300 h 762000"/>
                <a:gd name="connsiteX8" fmla="*/ 685800 w 762000"/>
                <a:gd name="connsiteY8" fmla="*/ 495300 h 762000"/>
                <a:gd name="connsiteX9" fmla="*/ 685800 w 762000"/>
                <a:gd name="connsiteY9" fmla="*/ 533400 h 762000"/>
                <a:gd name="connsiteX10" fmla="*/ 685800 w 762000"/>
                <a:gd name="connsiteY10" fmla="*/ 609600 h 762000"/>
                <a:gd name="connsiteX11" fmla="*/ 342900 w 762000"/>
                <a:gd name="connsiteY11" fmla="*/ 609600 h 762000"/>
                <a:gd name="connsiteX12" fmla="*/ 342900 w 762000"/>
                <a:gd name="connsiteY12" fmla="*/ 571500 h 762000"/>
                <a:gd name="connsiteX13" fmla="*/ 685800 w 762000"/>
                <a:gd name="connsiteY13" fmla="*/ 571500 h 762000"/>
                <a:gd name="connsiteX14" fmla="*/ 685800 w 762000"/>
                <a:gd name="connsiteY14" fmla="*/ 609600 h 762000"/>
                <a:gd name="connsiteX15" fmla="*/ 685800 w 762000"/>
                <a:gd name="connsiteY15" fmla="*/ 685800 h 762000"/>
                <a:gd name="connsiteX16" fmla="*/ 342900 w 762000"/>
                <a:gd name="connsiteY16" fmla="*/ 685800 h 762000"/>
                <a:gd name="connsiteX17" fmla="*/ 342900 w 762000"/>
                <a:gd name="connsiteY17" fmla="*/ 647700 h 762000"/>
                <a:gd name="connsiteX18" fmla="*/ 685800 w 762000"/>
                <a:gd name="connsiteY18" fmla="*/ 647700 h 762000"/>
                <a:gd name="connsiteX19" fmla="*/ 685800 w 762000"/>
                <a:gd name="connsiteY19" fmla="*/ 685800 h 762000"/>
                <a:gd name="connsiteX20" fmla="*/ 171450 w 762000"/>
                <a:gd name="connsiteY20" fmla="*/ 685800 h 762000"/>
                <a:gd name="connsiteX21" fmla="*/ 76200 w 762000"/>
                <a:gd name="connsiteY21" fmla="*/ 590550 h 762000"/>
                <a:gd name="connsiteX22" fmla="*/ 171450 w 762000"/>
                <a:gd name="connsiteY22" fmla="*/ 495300 h 762000"/>
                <a:gd name="connsiteX23" fmla="*/ 266700 w 762000"/>
                <a:gd name="connsiteY23" fmla="*/ 590550 h 762000"/>
                <a:gd name="connsiteX24" fmla="*/ 171450 w 762000"/>
                <a:gd name="connsiteY24" fmla="*/ 685800 h 762000"/>
                <a:gd name="connsiteX25" fmla="*/ 723900 w 762000"/>
                <a:gd name="connsiteY25" fmla="*/ 228600 h 762000"/>
                <a:gd name="connsiteX26" fmla="*/ 685800 w 762000"/>
                <a:gd name="connsiteY26" fmla="*/ 228600 h 762000"/>
                <a:gd name="connsiteX27" fmla="*/ 209550 w 762000"/>
                <a:gd name="connsiteY27" fmla="*/ 33338 h 762000"/>
                <a:gd name="connsiteX28" fmla="*/ 171450 w 762000"/>
                <a:gd name="connsiteY28" fmla="*/ 0 h 762000"/>
                <a:gd name="connsiteX29" fmla="*/ 133350 w 762000"/>
                <a:gd name="connsiteY29" fmla="*/ 38100 h 762000"/>
                <a:gd name="connsiteX30" fmla="*/ 171450 w 762000"/>
                <a:gd name="connsiteY30" fmla="*/ 76200 h 762000"/>
                <a:gd name="connsiteX31" fmla="*/ 194310 w 762000"/>
                <a:gd name="connsiteY31" fmla="*/ 68580 h 762000"/>
                <a:gd name="connsiteX32" fmla="*/ 584835 w 762000"/>
                <a:gd name="connsiteY32" fmla="*/ 228600 h 762000"/>
                <a:gd name="connsiteX33" fmla="*/ 38100 w 762000"/>
                <a:gd name="connsiteY33" fmla="*/ 228600 h 762000"/>
                <a:gd name="connsiteX34" fmla="*/ 0 w 762000"/>
                <a:gd name="connsiteY34" fmla="*/ 266700 h 762000"/>
                <a:gd name="connsiteX35" fmla="*/ 0 w 762000"/>
                <a:gd name="connsiteY35" fmla="*/ 723900 h 762000"/>
                <a:gd name="connsiteX36" fmla="*/ 38100 w 762000"/>
                <a:gd name="connsiteY36" fmla="*/ 762000 h 762000"/>
                <a:gd name="connsiteX37" fmla="*/ 723900 w 762000"/>
                <a:gd name="connsiteY37" fmla="*/ 762000 h 762000"/>
                <a:gd name="connsiteX38" fmla="*/ 762000 w 762000"/>
                <a:gd name="connsiteY38" fmla="*/ 723900 h 762000"/>
                <a:gd name="connsiteX39" fmla="*/ 762000 w 762000"/>
                <a:gd name="connsiteY39" fmla="*/ 266700 h 762000"/>
                <a:gd name="connsiteX40" fmla="*/ 723900 w 762000"/>
                <a:gd name="connsiteY40" fmla="*/ 2286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00" h="762000">
                  <a:moveTo>
                    <a:pt x="685800" y="419100"/>
                  </a:moveTo>
                  <a:lnTo>
                    <a:pt x="76200" y="419100"/>
                  </a:lnTo>
                  <a:lnTo>
                    <a:pt x="76200" y="304800"/>
                  </a:lnTo>
                  <a:lnTo>
                    <a:pt x="685800" y="304800"/>
                  </a:lnTo>
                  <a:lnTo>
                    <a:pt x="685800" y="419100"/>
                  </a:lnTo>
                  <a:close/>
                  <a:moveTo>
                    <a:pt x="685800" y="533400"/>
                  </a:moveTo>
                  <a:lnTo>
                    <a:pt x="342900" y="533400"/>
                  </a:lnTo>
                  <a:lnTo>
                    <a:pt x="342900" y="495300"/>
                  </a:lnTo>
                  <a:lnTo>
                    <a:pt x="685800" y="495300"/>
                  </a:lnTo>
                  <a:lnTo>
                    <a:pt x="685800" y="533400"/>
                  </a:lnTo>
                  <a:close/>
                  <a:moveTo>
                    <a:pt x="685800" y="609600"/>
                  </a:moveTo>
                  <a:lnTo>
                    <a:pt x="342900" y="609600"/>
                  </a:lnTo>
                  <a:lnTo>
                    <a:pt x="342900" y="571500"/>
                  </a:lnTo>
                  <a:lnTo>
                    <a:pt x="685800" y="571500"/>
                  </a:lnTo>
                  <a:lnTo>
                    <a:pt x="685800" y="609600"/>
                  </a:lnTo>
                  <a:close/>
                  <a:moveTo>
                    <a:pt x="685800" y="685800"/>
                  </a:moveTo>
                  <a:lnTo>
                    <a:pt x="342900" y="685800"/>
                  </a:lnTo>
                  <a:lnTo>
                    <a:pt x="342900" y="647700"/>
                  </a:lnTo>
                  <a:lnTo>
                    <a:pt x="685800" y="647700"/>
                  </a:lnTo>
                  <a:lnTo>
                    <a:pt x="685800" y="685800"/>
                  </a:lnTo>
                  <a:close/>
                  <a:moveTo>
                    <a:pt x="171450" y="685800"/>
                  </a:moveTo>
                  <a:cubicBezTo>
                    <a:pt x="119063" y="685800"/>
                    <a:pt x="76200" y="642938"/>
                    <a:pt x="76200" y="590550"/>
                  </a:cubicBezTo>
                  <a:cubicBezTo>
                    <a:pt x="76200" y="538163"/>
                    <a:pt x="119063" y="495300"/>
                    <a:pt x="171450" y="495300"/>
                  </a:cubicBezTo>
                  <a:cubicBezTo>
                    <a:pt x="223838" y="495300"/>
                    <a:pt x="266700" y="538163"/>
                    <a:pt x="266700" y="590550"/>
                  </a:cubicBezTo>
                  <a:cubicBezTo>
                    <a:pt x="266700" y="642938"/>
                    <a:pt x="223838" y="685800"/>
                    <a:pt x="171450" y="685800"/>
                  </a:cubicBezTo>
                  <a:close/>
                  <a:moveTo>
                    <a:pt x="723900" y="228600"/>
                  </a:moveTo>
                  <a:lnTo>
                    <a:pt x="685800" y="228600"/>
                  </a:lnTo>
                  <a:lnTo>
                    <a:pt x="209550" y="33338"/>
                  </a:lnTo>
                  <a:cubicBezTo>
                    <a:pt x="206693" y="14288"/>
                    <a:pt x="190500" y="0"/>
                    <a:pt x="171450" y="0"/>
                  </a:cubicBezTo>
                  <a:cubicBezTo>
                    <a:pt x="150495" y="0"/>
                    <a:pt x="133350" y="17145"/>
                    <a:pt x="133350" y="38100"/>
                  </a:cubicBezTo>
                  <a:cubicBezTo>
                    <a:pt x="133350" y="59055"/>
                    <a:pt x="150495" y="76200"/>
                    <a:pt x="171450" y="76200"/>
                  </a:cubicBezTo>
                  <a:cubicBezTo>
                    <a:pt x="180023" y="76200"/>
                    <a:pt x="188595" y="73343"/>
                    <a:pt x="194310" y="68580"/>
                  </a:cubicBezTo>
                  <a:lnTo>
                    <a:pt x="584835" y="228600"/>
                  </a:lnTo>
                  <a:lnTo>
                    <a:pt x="38100" y="228600"/>
                  </a:lnTo>
                  <a:cubicBezTo>
                    <a:pt x="17145" y="228600"/>
                    <a:pt x="0" y="245745"/>
                    <a:pt x="0" y="266700"/>
                  </a:cubicBezTo>
                  <a:lnTo>
                    <a:pt x="0" y="723900"/>
                  </a:lnTo>
                  <a:cubicBezTo>
                    <a:pt x="0" y="744855"/>
                    <a:pt x="17145" y="762000"/>
                    <a:pt x="38100" y="762000"/>
                  </a:cubicBezTo>
                  <a:lnTo>
                    <a:pt x="723900" y="762000"/>
                  </a:lnTo>
                  <a:cubicBezTo>
                    <a:pt x="744855" y="762000"/>
                    <a:pt x="762000" y="744855"/>
                    <a:pt x="762000" y="723900"/>
                  </a:cubicBezTo>
                  <a:lnTo>
                    <a:pt x="762000" y="266700"/>
                  </a:lnTo>
                  <a:cubicBezTo>
                    <a:pt x="762000" y="245745"/>
                    <a:pt x="744855" y="228600"/>
                    <a:pt x="723900" y="22860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02" name="任意多边形: 形状 201" descr="收音机 纯色填充">
              <a:extLst>
                <a:ext uri="{FF2B5EF4-FFF2-40B4-BE49-F238E27FC236}">
                  <a16:creationId xmlns:a16="http://schemas.microsoft.com/office/drawing/2014/main" id="{20055046-769F-41A5-8452-DEEC972C7656}"/>
                </a:ext>
              </a:extLst>
            </p:cNvPr>
            <p:cNvSpPr/>
            <p:nvPr/>
          </p:nvSpPr>
          <p:spPr>
            <a:xfrm>
              <a:off x="4312920" y="4716780"/>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grpFill/>
            <a:ln w="15875" cap="flat">
              <a:solidFill>
                <a:schemeClr val="accent2"/>
              </a:solidFill>
              <a:prstDash val="solid"/>
              <a:miter/>
            </a:ln>
          </p:spPr>
          <p:txBody>
            <a:bodyPr rtlCol="0" anchor="ctr">
              <a:spAutoFit/>
            </a:bodyPr>
            <a:lstStyle/>
            <a:p>
              <a:endParaRPr lang="zh-CN" altLang="en-US"/>
            </a:p>
          </p:txBody>
        </p:sp>
      </p:grpSp>
      <p:sp>
        <p:nvSpPr>
          <p:cNvPr id="203" name="任意多边形: 形状 202" descr="记录 纯色填充">
            <a:extLst>
              <a:ext uri="{FF2B5EF4-FFF2-40B4-BE49-F238E27FC236}">
                <a16:creationId xmlns:a16="http://schemas.microsoft.com/office/drawing/2014/main" id="{E5B04875-4EF6-4DA3-BA0E-2BA256BAA830}"/>
              </a:ext>
            </a:extLst>
          </p:cNvPr>
          <p:cNvSpPr/>
          <p:nvPr/>
        </p:nvSpPr>
        <p:spPr>
          <a:xfrm>
            <a:off x="5734050" y="4164330"/>
            <a:ext cx="723900" cy="723900"/>
          </a:xfrm>
          <a:custGeom>
            <a:avLst/>
            <a:gdLst>
              <a:gd name="connsiteX0" fmla="*/ 361950 w 723900"/>
              <a:gd name="connsiteY0" fmla="*/ 666750 h 723900"/>
              <a:gd name="connsiteX1" fmla="*/ 361950 w 723900"/>
              <a:gd name="connsiteY1" fmla="*/ 628650 h 723900"/>
              <a:gd name="connsiteX2" fmla="*/ 628650 w 723900"/>
              <a:gd name="connsiteY2" fmla="*/ 361950 h 723900"/>
              <a:gd name="connsiteX3" fmla="*/ 666750 w 723900"/>
              <a:gd name="connsiteY3" fmla="*/ 361950 h 723900"/>
              <a:gd name="connsiteX4" fmla="*/ 361950 w 723900"/>
              <a:gd name="connsiteY4" fmla="*/ 666750 h 723900"/>
              <a:gd name="connsiteX5" fmla="*/ 247650 w 723900"/>
              <a:gd name="connsiteY5" fmla="*/ 361950 h 723900"/>
              <a:gd name="connsiteX6" fmla="*/ 361950 w 723900"/>
              <a:gd name="connsiteY6" fmla="*/ 247650 h 723900"/>
              <a:gd name="connsiteX7" fmla="*/ 476250 w 723900"/>
              <a:gd name="connsiteY7" fmla="*/ 361950 h 723900"/>
              <a:gd name="connsiteX8" fmla="*/ 361950 w 723900"/>
              <a:gd name="connsiteY8" fmla="*/ 476250 h 723900"/>
              <a:gd name="connsiteX9" fmla="*/ 247650 w 723900"/>
              <a:gd name="connsiteY9" fmla="*/ 361950 h 723900"/>
              <a:gd name="connsiteX10" fmla="*/ 190500 w 723900"/>
              <a:gd name="connsiteY10" fmla="*/ 361950 h 723900"/>
              <a:gd name="connsiteX11" fmla="*/ 152400 w 723900"/>
              <a:gd name="connsiteY11" fmla="*/ 361950 h 723900"/>
              <a:gd name="connsiteX12" fmla="*/ 361950 w 723900"/>
              <a:gd name="connsiteY12" fmla="*/ 152400 h 723900"/>
              <a:gd name="connsiteX13" fmla="*/ 361950 w 723900"/>
              <a:gd name="connsiteY13" fmla="*/ 190500 h 723900"/>
              <a:gd name="connsiteX14" fmla="*/ 190500 w 723900"/>
              <a:gd name="connsiteY14" fmla="*/ 361950 h 723900"/>
              <a:gd name="connsiteX15" fmla="*/ 95250 w 723900"/>
              <a:gd name="connsiteY15" fmla="*/ 361950 h 723900"/>
              <a:gd name="connsiteX16" fmla="*/ 57150 w 723900"/>
              <a:gd name="connsiteY16" fmla="*/ 361950 h 723900"/>
              <a:gd name="connsiteX17" fmla="*/ 361950 w 723900"/>
              <a:gd name="connsiteY17" fmla="*/ 57150 h 723900"/>
              <a:gd name="connsiteX18" fmla="*/ 361950 w 723900"/>
              <a:gd name="connsiteY18" fmla="*/ 95250 h 723900"/>
              <a:gd name="connsiteX19" fmla="*/ 95250 w 723900"/>
              <a:gd name="connsiteY19" fmla="*/ 361950 h 723900"/>
              <a:gd name="connsiteX20" fmla="*/ 533400 w 723900"/>
              <a:gd name="connsiteY20" fmla="*/ 361950 h 723900"/>
              <a:gd name="connsiteX21" fmla="*/ 571500 w 723900"/>
              <a:gd name="connsiteY21" fmla="*/ 361950 h 723900"/>
              <a:gd name="connsiteX22" fmla="*/ 361950 w 723900"/>
              <a:gd name="connsiteY22" fmla="*/ 571500 h 723900"/>
              <a:gd name="connsiteX23" fmla="*/ 361950 w 723900"/>
              <a:gd name="connsiteY23" fmla="*/ 533400 h 723900"/>
              <a:gd name="connsiteX24" fmla="*/ 533400 w 723900"/>
              <a:gd name="connsiteY24" fmla="*/ 361950 h 723900"/>
              <a:gd name="connsiteX25" fmla="*/ 361950 w 723900"/>
              <a:gd name="connsiteY25" fmla="*/ 0 h 723900"/>
              <a:gd name="connsiteX26" fmla="*/ 0 w 723900"/>
              <a:gd name="connsiteY26" fmla="*/ 361950 h 723900"/>
              <a:gd name="connsiteX27" fmla="*/ 361950 w 723900"/>
              <a:gd name="connsiteY27" fmla="*/ 723900 h 723900"/>
              <a:gd name="connsiteX28" fmla="*/ 723900 w 723900"/>
              <a:gd name="connsiteY28" fmla="*/ 361950 h 723900"/>
              <a:gd name="connsiteX29" fmla="*/ 361950 w 723900"/>
              <a:gd name="connsiteY29"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 h="723900">
                <a:moveTo>
                  <a:pt x="361950" y="666750"/>
                </a:moveTo>
                <a:lnTo>
                  <a:pt x="361950" y="628650"/>
                </a:lnTo>
                <a:cubicBezTo>
                  <a:pt x="508635" y="628650"/>
                  <a:pt x="628650" y="508635"/>
                  <a:pt x="628650" y="361950"/>
                </a:cubicBezTo>
                <a:lnTo>
                  <a:pt x="666750" y="361950"/>
                </a:lnTo>
                <a:cubicBezTo>
                  <a:pt x="666750" y="529590"/>
                  <a:pt x="529590" y="666750"/>
                  <a:pt x="361950" y="666750"/>
                </a:cubicBezTo>
                <a:close/>
                <a:moveTo>
                  <a:pt x="247650" y="361950"/>
                </a:moveTo>
                <a:cubicBezTo>
                  <a:pt x="247650" y="299085"/>
                  <a:pt x="299085" y="247650"/>
                  <a:pt x="361950" y="247650"/>
                </a:cubicBezTo>
                <a:cubicBezTo>
                  <a:pt x="424815" y="247650"/>
                  <a:pt x="476250" y="299085"/>
                  <a:pt x="476250" y="361950"/>
                </a:cubicBezTo>
                <a:cubicBezTo>
                  <a:pt x="476250" y="424815"/>
                  <a:pt x="424815" y="476250"/>
                  <a:pt x="361950" y="476250"/>
                </a:cubicBezTo>
                <a:cubicBezTo>
                  <a:pt x="299085" y="476250"/>
                  <a:pt x="247650" y="424815"/>
                  <a:pt x="247650" y="361950"/>
                </a:cubicBezTo>
                <a:close/>
                <a:moveTo>
                  <a:pt x="190500" y="361950"/>
                </a:moveTo>
                <a:lnTo>
                  <a:pt x="152400" y="361950"/>
                </a:lnTo>
                <a:cubicBezTo>
                  <a:pt x="152400" y="246698"/>
                  <a:pt x="246698" y="152400"/>
                  <a:pt x="361950" y="152400"/>
                </a:cubicBezTo>
                <a:lnTo>
                  <a:pt x="361950" y="190500"/>
                </a:lnTo>
                <a:cubicBezTo>
                  <a:pt x="267653" y="190500"/>
                  <a:pt x="190500" y="267653"/>
                  <a:pt x="190500" y="361950"/>
                </a:cubicBezTo>
                <a:close/>
                <a:moveTo>
                  <a:pt x="95250" y="361950"/>
                </a:moveTo>
                <a:lnTo>
                  <a:pt x="57150" y="361950"/>
                </a:lnTo>
                <a:cubicBezTo>
                  <a:pt x="57150" y="194310"/>
                  <a:pt x="194310" y="57150"/>
                  <a:pt x="361950" y="57150"/>
                </a:cubicBezTo>
                <a:lnTo>
                  <a:pt x="361950" y="95250"/>
                </a:lnTo>
                <a:cubicBezTo>
                  <a:pt x="215265" y="95250"/>
                  <a:pt x="95250" y="215265"/>
                  <a:pt x="95250" y="361950"/>
                </a:cubicBezTo>
                <a:close/>
                <a:moveTo>
                  <a:pt x="533400" y="361950"/>
                </a:moveTo>
                <a:lnTo>
                  <a:pt x="571500" y="361950"/>
                </a:lnTo>
                <a:cubicBezTo>
                  <a:pt x="571500" y="477203"/>
                  <a:pt x="477203" y="571500"/>
                  <a:pt x="361950" y="571500"/>
                </a:cubicBezTo>
                <a:lnTo>
                  <a:pt x="361950" y="533400"/>
                </a:lnTo>
                <a:cubicBezTo>
                  <a:pt x="456248" y="533400"/>
                  <a:pt x="533400" y="456248"/>
                  <a:pt x="533400" y="361950"/>
                </a:cubicBezTo>
                <a:close/>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path>
            </a:pathLst>
          </a:custGeom>
          <a:noFill/>
          <a:ln w="15875" cap="flat">
            <a:solidFill>
              <a:schemeClr val="accent2"/>
            </a:solidFill>
            <a:prstDash val="solid"/>
            <a:miter/>
          </a:ln>
        </p:spPr>
        <p:txBody>
          <a:bodyPr rtlCol="0" anchor="ctr">
            <a:spAutoFit/>
          </a:bodyPr>
          <a:lstStyle/>
          <a:p>
            <a:endParaRPr lang="zh-CN" altLang="en-US"/>
          </a:p>
        </p:txBody>
      </p:sp>
      <p:grpSp>
        <p:nvGrpSpPr>
          <p:cNvPr id="300" name="组合 299">
            <a:extLst>
              <a:ext uri="{FF2B5EF4-FFF2-40B4-BE49-F238E27FC236}">
                <a16:creationId xmlns:a16="http://schemas.microsoft.com/office/drawing/2014/main" id="{54B787FF-A5B7-4493-B609-958ACCC14507}"/>
              </a:ext>
            </a:extLst>
          </p:cNvPr>
          <p:cNvGrpSpPr/>
          <p:nvPr/>
        </p:nvGrpSpPr>
        <p:grpSpPr>
          <a:xfrm>
            <a:off x="7342658" y="4126089"/>
            <a:ext cx="598287" cy="771666"/>
            <a:chOff x="7342658" y="4126089"/>
            <a:chExt cx="598287" cy="771666"/>
          </a:xfrm>
          <a:noFill/>
        </p:grpSpPr>
        <p:sp>
          <p:nvSpPr>
            <p:cNvPr id="204" name="任意多边形: 形状 203" descr="机器人 纯色填充">
              <a:extLst>
                <a:ext uri="{FF2B5EF4-FFF2-40B4-BE49-F238E27FC236}">
                  <a16:creationId xmlns:a16="http://schemas.microsoft.com/office/drawing/2014/main" id="{6C2E96BF-2188-4CC1-8368-78B4D65FB969}"/>
                </a:ext>
              </a:extLst>
            </p:cNvPr>
            <p:cNvSpPr/>
            <p:nvPr/>
          </p:nvSpPr>
          <p:spPr>
            <a:xfrm>
              <a:off x="7421118" y="4754880"/>
              <a:ext cx="457199" cy="142875"/>
            </a:xfrm>
            <a:custGeom>
              <a:avLst/>
              <a:gdLst>
                <a:gd name="connsiteX0" fmla="*/ 385762 w 457199"/>
                <a:gd name="connsiteY0" fmla="*/ 0 h 142875"/>
                <a:gd name="connsiteX1" fmla="*/ 71438 w 457199"/>
                <a:gd name="connsiteY1" fmla="*/ 0 h 142875"/>
                <a:gd name="connsiteX2" fmla="*/ 0 w 457199"/>
                <a:gd name="connsiteY2" fmla="*/ 71438 h 142875"/>
                <a:gd name="connsiteX3" fmla="*/ 71438 w 457199"/>
                <a:gd name="connsiteY3" fmla="*/ 142875 h 142875"/>
                <a:gd name="connsiteX4" fmla="*/ 385762 w 457199"/>
                <a:gd name="connsiteY4" fmla="*/ 142875 h 142875"/>
                <a:gd name="connsiteX5" fmla="*/ 457200 w 457199"/>
                <a:gd name="connsiteY5" fmla="*/ 71438 h 142875"/>
                <a:gd name="connsiteX6" fmla="*/ 385762 w 457199"/>
                <a:gd name="connsiteY6" fmla="*/ 0 h 142875"/>
                <a:gd name="connsiteX7" fmla="*/ 90487 w 457199"/>
                <a:gd name="connsiteY7" fmla="*/ 100013 h 142875"/>
                <a:gd name="connsiteX8" fmla="*/ 61913 w 457199"/>
                <a:gd name="connsiteY8" fmla="*/ 71438 h 142875"/>
                <a:gd name="connsiteX9" fmla="*/ 90487 w 457199"/>
                <a:gd name="connsiteY9" fmla="*/ 42863 h 142875"/>
                <a:gd name="connsiteX10" fmla="*/ 119062 w 457199"/>
                <a:gd name="connsiteY10" fmla="*/ 71438 h 142875"/>
                <a:gd name="connsiteX11" fmla="*/ 90487 w 457199"/>
                <a:gd name="connsiteY11" fmla="*/ 100013 h 142875"/>
                <a:gd name="connsiteX12" fmla="*/ 228600 w 457199"/>
                <a:gd name="connsiteY12" fmla="*/ 100013 h 142875"/>
                <a:gd name="connsiteX13" fmla="*/ 200025 w 457199"/>
                <a:gd name="connsiteY13" fmla="*/ 71438 h 142875"/>
                <a:gd name="connsiteX14" fmla="*/ 228600 w 457199"/>
                <a:gd name="connsiteY14" fmla="*/ 42863 h 142875"/>
                <a:gd name="connsiteX15" fmla="*/ 257175 w 457199"/>
                <a:gd name="connsiteY15" fmla="*/ 71438 h 142875"/>
                <a:gd name="connsiteX16" fmla="*/ 228600 w 457199"/>
                <a:gd name="connsiteY16" fmla="*/ 100013 h 142875"/>
                <a:gd name="connsiteX17" fmla="*/ 366712 w 457199"/>
                <a:gd name="connsiteY17" fmla="*/ 100013 h 142875"/>
                <a:gd name="connsiteX18" fmla="*/ 338137 w 457199"/>
                <a:gd name="connsiteY18" fmla="*/ 71438 h 142875"/>
                <a:gd name="connsiteX19" fmla="*/ 366712 w 457199"/>
                <a:gd name="connsiteY19" fmla="*/ 42863 h 142875"/>
                <a:gd name="connsiteX20" fmla="*/ 395287 w 457199"/>
                <a:gd name="connsiteY20" fmla="*/ 71438 h 142875"/>
                <a:gd name="connsiteX21" fmla="*/ 366712 w 457199"/>
                <a:gd name="connsiteY21" fmla="*/ 10001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199" h="142875">
                  <a:moveTo>
                    <a:pt x="385762" y="0"/>
                  </a:moveTo>
                  <a:lnTo>
                    <a:pt x="71438" y="0"/>
                  </a:lnTo>
                  <a:cubicBezTo>
                    <a:pt x="31984" y="0"/>
                    <a:pt x="0" y="31984"/>
                    <a:pt x="0" y="71438"/>
                  </a:cubicBezTo>
                  <a:cubicBezTo>
                    <a:pt x="0" y="110891"/>
                    <a:pt x="31984" y="142875"/>
                    <a:pt x="71438" y="142875"/>
                  </a:cubicBezTo>
                  <a:lnTo>
                    <a:pt x="385762" y="142875"/>
                  </a:lnTo>
                  <a:cubicBezTo>
                    <a:pt x="425216" y="142875"/>
                    <a:pt x="457200" y="110891"/>
                    <a:pt x="457200" y="71438"/>
                  </a:cubicBezTo>
                  <a:cubicBezTo>
                    <a:pt x="457200" y="31984"/>
                    <a:pt x="425216" y="0"/>
                    <a:pt x="385762" y="0"/>
                  </a:cubicBezTo>
                  <a:close/>
                  <a:moveTo>
                    <a:pt x="90487" y="100013"/>
                  </a:moveTo>
                  <a:cubicBezTo>
                    <a:pt x="74706" y="100013"/>
                    <a:pt x="61913" y="87219"/>
                    <a:pt x="61913" y="71438"/>
                  </a:cubicBezTo>
                  <a:cubicBezTo>
                    <a:pt x="61913" y="55656"/>
                    <a:pt x="74706" y="42863"/>
                    <a:pt x="90487" y="42863"/>
                  </a:cubicBezTo>
                  <a:cubicBezTo>
                    <a:pt x="106269" y="42863"/>
                    <a:pt x="119062" y="55656"/>
                    <a:pt x="119062" y="71438"/>
                  </a:cubicBezTo>
                  <a:cubicBezTo>
                    <a:pt x="119062" y="87219"/>
                    <a:pt x="106269" y="100013"/>
                    <a:pt x="90487" y="100013"/>
                  </a:cubicBezTo>
                  <a:close/>
                  <a:moveTo>
                    <a:pt x="228600" y="100013"/>
                  </a:moveTo>
                  <a:cubicBezTo>
                    <a:pt x="212818" y="100013"/>
                    <a:pt x="200025" y="87219"/>
                    <a:pt x="200025" y="71438"/>
                  </a:cubicBezTo>
                  <a:cubicBezTo>
                    <a:pt x="200025" y="55656"/>
                    <a:pt x="212818" y="42863"/>
                    <a:pt x="228600" y="42863"/>
                  </a:cubicBezTo>
                  <a:cubicBezTo>
                    <a:pt x="244382" y="42863"/>
                    <a:pt x="257175" y="55656"/>
                    <a:pt x="257175" y="71438"/>
                  </a:cubicBezTo>
                  <a:cubicBezTo>
                    <a:pt x="257175" y="87219"/>
                    <a:pt x="244382" y="100013"/>
                    <a:pt x="228600" y="100013"/>
                  </a:cubicBezTo>
                  <a:close/>
                  <a:moveTo>
                    <a:pt x="366712" y="100013"/>
                  </a:moveTo>
                  <a:cubicBezTo>
                    <a:pt x="350931" y="100013"/>
                    <a:pt x="338137" y="87219"/>
                    <a:pt x="338137" y="71438"/>
                  </a:cubicBezTo>
                  <a:cubicBezTo>
                    <a:pt x="338137" y="55656"/>
                    <a:pt x="350931" y="42863"/>
                    <a:pt x="366712" y="42863"/>
                  </a:cubicBezTo>
                  <a:cubicBezTo>
                    <a:pt x="382494" y="42863"/>
                    <a:pt x="395287" y="55656"/>
                    <a:pt x="395287" y="71438"/>
                  </a:cubicBezTo>
                  <a:cubicBezTo>
                    <a:pt x="395287" y="87219"/>
                    <a:pt x="382494" y="100013"/>
                    <a:pt x="366712" y="100013"/>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05" name="任意多边形: 形状 204" descr="机器人 纯色填充">
              <a:extLst>
                <a:ext uri="{FF2B5EF4-FFF2-40B4-BE49-F238E27FC236}">
                  <a16:creationId xmlns:a16="http://schemas.microsoft.com/office/drawing/2014/main" id="{6C2E96BF-2188-4CC1-8368-78B4D65FB969}"/>
                </a:ext>
              </a:extLst>
            </p:cNvPr>
            <p:cNvSpPr/>
            <p:nvPr/>
          </p:nvSpPr>
          <p:spPr>
            <a:xfrm>
              <a:off x="7686960" y="4321492"/>
              <a:ext cx="28575" cy="28575"/>
            </a:xfrm>
            <a:custGeom>
              <a:avLst/>
              <a:gdLst>
                <a:gd name="connsiteX0" fmla="*/ 28575 w 28575"/>
                <a:gd name="connsiteY0" fmla="*/ 14288 h 28575"/>
                <a:gd name="connsiteX1" fmla="*/ 14288 w 28575"/>
                <a:gd name="connsiteY1" fmla="*/ 28575 h 28575"/>
                <a:gd name="connsiteX2" fmla="*/ 0 w 28575"/>
                <a:gd name="connsiteY2" fmla="*/ 14288 h 28575"/>
                <a:gd name="connsiteX3" fmla="*/ 14288 w 28575"/>
                <a:gd name="connsiteY3" fmla="*/ 0 h 28575"/>
                <a:gd name="connsiteX4" fmla="*/ 28575 w 28575"/>
                <a:gd name="connsiteY4" fmla="*/ 14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575" y="14288"/>
                  </a:moveTo>
                  <a:cubicBezTo>
                    <a:pt x="28575" y="22178"/>
                    <a:pt x="22178" y="28575"/>
                    <a:pt x="14288" y="28575"/>
                  </a:cubicBezTo>
                  <a:cubicBezTo>
                    <a:pt x="6397" y="28575"/>
                    <a:pt x="0" y="22178"/>
                    <a:pt x="0" y="14288"/>
                  </a:cubicBezTo>
                  <a:cubicBezTo>
                    <a:pt x="0" y="6397"/>
                    <a:pt x="6397" y="0"/>
                    <a:pt x="14288" y="0"/>
                  </a:cubicBezTo>
                  <a:cubicBezTo>
                    <a:pt x="22178" y="0"/>
                    <a:pt x="28575" y="6397"/>
                    <a:pt x="28575" y="14288"/>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06" name="任意多边形: 形状 205" descr="机器人 纯色填充">
              <a:extLst>
                <a:ext uri="{FF2B5EF4-FFF2-40B4-BE49-F238E27FC236}">
                  <a16:creationId xmlns:a16="http://schemas.microsoft.com/office/drawing/2014/main" id="{6C2E96BF-2188-4CC1-8368-78B4D65FB969}"/>
                </a:ext>
              </a:extLst>
            </p:cNvPr>
            <p:cNvSpPr/>
            <p:nvPr/>
          </p:nvSpPr>
          <p:spPr>
            <a:xfrm>
              <a:off x="7526655" y="4126089"/>
              <a:ext cx="247650" cy="304940"/>
            </a:xfrm>
            <a:custGeom>
              <a:avLst/>
              <a:gdLst>
                <a:gd name="connsiteX0" fmla="*/ 205835 w 247650"/>
                <a:gd name="connsiteY0" fmla="*/ 114441 h 304940"/>
                <a:gd name="connsiteX1" fmla="*/ 142875 w 247650"/>
                <a:gd name="connsiteY1" fmla="*/ 114441 h 304940"/>
                <a:gd name="connsiteX2" fmla="*/ 142875 w 247650"/>
                <a:gd name="connsiteY2" fmla="*/ 71102 h 304940"/>
                <a:gd name="connsiteX3" fmla="*/ 156821 w 247650"/>
                <a:gd name="connsiteY3" fmla="*/ 19056 h 304940"/>
                <a:gd name="connsiteX4" fmla="*/ 104775 w 247650"/>
                <a:gd name="connsiteY4" fmla="*/ 5111 h 304940"/>
                <a:gd name="connsiteX5" fmla="*/ 90829 w 247650"/>
                <a:gd name="connsiteY5" fmla="*/ 57156 h 304940"/>
                <a:gd name="connsiteX6" fmla="*/ 104775 w 247650"/>
                <a:gd name="connsiteY6" fmla="*/ 71102 h 304940"/>
                <a:gd name="connsiteX7" fmla="*/ 104775 w 247650"/>
                <a:gd name="connsiteY7" fmla="*/ 114441 h 304940"/>
                <a:gd name="connsiteX8" fmla="*/ 41815 w 247650"/>
                <a:gd name="connsiteY8" fmla="*/ 114441 h 304940"/>
                <a:gd name="connsiteX9" fmla="*/ 0 w 247650"/>
                <a:gd name="connsiteY9" fmla="*/ 156255 h 304940"/>
                <a:gd name="connsiteX10" fmla="*/ 0 w 247650"/>
                <a:gd name="connsiteY10" fmla="*/ 263126 h 304940"/>
                <a:gd name="connsiteX11" fmla="*/ 41815 w 247650"/>
                <a:gd name="connsiteY11" fmla="*/ 304941 h 304940"/>
                <a:gd name="connsiteX12" fmla="*/ 205835 w 247650"/>
                <a:gd name="connsiteY12" fmla="*/ 304941 h 304940"/>
                <a:gd name="connsiteX13" fmla="*/ 247650 w 247650"/>
                <a:gd name="connsiteY13" fmla="*/ 263126 h 304940"/>
                <a:gd name="connsiteX14" fmla="*/ 247650 w 247650"/>
                <a:gd name="connsiteY14" fmla="*/ 156255 h 304940"/>
                <a:gd name="connsiteX15" fmla="*/ 205835 w 247650"/>
                <a:gd name="connsiteY15" fmla="*/ 114441 h 304940"/>
                <a:gd name="connsiteX16" fmla="*/ 76200 w 247650"/>
                <a:gd name="connsiteY16" fmla="*/ 238266 h 304940"/>
                <a:gd name="connsiteX17" fmla="*/ 47625 w 247650"/>
                <a:gd name="connsiteY17" fmla="*/ 209691 h 304940"/>
                <a:gd name="connsiteX18" fmla="*/ 76200 w 247650"/>
                <a:gd name="connsiteY18" fmla="*/ 181116 h 304940"/>
                <a:gd name="connsiteX19" fmla="*/ 104775 w 247650"/>
                <a:gd name="connsiteY19" fmla="*/ 209691 h 304940"/>
                <a:gd name="connsiteX20" fmla="*/ 76200 w 247650"/>
                <a:gd name="connsiteY20" fmla="*/ 238266 h 304940"/>
                <a:gd name="connsiteX21" fmla="*/ 171450 w 247650"/>
                <a:gd name="connsiteY21" fmla="*/ 238266 h 304940"/>
                <a:gd name="connsiteX22" fmla="*/ 142875 w 247650"/>
                <a:gd name="connsiteY22" fmla="*/ 209691 h 304940"/>
                <a:gd name="connsiteX23" fmla="*/ 171450 w 247650"/>
                <a:gd name="connsiteY23" fmla="*/ 181116 h 304940"/>
                <a:gd name="connsiteX24" fmla="*/ 200025 w 247650"/>
                <a:gd name="connsiteY24" fmla="*/ 209691 h 304940"/>
                <a:gd name="connsiteX25" fmla="*/ 171450 w 247650"/>
                <a:gd name="connsiteY25" fmla="*/ 238266 h 30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04940">
                  <a:moveTo>
                    <a:pt x="205835" y="114441"/>
                  </a:moveTo>
                  <a:lnTo>
                    <a:pt x="142875" y="114441"/>
                  </a:lnTo>
                  <a:lnTo>
                    <a:pt x="142875" y="71102"/>
                  </a:lnTo>
                  <a:cubicBezTo>
                    <a:pt x="161098" y="60581"/>
                    <a:pt x="167342" y="37279"/>
                    <a:pt x="156821" y="19056"/>
                  </a:cubicBezTo>
                  <a:cubicBezTo>
                    <a:pt x="146299" y="833"/>
                    <a:pt x="122998" y="-5410"/>
                    <a:pt x="104775" y="5111"/>
                  </a:cubicBezTo>
                  <a:cubicBezTo>
                    <a:pt x="86552" y="15632"/>
                    <a:pt x="80308" y="38933"/>
                    <a:pt x="90829" y="57156"/>
                  </a:cubicBezTo>
                  <a:cubicBezTo>
                    <a:pt x="94174" y="62949"/>
                    <a:pt x="98983" y="67758"/>
                    <a:pt x="104775" y="71102"/>
                  </a:cubicBezTo>
                  <a:lnTo>
                    <a:pt x="104775" y="114441"/>
                  </a:lnTo>
                  <a:lnTo>
                    <a:pt x="41815" y="114441"/>
                  </a:lnTo>
                  <a:cubicBezTo>
                    <a:pt x="18743" y="114493"/>
                    <a:pt x="52" y="133184"/>
                    <a:pt x="0" y="156255"/>
                  </a:cubicBezTo>
                  <a:lnTo>
                    <a:pt x="0" y="263126"/>
                  </a:lnTo>
                  <a:cubicBezTo>
                    <a:pt x="52" y="286197"/>
                    <a:pt x="18743" y="304888"/>
                    <a:pt x="41815" y="304941"/>
                  </a:cubicBezTo>
                  <a:lnTo>
                    <a:pt x="205835" y="304941"/>
                  </a:lnTo>
                  <a:cubicBezTo>
                    <a:pt x="228907" y="304888"/>
                    <a:pt x="247598" y="286197"/>
                    <a:pt x="247650" y="263126"/>
                  </a:cubicBezTo>
                  <a:lnTo>
                    <a:pt x="247650" y="156255"/>
                  </a:lnTo>
                  <a:cubicBezTo>
                    <a:pt x="247598" y="133184"/>
                    <a:pt x="228907" y="114493"/>
                    <a:pt x="205835" y="114441"/>
                  </a:cubicBezTo>
                  <a:close/>
                  <a:moveTo>
                    <a:pt x="76200" y="238266"/>
                  </a:moveTo>
                  <a:cubicBezTo>
                    <a:pt x="60418" y="238266"/>
                    <a:pt x="47625" y="225473"/>
                    <a:pt x="47625" y="209691"/>
                  </a:cubicBezTo>
                  <a:cubicBezTo>
                    <a:pt x="47625" y="193909"/>
                    <a:pt x="60418" y="181116"/>
                    <a:pt x="76200" y="181116"/>
                  </a:cubicBezTo>
                  <a:cubicBezTo>
                    <a:pt x="91982" y="181116"/>
                    <a:pt x="104775" y="193909"/>
                    <a:pt x="104775" y="209691"/>
                  </a:cubicBezTo>
                  <a:cubicBezTo>
                    <a:pt x="104775" y="225473"/>
                    <a:pt x="91982" y="238266"/>
                    <a:pt x="76200" y="238266"/>
                  </a:cubicBezTo>
                  <a:close/>
                  <a:moveTo>
                    <a:pt x="171450" y="238266"/>
                  </a:moveTo>
                  <a:cubicBezTo>
                    <a:pt x="155668" y="238266"/>
                    <a:pt x="142875" y="225473"/>
                    <a:pt x="142875" y="209691"/>
                  </a:cubicBezTo>
                  <a:cubicBezTo>
                    <a:pt x="142875" y="193909"/>
                    <a:pt x="155668" y="181116"/>
                    <a:pt x="171450" y="181116"/>
                  </a:cubicBezTo>
                  <a:cubicBezTo>
                    <a:pt x="187232" y="181116"/>
                    <a:pt x="200025" y="193909"/>
                    <a:pt x="200025" y="209691"/>
                  </a:cubicBezTo>
                  <a:cubicBezTo>
                    <a:pt x="200025" y="225473"/>
                    <a:pt x="187232" y="238266"/>
                    <a:pt x="171450" y="238266"/>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07" name="任意多边形: 形状 206" descr="机器人 纯色填充">
              <a:extLst>
                <a:ext uri="{FF2B5EF4-FFF2-40B4-BE49-F238E27FC236}">
                  <a16:creationId xmlns:a16="http://schemas.microsoft.com/office/drawing/2014/main" id="{6C2E96BF-2188-4CC1-8368-78B4D65FB969}"/>
                </a:ext>
              </a:extLst>
            </p:cNvPr>
            <p:cNvSpPr/>
            <p:nvPr/>
          </p:nvSpPr>
          <p:spPr>
            <a:xfrm>
              <a:off x="7591710" y="4321492"/>
              <a:ext cx="28575" cy="28575"/>
            </a:xfrm>
            <a:custGeom>
              <a:avLst/>
              <a:gdLst>
                <a:gd name="connsiteX0" fmla="*/ 28575 w 28575"/>
                <a:gd name="connsiteY0" fmla="*/ 14288 h 28575"/>
                <a:gd name="connsiteX1" fmla="*/ 14288 w 28575"/>
                <a:gd name="connsiteY1" fmla="*/ 28575 h 28575"/>
                <a:gd name="connsiteX2" fmla="*/ 0 w 28575"/>
                <a:gd name="connsiteY2" fmla="*/ 14288 h 28575"/>
                <a:gd name="connsiteX3" fmla="*/ 14288 w 28575"/>
                <a:gd name="connsiteY3" fmla="*/ 0 h 28575"/>
                <a:gd name="connsiteX4" fmla="*/ 28575 w 28575"/>
                <a:gd name="connsiteY4" fmla="*/ 14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575" y="14288"/>
                  </a:moveTo>
                  <a:cubicBezTo>
                    <a:pt x="28575" y="22178"/>
                    <a:pt x="22178" y="28575"/>
                    <a:pt x="14288" y="28575"/>
                  </a:cubicBezTo>
                  <a:cubicBezTo>
                    <a:pt x="6397" y="28575"/>
                    <a:pt x="0" y="22178"/>
                    <a:pt x="0" y="14288"/>
                  </a:cubicBezTo>
                  <a:cubicBezTo>
                    <a:pt x="0" y="6397"/>
                    <a:pt x="6397" y="0"/>
                    <a:pt x="14288" y="0"/>
                  </a:cubicBezTo>
                  <a:cubicBezTo>
                    <a:pt x="22178" y="0"/>
                    <a:pt x="28575" y="6397"/>
                    <a:pt x="28575" y="14288"/>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08" name="任意多边形: 形状 207" descr="机器人 纯色填充">
              <a:extLst>
                <a:ext uri="{FF2B5EF4-FFF2-40B4-BE49-F238E27FC236}">
                  <a16:creationId xmlns:a16="http://schemas.microsoft.com/office/drawing/2014/main" id="{6C2E96BF-2188-4CC1-8368-78B4D65FB969}"/>
                </a:ext>
              </a:extLst>
            </p:cNvPr>
            <p:cNvSpPr/>
            <p:nvPr/>
          </p:nvSpPr>
          <p:spPr>
            <a:xfrm>
              <a:off x="7342658" y="4332636"/>
              <a:ext cx="598287" cy="396716"/>
            </a:xfrm>
            <a:custGeom>
              <a:avLst/>
              <a:gdLst>
                <a:gd name="connsiteX0" fmla="*/ 555471 w 598287"/>
                <a:gd name="connsiteY0" fmla="*/ 296704 h 396716"/>
                <a:gd name="connsiteX1" fmla="*/ 555471 w 598287"/>
                <a:gd name="connsiteY1" fmla="*/ 217361 h 396716"/>
                <a:gd name="connsiteX2" fmla="*/ 512704 w 598287"/>
                <a:gd name="connsiteY2" fmla="*/ 174593 h 396716"/>
                <a:gd name="connsiteX3" fmla="*/ 460221 w 598287"/>
                <a:gd name="connsiteY3" fmla="*/ 174593 h 396716"/>
                <a:gd name="connsiteX4" fmla="*/ 460221 w 598287"/>
                <a:gd name="connsiteY4" fmla="*/ 126968 h 396716"/>
                <a:gd name="connsiteX5" fmla="*/ 155421 w 598287"/>
                <a:gd name="connsiteY5" fmla="*/ 126968 h 396716"/>
                <a:gd name="connsiteX6" fmla="*/ 155421 w 598287"/>
                <a:gd name="connsiteY6" fmla="*/ 184118 h 396716"/>
                <a:gd name="connsiteX7" fmla="*/ 83889 w 598287"/>
                <a:gd name="connsiteY7" fmla="*/ 184118 h 396716"/>
                <a:gd name="connsiteX8" fmla="*/ 79221 w 598287"/>
                <a:gd name="connsiteY8" fmla="*/ 179451 h 396716"/>
                <a:gd name="connsiteX9" fmla="*/ 79221 w 598287"/>
                <a:gd name="connsiteY9" fmla="*/ 100489 h 396716"/>
                <a:gd name="connsiteX10" fmla="*/ 120999 w 598287"/>
                <a:gd name="connsiteY10" fmla="*/ 23694 h 396716"/>
                <a:gd name="connsiteX11" fmla="*/ 107796 w 598287"/>
                <a:gd name="connsiteY11" fmla="*/ 0 h 396716"/>
                <a:gd name="connsiteX12" fmla="*/ 79221 w 598287"/>
                <a:gd name="connsiteY12" fmla="*/ 25336 h 396716"/>
                <a:gd name="connsiteX13" fmla="*/ 85603 w 598287"/>
                <a:gd name="connsiteY13" fmla="*/ 41243 h 396716"/>
                <a:gd name="connsiteX14" fmla="*/ 61661 w 598287"/>
                <a:gd name="connsiteY14" fmla="*/ 64926 h 396716"/>
                <a:gd name="connsiteX15" fmla="*/ 37979 w 598287"/>
                <a:gd name="connsiteY15" fmla="*/ 40984 h 396716"/>
                <a:gd name="connsiteX16" fmla="*/ 43788 w 598287"/>
                <a:gd name="connsiteY16" fmla="*/ 25527 h 396716"/>
                <a:gd name="connsiteX17" fmla="*/ 15213 w 598287"/>
                <a:gd name="connsiteY17" fmla="*/ 476 h 396716"/>
                <a:gd name="connsiteX18" fmla="*/ 21266 w 598287"/>
                <a:gd name="connsiteY18" fmla="*/ 87824 h 396716"/>
                <a:gd name="connsiteX19" fmla="*/ 41121 w 598287"/>
                <a:gd name="connsiteY19" fmla="*/ 99441 h 396716"/>
                <a:gd name="connsiteX20" fmla="*/ 41121 w 598287"/>
                <a:gd name="connsiteY20" fmla="*/ 179451 h 396716"/>
                <a:gd name="connsiteX21" fmla="*/ 83889 w 598287"/>
                <a:gd name="connsiteY21" fmla="*/ 222218 h 396716"/>
                <a:gd name="connsiteX22" fmla="*/ 155421 w 598287"/>
                <a:gd name="connsiteY22" fmla="*/ 222218 h 396716"/>
                <a:gd name="connsiteX23" fmla="*/ 155421 w 598287"/>
                <a:gd name="connsiteY23" fmla="*/ 393668 h 396716"/>
                <a:gd name="connsiteX24" fmla="*/ 460221 w 598287"/>
                <a:gd name="connsiteY24" fmla="*/ 393668 h 396716"/>
                <a:gd name="connsiteX25" fmla="*/ 460221 w 598287"/>
                <a:gd name="connsiteY25" fmla="*/ 212693 h 396716"/>
                <a:gd name="connsiteX26" fmla="*/ 512704 w 598287"/>
                <a:gd name="connsiteY26" fmla="*/ 212693 h 396716"/>
                <a:gd name="connsiteX27" fmla="*/ 517371 w 598287"/>
                <a:gd name="connsiteY27" fmla="*/ 217361 h 396716"/>
                <a:gd name="connsiteX28" fmla="*/ 517371 w 598287"/>
                <a:gd name="connsiteY28" fmla="*/ 296704 h 396716"/>
                <a:gd name="connsiteX29" fmla="*/ 477521 w 598287"/>
                <a:gd name="connsiteY29" fmla="*/ 374667 h 396716"/>
                <a:gd name="connsiteX30" fmla="*/ 490130 w 598287"/>
                <a:gd name="connsiteY30" fmla="*/ 396716 h 396716"/>
                <a:gd name="connsiteX31" fmla="*/ 518705 w 598287"/>
                <a:gd name="connsiteY31" fmla="*/ 371380 h 396716"/>
                <a:gd name="connsiteX32" fmla="*/ 512609 w 598287"/>
                <a:gd name="connsiteY32" fmla="*/ 355568 h 396716"/>
                <a:gd name="connsiteX33" fmla="*/ 536441 w 598287"/>
                <a:gd name="connsiteY33" fmla="*/ 331776 h 396716"/>
                <a:gd name="connsiteX34" fmla="*/ 560234 w 598287"/>
                <a:gd name="connsiteY34" fmla="*/ 355608 h 396716"/>
                <a:gd name="connsiteX35" fmla="*/ 554328 w 598287"/>
                <a:gd name="connsiteY35" fmla="*/ 371285 h 396716"/>
                <a:gd name="connsiteX36" fmla="*/ 582903 w 598287"/>
                <a:gd name="connsiteY36" fmla="*/ 396335 h 396716"/>
                <a:gd name="connsiteX37" fmla="*/ 577276 w 598287"/>
                <a:gd name="connsiteY37" fmla="*/ 309094 h 396716"/>
                <a:gd name="connsiteX38" fmla="*/ 555471 w 598287"/>
                <a:gd name="connsiteY38" fmla="*/ 296704 h 396716"/>
                <a:gd name="connsiteX39" fmla="*/ 422121 w 598287"/>
                <a:gd name="connsiteY39" fmla="*/ 260318 h 396716"/>
                <a:gd name="connsiteX40" fmla="*/ 395642 w 598287"/>
                <a:gd name="connsiteY40" fmla="*/ 260318 h 396716"/>
                <a:gd name="connsiteX41" fmla="*/ 393070 w 598287"/>
                <a:gd name="connsiteY41" fmla="*/ 261366 h 396716"/>
                <a:gd name="connsiteX42" fmla="*/ 363924 w 598287"/>
                <a:gd name="connsiteY42" fmla="*/ 291179 h 396716"/>
                <a:gd name="connsiteX43" fmla="*/ 341730 w 598287"/>
                <a:gd name="connsiteY43" fmla="*/ 238601 h 396716"/>
                <a:gd name="connsiteX44" fmla="*/ 300297 w 598287"/>
                <a:gd name="connsiteY44" fmla="*/ 324326 h 396716"/>
                <a:gd name="connsiteX45" fmla="*/ 271245 w 598287"/>
                <a:gd name="connsiteY45" fmla="*/ 212693 h 396716"/>
                <a:gd name="connsiteX46" fmla="*/ 248862 w 598287"/>
                <a:gd name="connsiteY46" fmla="*/ 260318 h 396716"/>
                <a:gd name="connsiteX47" fmla="*/ 203046 w 598287"/>
                <a:gd name="connsiteY47" fmla="*/ 260318 h 396716"/>
                <a:gd name="connsiteX48" fmla="*/ 203046 w 598287"/>
                <a:gd name="connsiteY48" fmla="*/ 241268 h 396716"/>
                <a:gd name="connsiteX49" fmla="*/ 236765 w 598287"/>
                <a:gd name="connsiteY49" fmla="*/ 241268 h 396716"/>
                <a:gd name="connsiteX50" fmla="*/ 276389 w 598287"/>
                <a:gd name="connsiteY50" fmla="*/ 156972 h 396716"/>
                <a:gd name="connsiteX51" fmla="*/ 305726 w 598287"/>
                <a:gd name="connsiteY51" fmla="*/ 269177 h 396716"/>
                <a:gd name="connsiteX52" fmla="*/ 342969 w 598287"/>
                <a:gd name="connsiteY52" fmla="*/ 192977 h 396716"/>
                <a:gd name="connsiteX53" fmla="*/ 370401 w 598287"/>
                <a:gd name="connsiteY53" fmla="*/ 257937 h 396716"/>
                <a:gd name="connsiteX54" fmla="*/ 379926 w 598287"/>
                <a:gd name="connsiteY54" fmla="*/ 248412 h 396716"/>
                <a:gd name="connsiteX55" fmla="*/ 395642 w 598287"/>
                <a:gd name="connsiteY55" fmla="*/ 241268 h 396716"/>
                <a:gd name="connsiteX56" fmla="*/ 422121 w 598287"/>
                <a:gd name="connsiteY56" fmla="*/ 241268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98287" h="396716">
                  <a:moveTo>
                    <a:pt x="555471" y="296704"/>
                  </a:moveTo>
                  <a:lnTo>
                    <a:pt x="555471" y="217361"/>
                  </a:lnTo>
                  <a:cubicBezTo>
                    <a:pt x="555471" y="193740"/>
                    <a:pt x="536324" y="174593"/>
                    <a:pt x="512704" y="174593"/>
                  </a:cubicBezTo>
                  <a:lnTo>
                    <a:pt x="460221" y="174593"/>
                  </a:lnTo>
                  <a:lnTo>
                    <a:pt x="460221" y="126968"/>
                  </a:lnTo>
                  <a:lnTo>
                    <a:pt x="155421" y="126968"/>
                  </a:lnTo>
                  <a:lnTo>
                    <a:pt x="155421" y="184118"/>
                  </a:lnTo>
                  <a:lnTo>
                    <a:pt x="83889" y="184118"/>
                  </a:lnTo>
                  <a:cubicBezTo>
                    <a:pt x="81311" y="184118"/>
                    <a:pt x="79221" y="182028"/>
                    <a:pt x="79221" y="179451"/>
                  </a:cubicBezTo>
                  <a:lnTo>
                    <a:pt x="79221" y="100489"/>
                  </a:lnTo>
                  <a:cubicBezTo>
                    <a:pt x="111965" y="90819"/>
                    <a:pt x="130669" y="56437"/>
                    <a:pt x="120999" y="23694"/>
                  </a:cubicBezTo>
                  <a:cubicBezTo>
                    <a:pt x="118406" y="14916"/>
                    <a:pt x="113897" y="6824"/>
                    <a:pt x="107796" y="0"/>
                  </a:cubicBezTo>
                  <a:lnTo>
                    <a:pt x="79221" y="25336"/>
                  </a:lnTo>
                  <a:cubicBezTo>
                    <a:pt x="83218" y="29683"/>
                    <a:pt x="85488" y="35340"/>
                    <a:pt x="85603" y="41243"/>
                  </a:cubicBezTo>
                  <a:cubicBezTo>
                    <a:pt x="85532" y="54394"/>
                    <a:pt x="74812" y="64998"/>
                    <a:pt x="61661" y="64926"/>
                  </a:cubicBezTo>
                  <a:cubicBezTo>
                    <a:pt x="48510" y="64854"/>
                    <a:pt x="37908" y="54135"/>
                    <a:pt x="37979" y="40984"/>
                  </a:cubicBezTo>
                  <a:cubicBezTo>
                    <a:pt x="38010" y="35303"/>
                    <a:pt x="40070" y="29822"/>
                    <a:pt x="43788" y="25527"/>
                  </a:cubicBezTo>
                  <a:lnTo>
                    <a:pt x="15213" y="476"/>
                  </a:lnTo>
                  <a:cubicBezTo>
                    <a:pt x="-7236" y="26268"/>
                    <a:pt x="-4526" y="65375"/>
                    <a:pt x="21266" y="87824"/>
                  </a:cubicBezTo>
                  <a:cubicBezTo>
                    <a:pt x="27101" y="92903"/>
                    <a:pt x="33835" y="96844"/>
                    <a:pt x="41121" y="99441"/>
                  </a:cubicBezTo>
                  <a:lnTo>
                    <a:pt x="41121" y="179451"/>
                  </a:lnTo>
                  <a:cubicBezTo>
                    <a:pt x="41121" y="203071"/>
                    <a:pt x="60269" y="222218"/>
                    <a:pt x="83889" y="222218"/>
                  </a:cubicBezTo>
                  <a:lnTo>
                    <a:pt x="155421" y="222218"/>
                  </a:lnTo>
                  <a:lnTo>
                    <a:pt x="155421" y="393668"/>
                  </a:lnTo>
                  <a:lnTo>
                    <a:pt x="460221" y="393668"/>
                  </a:lnTo>
                  <a:lnTo>
                    <a:pt x="460221" y="212693"/>
                  </a:lnTo>
                  <a:lnTo>
                    <a:pt x="512704" y="212693"/>
                  </a:lnTo>
                  <a:cubicBezTo>
                    <a:pt x="515282" y="212693"/>
                    <a:pt x="517371" y="214783"/>
                    <a:pt x="517371" y="217361"/>
                  </a:cubicBezTo>
                  <a:lnTo>
                    <a:pt x="517371" y="296704"/>
                  </a:lnTo>
                  <a:cubicBezTo>
                    <a:pt x="484838" y="307228"/>
                    <a:pt x="466997" y="342133"/>
                    <a:pt x="477521" y="374667"/>
                  </a:cubicBezTo>
                  <a:cubicBezTo>
                    <a:pt x="480155" y="382809"/>
                    <a:pt x="484448" y="390316"/>
                    <a:pt x="490130" y="396716"/>
                  </a:cubicBezTo>
                  <a:lnTo>
                    <a:pt x="518705" y="371380"/>
                  </a:lnTo>
                  <a:cubicBezTo>
                    <a:pt x="514763" y="367059"/>
                    <a:pt x="512588" y="361417"/>
                    <a:pt x="512609" y="355568"/>
                  </a:cubicBezTo>
                  <a:cubicBezTo>
                    <a:pt x="512620" y="342417"/>
                    <a:pt x="523290" y="331764"/>
                    <a:pt x="536441" y="331776"/>
                  </a:cubicBezTo>
                  <a:cubicBezTo>
                    <a:pt x="549593" y="331787"/>
                    <a:pt x="560245" y="342457"/>
                    <a:pt x="560234" y="355608"/>
                  </a:cubicBezTo>
                  <a:cubicBezTo>
                    <a:pt x="560229" y="361377"/>
                    <a:pt x="558131" y="366947"/>
                    <a:pt x="554328" y="371285"/>
                  </a:cubicBezTo>
                  <a:lnTo>
                    <a:pt x="582903" y="396335"/>
                  </a:lnTo>
                  <a:cubicBezTo>
                    <a:pt x="605441" y="370690"/>
                    <a:pt x="602921" y="331631"/>
                    <a:pt x="577276" y="309094"/>
                  </a:cubicBezTo>
                  <a:cubicBezTo>
                    <a:pt x="570931" y="303517"/>
                    <a:pt x="563510" y="299300"/>
                    <a:pt x="555471" y="296704"/>
                  </a:cubicBezTo>
                  <a:close/>
                  <a:moveTo>
                    <a:pt x="422121" y="260318"/>
                  </a:moveTo>
                  <a:lnTo>
                    <a:pt x="395642" y="260318"/>
                  </a:lnTo>
                  <a:cubicBezTo>
                    <a:pt x="394721" y="260483"/>
                    <a:pt x="393845" y="260840"/>
                    <a:pt x="393070" y="261366"/>
                  </a:cubicBezTo>
                  <a:lnTo>
                    <a:pt x="363924" y="291179"/>
                  </a:lnTo>
                  <a:lnTo>
                    <a:pt x="341730" y="238601"/>
                  </a:lnTo>
                  <a:lnTo>
                    <a:pt x="300297" y="324326"/>
                  </a:lnTo>
                  <a:lnTo>
                    <a:pt x="271245" y="212693"/>
                  </a:lnTo>
                  <a:lnTo>
                    <a:pt x="248862" y="260318"/>
                  </a:lnTo>
                  <a:lnTo>
                    <a:pt x="203046" y="260318"/>
                  </a:lnTo>
                  <a:lnTo>
                    <a:pt x="203046" y="241268"/>
                  </a:lnTo>
                  <a:lnTo>
                    <a:pt x="236765" y="241268"/>
                  </a:lnTo>
                  <a:lnTo>
                    <a:pt x="276389" y="156972"/>
                  </a:lnTo>
                  <a:lnTo>
                    <a:pt x="305726" y="269177"/>
                  </a:lnTo>
                  <a:lnTo>
                    <a:pt x="342969" y="192977"/>
                  </a:lnTo>
                  <a:lnTo>
                    <a:pt x="370401" y="257937"/>
                  </a:lnTo>
                  <a:lnTo>
                    <a:pt x="379926" y="248412"/>
                  </a:lnTo>
                  <a:cubicBezTo>
                    <a:pt x="384108" y="244179"/>
                    <a:pt x="389703" y="241636"/>
                    <a:pt x="395642" y="241268"/>
                  </a:cubicBezTo>
                  <a:lnTo>
                    <a:pt x="422121" y="241268"/>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302" name="组合 301">
            <a:extLst>
              <a:ext uri="{FF2B5EF4-FFF2-40B4-BE49-F238E27FC236}">
                <a16:creationId xmlns:a16="http://schemas.microsoft.com/office/drawing/2014/main" id="{0FFB2259-B245-4933-A0EA-376ACE6BE220}"/>
              </a:ext>
            </a:extLst>
          </p:cNvPr>
          <p:cNvGrpSpPr/>
          <p:nvPr/>
        </p:nvGrpSpPr>
        <p:grpSpPr>
          <a:xfrm>
            <a:off x="8795385" y="4211955"/>
            <a:ext cx="828716" cy="638175"/>
            <a:chOff x="8795385" y="4211955"/>
            <a:chExt cx="828716" cy="638175"/>
          </a:xfrm>
          <a:noFill/>
        </p:grpSpPr>
        <p:sp>
          <p:nvSpPr>
            <p:cNvPr id="209" name="任意多边形: 形状 208" descr="机械手 纯色填充">
              <a:extLst>
                <a:ext uri="{FF2B5EF4-FFF2-40B4-BE49-F238E27FC236}">
                  <a16:creationId xmlns:a16="http://schemas.microsoft.com/office/drawing/2014/main" id="{5D5E4EDF-4DB9-4858-82CA-472BDAE15DB9}"/>
                </a:ext>
              </a:extLst>
            </p:cNvPr>
            <p:cNvSpPr/>
            <p:nvPr/>
          </p:nvSpPr>
          <p:spPr>
            <a:xfrm>
              <a:off x="9288360" y="4274067"/>
              <a:ext cx="335741" cy="349825"/>
            </a:xfrm>
            <a:custGeom>
              <a:avLst/>
              <a:gdLst>
                <a:gd name="connsiteX0" fmla="*/ 328917 w 335741"/>
                <a:gd name="connsiteY0" fmla="*/ 147647 h 349825"/>
                <a:gd name="connsiteX1" fmla="*/ 313725 w 335741"/>
                <a:gd name="connsiteY1" fmla="*/ 130292 h 349825"/>
                <a:gd name="connsiteX2" fmla="*/ 213008 w 335741"/>
                <a:gd name="connsiteY2" fmla="*/ 109728 h 349825"/>
                <a:gd name="connsiteX3" fmla="*/ 195739 w 335741"/>
                <a:gd name="connsiteY3" fmla="*/ 114919 h 349825"/>
                <a:gd name="connsiteX4" fmla="*/ 175393 w 335741"/>
                <a:gd name="connsiteY4" fmla="*/ 135255 h 349825"/>
                <a:gd name="connsiteX5" fmla="*/ 40138 w 335741"/>
                <a:gd name="connsiteY5" fmla="*/ 0 h 349825"/>
                <a:gd name="connsiteX6" fmla="*/ 0 w 335741"/>
                <a:gd name="connsiteY6" fmla="*/ 67628 h 349825"/>
                <a:gd name="connsiteX7" fmla="*/ 121510 w 335741"/>
                <a:gd name="connsiteY7" fmla="*/ 189138 h 349825"/>
                <a:gd name="connsiteX8" fmla="*/ 101860 w 335741"/>
                <a:gd name="connsiteY8" fmla="*/ 208798 h 349825"/>
                <a:gd name="connsiteX9" fmla="*/ 96622 w 335741"/>
                <a:gd name="connsiteY9" fmla="*/ 225847 h 349825"/>
                <a:gd name="connsiteX10" fmla="*/ 116100 w 335741"/>
                <a:gd name="connsiteY10" fmla="*/ 327612 h 349825"/>
                <a:gd name="connsiteX11" fmla="*/ 133541 w 335741"/>
                <a:gd name="connsiteY11" fmla="*/ 343033 h 349825"/>
                <a:gd name="connsiteX12" fmla="*/ 234563 w 335741"/>
                <a:gd name="connsiteY12" fmla="*/ 349768 h 349825"/>
                <a:gd name="connsiteX13" fmla="*/ 235849 w 335741"/>
                <a:gd name="connsiteY13" fmla="*/ 349815 h 349825"/>
                <a:gd name="connsiteX14" fmla="*/ 255522 w 335741"/>
                <a:gd name="connsiteY14" fmla="*/ 331389 h 349825"/>
                <a:gd name="connsiteX15" fmla="*/ 237096 w 335741"/>
                <a:gd name="connsiteY15" fmla="*/ 311715 h 349825"/>
                <a:gd name="connsiteX16" fmla="*/ 150743 w 335741"/>
                <a:gd name="connsiteY16" fmla="*/ 306000 h 349825"/>
                <a:gd name="connsiteX17" fmla="*/ 135931 w 335741"/>
                <a:gd name="connsiteY17" fmla="*/ 228610 h 349825"/>
                <a:gd name="connsiteX18" fmla="*/ 215436 w 335741"/>
                <a:gd name="connsiteY18" fmla="*/ 149104 h 349825"/>
                <a:gd name="connsiteX19" fmla="*/ 291884 w 335741"/>
                <a:gd name="connsiteY19" fmla="*/ 164678 h 349825"/>
                <a:gd name="connsiteX20" fmla="*/ 297656 w 335741"/>
                <a:gd name="connsiteY20" fmla="*/ 251203 h 349825"/>
                <a:gd name="connsiteX21" fmla="*/ 317945 w 335741"/>
                <a:gd name="connsiteY21" fmla="*/ 268957 h 349825"/>
                <a:gd name="connsiteX22" fmla="*/ 335699 w 335741"/>
                <a:gd name="connsiteY22" fmla="*/ 248669 h 34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741" h="349825">
                  <a:moveTo>
                    <a:pt x="328917" y="147647"/>
                  </a:moveTo>
                  <a:cubicBezTo>
                    <a:pt x="328329" y="139105"/>
                    <a:pt x="322114" y="132006"/>
                    <a:pt x="313725" y="130292"/>
                  </a:cubicBezTo>
                  <a:lnTo>
                    <a:pt x="213008" y="109728"/>
                  </a:lnTo>
                  <a:cubicBezTo>
                    <a:pt x="206744" y="108431"/>
                    <a:pt x="200249" y="110383"/>
                    <a:pt x="195739" y="114919"/>
                  </a:cubicBezTo>
                  <a:lnTo>
                    <a:pt x="175393" y="135255"/>
                  </a:lnTo>
                  <a:lnTo>
                    <a:pt x="40138" y="0"/>
                  </a:lnTo>
                  <a:cubicBezTo>
                    <a:pt x="38506" y="27714"/>
                    <a:pt x="23546" y="52919"/>
                    <a:pt x="0" y="67628"/>
                  </a:cubicBezTo>
                  <a:lnTo>
                    <a:pt x="121510" y="189138"/>
                  </a:lnTo>
                  <a:lnTo>
                    <a:pt x="101860" y="208798"/>
                  </a:lnTo>
                  <a:cubicBezTo>
                    <a:pt x="97397" y="213262"/>
                    <a:pt x="95435" y="219647"/>
                    <a:pt x="96622" y="225847"/>
                  </a:cubicBezTo>
                  <a:lnTo>
                    <a:pt x="116100" y="327612"/>
                  </a:lnTo>
                  <a:cubicBezTo>
                    <a:pt x="117731" y="336120"/>
                    <a:pt x="124898" y="342456"/>
                    <a:pt x="133541" y="343033"/>
                  </a:cubicBezTo>
                  <a:lnTo>
                    <a:pt x="234563" y="349768"/>
                  </a:lnTo>
                  <a:cubicBezTo>
                    <a:pt x="234991" y="349768"/>
                    <a:pt x="235420" y="349815"/>
                    <a:pt x="235849" y="349815"/>
                  </a:cubicBezTo>
                  <a:cubicBezTo>
                    <a:pt x="246370" y="350160"/>
                    <a:pt x="255178" y="341910"/>
                    <a:pt x="255522" y="331389"/>
                  </a:cubicBezTo>
                  <a:cubicBezTo>
                    <a:pt x="255867" y="320868"/>
                    <a:pt x="247618" y="312060"/>
                    <a:pt x="237096" y="311715"/>
                  </a:cubicBezTo>
                  <a:lnTo>
                    <a:pt x="150743" y="306000"/>
                  </a:lnTo>
                  <a:lnTo>
                    <a:pt x="135931" y="228610"/>
                  </a:lnTo>
                  <a:lnTo>
                    <a:pt x="215436" y="149104"/>
                  </a:lnTo>
                  <a:lnTo>
                    <a:pt x="291884" y="164678"/>
                  </a:lnTo>
                  <a:lnTo>
                    <a:pt x="297656" y="251203"/>
                  </a:lnTo>
                  <a:cubicBezTo>
                    <a:pt x="298356" y="261708"/>
                    <a:pt x="307439" y="269658"/>
                    <a:pt x="317945" y="268957"/>
                  </a:cubicBezTo>
                  <a:cubicBezTo>
                    <a:pt x="328450" y="268257"/>
                    <a:pt x="336398" y="259174"/>
                    <a:pt x="335699" y="248669"/>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10" name="任意多边形: 形状 209" descr="机械手 纯色填充">
              <a:extLst>
                <a:ext uri="{FF2B5EF4-FFF2-40B4-BE49-F238E27FC236}">
                  <a16:creationId xmlns:a16="http://schemas.microsoft.com/office/drawing/2014/main" id="{5D5E4EDF-4DB9-4858-82CA-472BDAE15DB9}"/>
                </a:ext>
              </a:extLst>
            </p:cNvPr>
            <p:cNvSpPr/>
            <p:nvPr/>
          </p:nvSpPr>
          <p:spPr>
            <a:xfrm>
              <a:off x="8834056" y="4407665"/>
              <a:ext cx="322716" cy="328164"/>
            </a:xfrm>
            <a:custGeom>
              <a:avLst/>
              <a:gdLst>
                <a:gd name="connsiteX0" fmla="*/ 322717 w 322716"/>
                <a:gd name="connsiteY0" fmla="*/ 146628 h 328164"/>
                <a:gd name="connsiteX1" fmla="*/ 297485 w 322716"/>
                <a:gd name="connsiteY1" fmla="*/ 60227 h 328164"/>
                <a:gd name="connsiteX2" fmla="*/ 230276 w 322716"/>
                <a:gd name="connsiteY2" fmla="*/ 140522 h 328164"/>
                <a:gd name="connsiteX3" fmla="*/ 91826 w 322716"/>
                <a:gd name="connsiteY3" fmla="*/ 153033 h 328164"/>
                <a:gd name="connsiteX4" fmla="*/ 79315 w 322716"/>
                <a:gd name="connsiteY4" fmla="*/ 14584 h 328164"/>
                <a:gd name="connsiteX5" fmla="*/ 91821 w 322716"/>
                <a:gd name="connsiteY5" fmla="*/ 2076 h 328164"/>
                <a:gd name="connsiteX6" fmla="*/ 94297 w 322716"/>
                <a:gd name="connsiteY6" fmla="*/ 0 h 328164"/>
                <a:gd name="connsiteX7" fmla="*/ 0 w 322716"/>
                <a:gd name="connsiteY7" fmla="*/ 146628 h 328164"/>
                <a:gd name="connsiteX8" fmla="*/ 0 w 322716"/>
                <a:gd name="connsiteY8" fmla="*/ 328165 h 328164"/>
                <a:gd name="connsiteX9" fmla="*/ 322717 w 322716"/>
                <a:gd name="connsiteY9" fmla="*/ 328165 h 32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716" h="328164">
                  <a:moveTo>
                    <a:pt x="322717" y="146628"/>
                  </a:moveTo>
                  <a:cubicBezTo>
                    <a:pt x="322724" y="116010"/>
                    <a:pt x="313969" y="86029"/>
                    <a:pt x="297485" y="60227"/>
                  </a:cubicBezTo>
                  <a:lnTo>
                    <a:pt x="230276" y="140522"/>
                  </a:lnTo>
                  <a:cubicBezTo>
                    <a:pt x="195500" y="182209"/>
                    <a:pt x="133513" y="187811"/>
                    <a:pt x="91826" y="153033"/>
                  </a:cubicBezTo>
                  <a:cubicBezTo>
                    <a:pt x="50140" y="118257"/>
                    <a:pt x="44538" y="56270"/>
                    <a:pt x="79315" y="14584"/>
                  </a:cubicBezTo>
                  <a:cubicBezTo>
                    <a:pt x="83099" y="10047"/>
                    <a:pt x="87285" y="5861"/>
                    <a:pt x="91821" y="2076"/>
                  </a:cubicBezTo>
                  <a:lnTo>
                    <a:pt x="94297" y="0"/>
                  </a:lnTo>
                  <a:cubicBezTo>
                    <a:pt x="36874" y="26205"/>
                    <a:pt x="23" y="83508"/>
                    <a:pt x="0" y="146628"/>
                  </a:cubicBezTo>
                  <a:lnTo>
                    <a:pt x="0" y="328165"/>
                  </a:lnTo>
                  <a:lnTo>
                    <a:pt x="322717" y="32816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11" name="任意多边形: 形状 210" descr="机械手 纯色填充">
              <a:extLst>
                <a:ext uri="{FF2B5EF4-FFF2-40B4-BE49-F238E27FC236}">
                  <a16:creationId xmlns:a16="http://schemas.microsoft.com/office/drawing/2014/main" id="{5D5E4EDF-4DB9-4858-82CA-472BDAE15DB9}"/>
                </a:ext>
              </a:extLst>
            </p:cNvPr>
            <p:cNvSpPr/>
            <p:nvPr/>
          </p:nvSpPr>
          <p:spPr>
            <a:xfrm>
              <a:off x="8919248" y="4251845"/>
              <a:ext cx="279882" cy="302971"/>
            </a:xfrm>
            <a:custGeom>
              <a:avLst/>
              <a:gdLst>
                <a:gd name="connsiteX0" fmla="*/ 238087 w 279882"/>
                <a:gd name="connsiteY0" fmla="*/ 17259 h 302971"/>
                <a:gd name="connsiteX1" fmla="*/ 239839 w 279882"/>
                <a:gd name="connsiteY1" fmla="*/ 0 h 302971"/>
                <a:gd name="connsiteX2" fmla="*/ 24946 w 279882"/>
                <a:gd name="connsiteY2" fmla="*/ 179803 h 302971"/>
                <a:gd name="connsiteX3" fmla="*/ 16282 w 279882"/>
                <a:gd name="connsiteY3" fmla="*/ 278025 h 302971"/>
                <a:gd name="connsiteX4" fmla="*/ 114504 w 279882"/>
                <a:gd name="connsiteY4" fmla="*/ 286689 h 302971"/>
                <a:gd name="connsiteX5" fmla="*/ 123168 w 279882"/>
                <a:gd name="connsiteY5" fmla="*/ 278025 h 302971"/>
                <a:gd name="connsiteX6" fmla="*/ 279882 w 279882"/>
                <a:gd name="connsiteY6" fmla="*/ 90735 h 302971"/>
                <a:gd name="connsiteX7" fmla="*/ 238087 w 279882"/>
                <a:gd name="connsiteY7" fmla="*/ 17259 h 302971"/>
                <a:gd name="connsiteX8" fmla="*/ 94478 w 279882"/>
                <a:gd name="connsiteY8" fmla="*/ 235439 h 302971"/>
                <a:gd name="connsiteX9" fmla="*/ 67538 w 279882"/>
                <a:gd name="connsiteY9" fmla="*/ 235443 h 302971"/>
                <a:gd name="connsiteX10" fmla="*/ 67533 w 279882"/>
                <a:gd name="connsiteY10" fmla="*/ 208502 h 302971"/>
                <a:gd name="connsiteX11" fmla="*/ 94475 w 279882"/>
                <a:gd name="connsiteY11" fmla="*/ 208498 h 302971"/>
                <a:gd name="connsiteX12" fmla="*/ 94478 w 279882"/>
                <a:gd name="connsiteY12" fmla="*/ 208502 h 302971"/>
                <a:gd name="connsiteX13" fmla="*/ 94478 w 279882"/>
                <a:gd name="connsiteY13" fmla="*/ 235439 h 30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882" h="302971">
                  <a:moveTo>
                    <a:pt x="238087" y="17259"/>
                  </a:moveTo>
                  <a:cubicBezTo>
                    <a:pt x="238087" y="11461"/>
                    <a:pt x="238673" y="5679"/>
                    <a:pt x="239839" y="0"/>
                  </a:cubicBezTo>
                  <a:lnTo>
                    <a:pt x="24946" y="179803"/>
                  </a:lnTo>
                  <a:cubicBezTo>
                    <a:pt x="-4570" y="204534"/>
                    <a:pt x="-8449" y="248509"/>
                    <a:pt x="16282" y="278025"/>
                  </a:cubicBezTo>
                  <a:cubicBezTo>
                    <a:pt x="41012" y="307541"/>
                    <a:pt x="84988" y="311420"/>
                    <a:pt x="114504" y="286689"/>
                  </a:cubicBezTo>
                  <a:cubicBezTo>
                    <a:pt x="117640" y="284061"/>
                    <a:pt x="120540" y="281162"/>
                    <a:pt x="123168" y="278025"/>
                  </a:cubicBezTo>
                  <a:lnTo>
                    <a:pt x="279882" y="90735"/>
                  </a:lnTo>
                  <a:cubicBezTo>
                    <a:pt x="254004" y="75292"/>
                    <a:pt x="238135" y="47395"/>
                    <a:pt x="238087" y="17259"/>
                  </a:cubicBezTo>
                  <a:close/>
                  <a:moveTo>
                    <a:pt x="94478" y="235439"/>
                  </a:moveTo>
                  <a:cubicBezTo>
                    <a:pt x="87040" y="242880"/>
                    <a:pt x="74978" y="242882"/>
                    <a:pt x="67538" y="235443"/>
                  </a:cubicBezTo>
                  <a:cubicBezTo>
                    <a:pt x="60097" y="228005"/>
                    <a:pt x="60095" y="215943"/>
                    <a:pt x="67533" y="208502"/>
                  </a:cubicBezTo>
                  <a:cubicBezTo>
                    <a:pt x="74972" y="201061"/>
                    <a:pt x="87034" y="201059"/>
                    <a:pt x="94475" y="208498"/>
                  </a:cubicBezTo>
                  <a:cubicBezTo>
                    <a:pt x="94475" y="208499"/>
                    <a:pt x="94477" y="208501"/>
                    <a:pt x="94478" y="208502"/>
                  </a:cubicBezTo>
                  <a:cubicBezTo>
                    <a:pt x="101915" y="215941"/>
                    <a:pt x="101915" y="228000"/>
                    <a:pt x="94478" y="235439"/>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12" name="任意多边形: 形状 211" descr="机械手 纯色填充">
              <a:extLst>
                <a:ext uri="{FF2B5EF4-FFF2-40B4-BE49-F238E27FC236}">
                  <a16:creationId xmlns:a16="http://schemas.microsoft.com/office/drawing/2014/main" id="{5D5E4EDF-4DB9-4858-82CA-472BDAE15DB9}"/>
                </a:ext>
              </a:extLst>
            </p:cNvPr>
            <p:cNvSpPr/>
            <p:nvPr/>
          </p:nvSpPr>
          <p:spPr>
            <a:xfrm>
              <a:off x="8795385" y="4773930"/>
              <a:ext cx="400050" cy="76200"/>
            </a:xfrm>
            <a:custGeom>
              <a:avLst/>
              <a:gdLst>
                <a:gd name="connsiteX0" fmla="*/ 361950 w 400050"/>
                <a:gd name="connsiteY0" fmla="*/ 0 h 76200"/>
                <a:gd name="connsiteX1" fmla="*/ 38100 w 400050"/>
                <a:gd name="connsiteY1" fmla="*/ 0 h 76200"/>
                <a:gd name="connsiteX2" fmla="*/ 0 w 400050"/>
                <a:gd name="connsiteY2" fmla="*/ 38100 h 76200"/>
                <a:gd name="connsiteX3" fmla="*/ 0 w 400050"/>
                <a:gd name="connsiteY3" fmla="*/ 76200 h 76200"/>
                <a:gd name="connsiteX4" fmla="*/ 400050 w 400050"/>
                <a:gd name="connsiteY4" fmla="*/ 76200 h 76200"/>
                <a:gd name="connsiteX5" fmla="*/ 400050 w 400050"/>
                <a:gd name="connsiteY5" fmla="*/ 38100 h 76200"/>
                <a:gd name="connsiteX6" fmla="*/ 361950 w 400050"/>
                <a:gd name="connsiteY6"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76200">
                  <a:moveTo>
                    <a:pt x="361950" y="0"/>
                  </a:moveTo>
                  <a:lnTo>
                    <a:pt x="38100" y="0"/>
                  </a:lnTo>
                  <a:cubicBezTo>
                    <a:pt x="17058" y="0"/>
                    <a:pt x="0" y="17058"/>
                    <a:pt x="0" y="38100"/>
                  </a:cubicBezTo>
                  <a:lnTo>
                    <a:pt x="0" y="76200"/>
                  </a:lnTo>
                  <a:lnTo>
                    <a:pt x="400050" y="76200"/>
                  </a:lnTo>
                  <a:lnTo>
                    <a:pt x="400050" y="38100"/>
                  </a:lnTo>
                  <a:cubicBezTo>
                    <a:pt x="400050" y="17058"/>
                    <a:pt x="382992" y="0"/>
                    <a:pt x="361950" y="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13" name="任意多边形: 形状 212" descr="机械手 纯色填充">
              <a:extLst>
                <a:ext uri="{FF2B5EF4-FFF2-40B4-BE49-F238E27FC236}">
                  <a16:creationId xmlns:a16="http://schemas.microsoft.com/office/drawing/2014/main" id="{5D5E4EDF-4DB9-4858-82CA-472BDAE15DB9}"/>
                </a:ext>
              </a:extLst>
            </p:cNvPr>
            <p:cNvSpPr/>
            <p:nvPr/>
          </p:nvSpPr>
          <p:spPr>
            <a:xfrm>
              <a:off x="9185910" y="4211955"/>
              <a:ext cx="114300" cy="114300"/>
            </a:xfrm>
            <a:custGeom>
              <a:avLst/>
              <a:gdLst>
                <a:gd name="connsiteX0" fmla="*/ 57150 w 114300"/>
                <a:gd name="connsiteY0" fmla="*/ 0 h 114300"/>
                <a:gd name="connsiteX1" fmla="*/ 0 w 114300"/>
                <a:gd name="connsiteY1" fmla="*/ 57150 h 114300"/>
                <a:gd name="connsiteX2" fmla="*/ 57150 w 114300"/>
                <a:gd name="connsiteY2" fmla="*/ 114300 h 114300"/>
                <a:gd name="connsiteX3" fmla="*/ 114300 w 114300"/>
                <a:gd name="connsiteY3" fmla="*/ 57150 h 114300"/>
                <a:gd name="connsiteX4" fmla="*/ 57150 w 114300"/>
                <a:gd name="connsiteY4" fmla="*/ 0 h 114300"/>
                <a:gd name="connsiteX5" fmla="*/ 57150 w 114300"/>
                <a:gd name="connsiteY5" fmla="*/ 71438 h 114300"/>
                <a:gd name="connsiteX6" fmla="*/ 42863 w 114300"/>
                <a:gd name="connsiteY6" fmla="*/ 57150 h 114300"/>
                <a:gd name="connsiteX7" fmla="*/ 57150 w 114300"/>
                <a:gd name="connsiteY7" fmla="*/ 42863 h 114300"/>
                <a:gd name="connsiteX8" fmla="*/ 71438 w 114300"/>
                <a:gd name="connsiteY8" fmla="*/ 57150 h 114300"/>
                <a:gd name="connsiteX9" fmla="*/ 57150 w 114300"/>
                <a:gd name="connsiteY9" fmla="*/ 7143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0"/>
                  </a:moveTo>
                  <a:cubicBezTo>
                    <a:pt x="25587" y="0"/>
                    <a:pt x="0" y="25587"/>
                    <a:pt x="0" y="57150"/>
                  </a:cubicBezTo>
                  <a:cubicBezTo>
                    <a:pt x="0" y="88713"/>
                    <a:pt x="25587" y="114300"/>
                    <a:pt x="57150" y="114300"/>
                  </a:cubicBezTo>
                  <a:cubicBezTo>
                    <a:pt x="88713" y="114300"/>
                    <a:pt x="114300" y="88713"/>
                    <a:pt x="114300" y="57150"/>
                  </a:cubicBezTo>
                  <a:cubicBezTo>
                    <a:pt x="114300" y="25587"/>
                    <a:pt x="88713" y="0"/>
                    <a:pt x="57150" y="0"/>
                  </a:cubicBezTo>
                  <a:close/>
                  <a:moveTo>
                    <a:pt x="57150" y="71438"/>
                  </a:moveTo>
                  <a:cubicBezTo>
                    <a:pt x="49259" y="71438"/>
                    <a:pt x="42863" y="65041"/>
                    <a:pt x="42863" y="57150"/>
                  </a:cubicBezTo>
                  <a:cubicBezTo>
                    <a:pt x="42863" y="49259"/>
                    <a:pt x="49259" y="42863"/>
                    <a:pt x="57150" y="42863"/>
                  </a:cubicBezTo>
                  <a:cubicBezTo>
                    <a:pt x="65041" y="42863"/>
                    <a:pt x="71438" y="49259"/>
                    <a:pt x="71438" y="57150"/>
                  </a:cubicBezTo>
                  <a:cubicBezTo>
                    <a:pt x="71438" y="65041"/>
                    <a:pt x="65041" y="71438"/>
                    <a:pt x="57150" y="71438"/>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309" name="组合 308">
            <a:extLst>
              <a:ext uri="{FF2B5EF4-FFF2-40B4-BE49-F238E27FC236}">
                <a16:creationId xmlns:a16="http://schemas.microsoft.com/office/drawing/2014/main" id="{DFB68D36-9A80-47C1-AFA8-38762A6A30B7}"/>
              </a:ext>
            </a:extLst>
          </p:cNvPr>
          <p:cNvGrpSpPr/>
          <p:nvPr/>
        </p:nvGrpSpPr>
        <p:grpSpPr>
          <a:xfrm>
            <a:off x="10473690" y="4088130"/>
            <a:ext cx="600073" cy="875547"/>
            <a:chOff x="10473690" y="4088130"/>
            <a:chExt cx="600073" cy="875547"/>
          </a:xfrm>
          <a:noFill/>
        </p:grpSpPr>
        <p:sp>
          <p:nvSpPr>
            <p:cNvPr id="214" name="任意多边形: 形状 213" descr="自拍 纯色填充">
              <a:extLst>
                <a:ext uri="{FF2B5EF4-FFF2-40B4-BE49-F238E27FC236}">
                  <a16:creationId xmlns:a16="http://schemas.microsoft.com/office/drawing/2014/main" id="{D4969F59-40A4-4C6D-9546-49521C32EC9F}"/>
                </a:ext>
              </a:extLst>
            </p:cNvPr>
            <p:cNvSpPr/>
            <p:nvPr/>
          </p:nvSpPr>
          <p:spPr>
            <a:xfrm>
              <a:off x="10559415" y="4548606"/>
              <a:ext cx="247650" cy="145751"/>
            </a:xfrm>
            <a:custGeom>
              <a:avLst/>
              <a:gdLst>
                <a:gd name="connsiteX0" fmla="*/ 247650 w 247650"/>
                <a:gd name="connsiteY0" fmla="*/ 145752 h 145751"/>
                <a:gd name="connsiteX1" fmla="*/ 247650 w 247650"/>
                <a:gd name="connsiteY1" fmla="*/ 61932 h 145751"/>
                <a:gd name="connsiteX2" fmla="*/ 235268 w 247650"/>
                <a:gd name="connsiteY2" fmla="*/ 37167 h 145751"/>
                <a:gd name="connsiteX3" fmla="*/ 174898 w 247650"/>
                <a:gd name="connsiteY3" fmla="*/ 7753 h 145751"/>
                <a:gd name="connsiteX4" fmla="*/ 123825 w 247650"/>
                <a:gd name="connsiteY4" fmla="*/ 0 h 145751"/>
                <a:gd name="connsiteX5" fmla="*/ 72742 w 247650"/>
                <a:gd name="connsiteY5" fmla="*/ 7734 h 145751"/>
                <a:gd name="connsiteX6" fmla="*/ 12382 w 247650"/>
                <a:gd name="connsiteY6" fmla="*/ 37147 h 145751"/>
                <a:gd name="connsiteX7" fmla="*/ 0 w 247650"/>
                <a:gd name="connsiteY7" fmla="*/ 61913 h 145751"/>
                <a:gd name="connsiteX8" fmla="*/ 0 w 247650"/>
                <a:gd name="connsiteY8" fmla="*/ 145732 h 14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45751">
                  <a:moveTo>
                    <a:pt x="247650" y="145752"/>
                  </a:moveTo>
                  <a:lnTo>
                    <a:pt x="247650" y="61932"/>
                  </a:lnTo>
                  <a:cubicBezTo>
                    <a:pt x="247445" y="52237"/>
                    <a:pt x="242900" y="43146"/>
                    <a:pt x="235268" y="37167"/>
                  </a:cubicBezTo>
                  <a:cubicBezTo>
                    <a:pt x="217317" y="23418"/>
                    <a:pt x="196787" y="13416"/>
                    <a:pt x="174898" y="7753"/>
                  </a:cubicBezTo>
                  <a:cubicBezTo>
                    <a:pt x="158345" y="2683"/>
                    <a:pt x="141137" y="71"/>
                    <a:pt x="123825" y="0"/>
                  </a:cubicBezTo>
                  <a:cubicBezTo>
                    <a:pt x="106530" y="299"/>
                    <a:pt x="89351" y="2900"/>
                    <a:pt x="72742" y="7734"/>
                  </a:cubicBezTo>
                  <a:cubicBezTo>
                    <a:pt x="51103" y="14050"/>
                    <a:pt x="30692" y="23996"/>
                    <a:pt x="12382" y="37147"/>
                  </a:cubicBezTo>
                  <a:cubicBezTo>
                    <a:pt x="4746" y="43125"/>
                    <a:pt x="201" y="52217"/>
                    <a:pt x="0" y="61913"/>
                  </a:cubicBezTo>
                  <a:lnTo>
                    <a:pt x="0" y="145732"/>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15" name="任意多边形: 形状 214" descr="自拍 纯色填充">
              <a:extLst>
                <a:ext uri="{FF2B5EF4-FFF2-40B4-BE49-F238E27FC236}">
                  <a16:creationId xmlns:a16="http://schemas.microsoft.com/office/drawing/2014/main" id="{D4969F59-40A4-4C6D-9546-49521C32EC9F}"/>
                </a:ext>
              </a:extLst>
            </p:cNvPr>
            <p:cNvSpPr/>
            <p:nvPr/>
          </p:nvSpPr>
          <p:spPr>
            <a:xfrm>
              <a:off x="10612069" y="4390777"/>
              <a:ext cx="142341" cy="142341"/>
            </a:xfrm>
            <a:custGeom>
              <a:avLst/>
              <a:gdLst>
                <a:gd name="connsiteX0" fmla="*/ 71171 w 142341"/>
                <a:gd name="connsiteY0" fmla="*/ 0 h 142341"/>
                <a:gd name="connsiteX1" fmla="*/ 0 w 142341"/>
                <a:gd name="connsiteY1" fmla="*/ 71171 h 142341"/>
                <a:gd name="connsiteX2" fmla="*/ 71171 w 142341"/>
                <a:gd name="connsiteY2" fmla="*/ 142342 h 142341"/>
                <a:gd name="connsiteX3" fmla="*/ 142342 w 142341"/>
                <a:gd name="connsiteY3" fmla="*/ 71171 h 142341"/>
                <a:gd name="connsiteX4" fmla="*/ 71171 w 142341"/>
                <a:gd name="connsiteY4" fmla="*/ 0 h 142341"/>
                <a:gd name="connsiteX5" fmla="*/ 71171 w 142341"/>
                <a:gd name="connsiteY5" fmla="*/ 123625 h 142341"/>
                <a:gd name="connsiteX6" fmla="*/ 29023 w 142341"/>
                <a:gd name="connsiteY6" fmla="*/ 97403 h 142341"/>
                <a:gd name="connsiteX7" fmla="*/ 113309 w 142341"/>
                <a:gd name="connsiteY7" fmla="*/ 97403 h 142341"/>
                <a:gd name="connsiteX8" fmla="*/ 71171 w 142341"/>
                <a:gd name="connsiteY8" fmla="*/ 123625 h 14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341" h="142341">
                  <a:moveTo>
                    <a:pt x="71171" y="0"/>
                  </a:moveTo>
                  <a:cubicBezTo>
                    <a:pt x="31864" y="0"/>
                    <a:pt x="0" y="31864"/>
                    <a:pt x="0" y="71171"/>
                  </a:cubicBezTo>
                  <a:cubicBezTo>
                    <a:pt x="0" y="110478"/>
                    <a:pt x="31864" y="142342"/>
                    <a:pt x="71171" y="142342"/>
                  </a:cubicBezTo>
                  <a:cubicBezTo>
                    <a:pt x="110478" y="142342"/>
                    <a:pt x="142342" y="110478"/>
                    <a:pt x="142342" y="71171"/>
                  </a:cubicBezTo>
                  <a:cubicBezTo>
                    <a:pt x="142342" y="31864"/>
                    <a:pt x="110478" y="0"/>
                    <a:pt x="71171" y="0"/>
                  </a:cubicBezTo>
                  <a:close/>
                  <a:moveTo>
                    <a:pt x="71171" y="123625"/>
                  </a:moveTo>
                  <a:cubicBezTo>
                    <a:pt x="53270" y="123640"/>
                    <a:pt x="36920" y="113468"/>
                    <a:pt x="29023" y="97403"/>
                  </a:cubicBezTo>
                  <a:lnTo>
                    <a:pt x="113309" y="97403"/>
                  </a:lnTo>
                  <a:cubicBezTo>
                    <a:pt x="105420" y="113469"/>
                    <a:pt x="89070" y="123643"/>
                    <a:pt x="71171" y="123625"/>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16" name="任意多边形: 形状 215" descr="自拍 纯色填充">
              <a:extLst>
                <a:ext uri="{FF2B5EF4-FFF2-40B4-BE49-F238E27FC236}">
                  <a16:creationId xmlns:a16="http://schemas.microsoft.com/office/drawing/2014/main" id="{D4969F59-40A4-4C6D-9546-49521C32EC9F}"/>
                </a:ext>
              </a:extLst>
            </p:cNvPr>
            <p:cNvSpPr/>
            <p:nvPr/>
          </p:nvSpPr>
          <p:spPr>
            <a:xfrm rot="-2700000">
              <a:off x="10540363" y="4108816"/>
              <a:ext cx="19050" cy="53882"/>
            </a:xfrm>
            <a:custGeom>
              <a:avLst/>
              <a:gdLst>
                <a:gd name="connsiteX0" fmla="*/ 0 w 19050"/>
                <a:gd name="connsiteY0" fmla="*/ 0 h 53882"/>
                <a:gd name="connsiteX1" fmla="*/ 19050 w 19050"/>
                <a:gd name="connsiteY1" fmla="*/ 0 h 53882"/>
                <a:gd name="connsiteX2" fmla="*/ 19050 w 19050"/>
                <a:gd name="connsiteY2" fmla="*/ 53883 h 53882"/>
                <a:gd name="connsiteX3" fmla="*/ 0 w 19050"/>
                <a:gd name="connsiteY3" fmla="*/ 53883 h 53882"/>
              </a:gdLst>
              <a:ahLst/>
              <a:cxnLst>
                <a:cxn ang="0">
                  <a:pos x="connsiteX0" y="connsiteY0"/>
                </a:cxn>
                <a:cxn ang="0">
                  <a:pos x="connsiteX1" y="connsiteY1"/>
                </a:cxn>
                <a:cxn ang="0">
                  <a:pos x="connsiteX2" y="connsiteY2"/>
                </a:cxn>
                <a:cxn ang="0">
                  <a:pos x="connsiteX3" y="connsiteY3"/>
                </a:cxn>
              </a:cxnLst>
              <a:rect l="l" t="t" r="r" b="b"/>
              <a:pathLst>
                <a:path w="19050" h="53882">
                  <a:moveTo>
                    <a:pt x="0" y="0"/>
                  </a:moveTo>
                  <a:lnTo>
                    <a:pt x="19050" y="0"/>
                  </a:lnTo>
                  <a:lnTo>
                    <a:pt x="19050" y="53883"/>
                  </a:lnTo>
                  <a:lnTo>
                    <a:pt x="0" y="53883"/>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17" name="任意多边形: 形状 216" descr="自拍 纯色填充">
              <a:extLst>
                <a:ext uri="{FF2B5EF4-FFF2-40B4-BE49-F238E27FC236}">
                  <a16:creationId xmlns:a16="http://schemas.microsoft.com/office/drawing/2014/main" id="{D4969F59-40A4-4C6D-9546-49521C32EC9F}"/>
                </a:ext>
              </a:extLst>
            </p:cNvPr>
            <p:cNvSpPr/>
            <p:nvPr/>
          </p:nvSpPr>
          <p:spPr>
            <a:xfrm rot="-2700000">
              <a:off x="10627717" y="4126231"/>
              <a:ext cx="53882" cy="19050"/>
            </a:xfrm>
            <a:custGeom>
              <a:avLst/>
              <a:gdLst>
                <a:gd name="connsiteX0" fmla="*/ 0 w 53882"/>
                <a:gd name="connsiteY0" fmla="*/ 0 h 19050"/>
                <a:gd name="connsiteX1" fmla="*/ 53883 w 53882"/>
                <a:gd name="connsiteY1" fmla="*/ 0 h 19050"/>
                <a:gd name="connsiteX2" fmla="*/ 53883 w 53882"/>
                <a:gd name="connsiteY2" fmla="*/ 19050 h 19050"/>
                <a:gd name="connsiteX3" fmla="*/ 0 w 53882"/>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3882" h="19050">
                  <a:moveTo>
                    <a:pt x="0" y="0"/>
                  </a:moveTo>
                  <a:lnTo>
                    <a:pt x="53883" y="0"/>
                  </a:lnTo>
                  <a:lnTo>
                    <a:pt x="53883" y="19050"/>
                  </a:lnTo>
                  <a:lnTo>
                    <a:pt x="0" y="190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18" name="任意多边形: 形状 217" descr="自拍 纯色填充">
              <a:extLst>
                <a:ext uri="{FF2B5EF4-FFF2-40B4-BE49-F238E27FC236}">
                  <a16:creationId xmlns:a16="http://schemas.microsoft.com/office/drawing/2014/main" id="{D4969F59-40A4-4C6D-9546-49521C32EC9F}"/>
                </a:ext>
              </a:extLst>
            </p:cNvPr>
            <p:cNvSpPr/>
            <p:nvPr/>
          </p:nvSpPr>
          <p:spPr>
            <a:xfrm>
              <a:off x="10592752" y="4088130"/>
              <a:ext cx="19050" cy="57150"/>
            </a:xfrm>
            <a:custGeom>
              <a:avLst/>
              <a:gdLst>
                <a:gd name="connsiteX0" fmla="*/ 0 w 19050"/>
                <a:gd name="connsiteY0" fmla="*/ 0 h 57150"/>
                <a:gd name="connsiteX1" fmla="*/ 19050 w 19050"/>
                <a:gd name="connsiteY1" fmla="*/ 0 h 57150"/>
                <a:gd name="connsiteX2" fmla="*/ 19050 w 19050"/>
                <a:gd name="connsiteY2" fmla="*/ 57150 h 57150"/>
                <a:gd name="connsiteX3" fmla="*/ 0 w 190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19050" h="57150">
                  <a:moveTo>
                    <a:pt x="0" y="0"/>
                  </a:moveTo>
                  <a:lnTo>
                    <a:pt x="19050" y="0"/>
                  </a:lnTo>
                  <a:lnTo>
                    <a:pt x="19050" y="57150"/>
                  </a:lnTo>
                  <a:lnTo>
                    <a:pt x="0" y="571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19" name="任意多边形: 形状 218" descr="自拍 纯色填充">
              <a:extLst>
                <a:ext uri="{FF2B5EF4-FFF2-40B4-BE49-F238E27FC236}">
                  <a16:creationId xmlns:a16="http://schemas.microsoft.com/office/drawing/2014/main" id="{D4969F59-40A4-4C6D-9546-49521C32EC9F}"/>
                </a:ext>
              </a:extLst>
            </p:cNvPr>
            <p:cNvSpPr/>
            <p:nvPr/>
          </p:nvSpPr>
          <p:spPr>
            <a:xfrm>
              <a:off x="10473690" y="4183380"/>
              <a:ext cx="419100" cy="704850"/>
            </a:xfrm>
            <a:custGeom>
              <a:avLst/>
              <a:gdLst>
                <a:gd name="connsiteX0" fmla="*/ 381000 w 419100"/>
                <a:gd name="connsiteY0" fmla="*/ 337185 h 704850"/>
                <a:gd name="connsiteX1" fmla="*/ 381000 w 419100"/>
                <a:gd name="connsiteY1" fmla="*/ 600075 h 704850"/>
                <a:gd name="connsiteX2" fmla="*/ 38100 w 419100"/>
                <a:gd name="connsiteY2" fmla="*/ 600075 h 704850"/>
                <a:gd name="connsiteX3" fmla="*/ 38100 w 419100"/>
                <a:gd name="connsiteY3" fmla="*/ 104775 h 704850"/>
                <a:gd name="connsiteX4" fmla="*/ 381000 w 419100"/>
                <a:gd name="connsiteY4" fmla="*/ 104775 h 704850"/>
                <a:gd name="connsiteX5" fmla="*/ 381000 w 419100"/>
                <a:gd name="connsiteY5" fmla="*/ 215903 h 704850"/>
                <a:gd name="connsiteX6" fmla="*/ 384191 w 419100"/>
                <a:gd name="connsiteY6" fmla="*/ 213741 h 704850"/>
                <a:gd name="connsiteX7" fmla="*/ 418671 w 419100"/>
                <a:gd name="connsiteY7" fmla="*/ 204102 h 704850"/>
                <a:gd name="connsiteX8" fmla="*/ 419100 w 419100"/>
                <a:gd name="connsiteY8" fmla="*/ 204102 h 704850"/>
                <a:gd name="connsiteX9" fmla="*/ 419100 w 419100"/>
                <a:gd name="connsiteY9" fmla="*/ 38100 h 704850"/>
                <a:gd name="connsiteX10" fmla="*/ 381000 w 419100"/>
                <a:gd name="connsiteY10" fmla="*/ 0 h 704850"/>
                <a:gd name="connsiteX11" fmla="*/ 38100 w 419100"/>
                <a:gd name="connsiteY11" fmla="*/ 0 h 704850"/>
                <a:gd name="connsiteX12" fmla="*/ 0 w 419100"/>
                <a:gd name="connsiteY12" fmla="*/ 38100 h 704850"/>
                <a:gd name="connsiteX13" fmla="*/ 0 w 419100"/>
                <a:gd name="connsiteY13" fmla="*/ 666750 h 704850"/>
                <a:gd name="connsiteX14" fmla="*/ 38100 w 419100"/>
                <a:gd name="connsiteY14" fmla="*/ 704850 h 704850"/>
                <a:gd name="connsiteX15" fmla="*/ 381000 w 419100"/>
                <a:gd name="connsiteY15" fmla="*/ 704850 h 704850"/>
                <a:gd name="connsiteX16" fmla="*/ 419100 w 419100"/>
                <a:gd name="connsiteY16" fmla="*/ 666750 h 704850"/>
                <a:gd name="connsiteX17" fmla="*/ 419100 w 419100"/>
                <a:gd name="connsiteY17" fmla="*/ 400050 h 704850"/>
                <a:gd name="connsiteX18" fmla="*/ 176213 w 419100"/>
                <a:gd name="connsiteY18" fmla="*/ 38100 h 704850"/>
                <a:gd name="connsiteX19" fmla="*/ 242888 w 419100"/>
                <a:gd name="connsiteY19" fmla="*/ 38100 h 704850"/>
                <a:gd name="connsiteX20" fmla="*/ 257175 w 419100"/>
                <a:gd name="connsiteY20" fmla="*/ 52388 h 704850"/>
                <a:gd name="connsiteX21" fmla="*/ 242888 w 419100"/>
                <a:gd name="connsiteY21" fmla="*/ 66675 h 704850"/>
                <a:gd name="connsiteX22" fmla="*/ 176213 w 419100"/>
                <a:gd name="connsiteY22" fmla="*/ 66675 h 704850"/>
                <a:gd name="connsiteX23" fmla="*/ 161925 w 419100"/>
                <a:gd name="connsiteY23" fmla="*/ 52388 h 704850"/>
                <a:gd name="connsiteX24" fmla="*/ 176213 w 419100"/>
                <a:gd name="connsiteY24" fmla="*/ 38100 h 704850"/>
                <a:gd name="connsiteX25" fmla="*/ 128588 w 419100"/>
                <a:gd name="connsiteY25" fmla="*/ 38100 h 704850"/>
                <a:gd name="connsiteX26" fmla="*/ 142875 w 419100"/>
                <a:gd name="connsiteY26" fmla="*/ 52388 h 704850"/>
                <a:gd name="connsiteX27" fmla="*/ 128588 w 419100"/>
                <a:gd name="connsiteY27" fmla="*/ 66675 h 704850"/>
                <a:gd name="connsiteX28" fmla="*/ 114300 w 419100"/>
                <a:gd name="connsiteY28" fmla="*/ 52388 h 704850"/>
                <a:gd name="connsiteX29" fmla="*/ 128588 w 419100"/>
                <a:gd name="connsiteY29" fmla="*/ 3810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9100" h="704850">
                  <a:moveTo>
                    <a:pt x="381000" y="337185"/>
                  </a:moveTo>
                  <a:lnTo>
                    <a:pt x="381000" y="600075"/>
                  </a:lnTo>
                  <a:lnTo>
                    <a:pt x="38100" y="600075"/>
                  </a:lnTo>
                  <a:lnTo>
                    <a:pt x="38100" y="104775"/>
                  </a:lnTo>
                  <a:lnTo>
                    <a:pt x="381000" y="104775"/>
                  </a:lnTo>
                  <a:lnTo>
                    <a:pt x="381000" y="215903"/>
                  </a:lnTo>
                  <a:cubicBezTo>
                    <a:pt x="382057" y="215170"/>
                    <a:pt x="383086" y="214408"/>
                    <a:pt x="384191" y="213741"/>
                  </a:cubicBezTo>
                  <a:cubicBezTo>
                    <a:pt x="394589" y="207442"/>
                    <a:pt x="406514" y="204108"/>
                    <a:pt x="418671" y="204102"/>
                  </a:cubicBezTo>
                  <a:lnTo>
                    <a:pt x="419100" y="204102"/>
                  </a:lnTo>
                  <a:lnTo>
                    <a:pt x="419100" y="38100"/>
                  </a:lnTo>
                  <a:cubicBezTo>
                    <a:pt x="419037" y="17084"/>
                    <a:pt x="402016" y="63"/>
                    <a:pt x="381000" y="0"/>
                  </a:cubicBezTo>
                  <a:lnTo>
                    <a:pt x="38100" y="0"/>
                  </a:lnTo>
                  <a:cubicBezTo>
                    <a:pt x="17084" y="63"/>
                    <a:pt x="63" y="17084"/>
                    <a:pt x="0" y="38100"/>
                  </a:cubicBezTo>
                  <a:lnTo>
                    <a:pt x="0" y="666750"/>
                  </a:lnTo>
                  <a:cubicBezTo>
                    <a:pt x="63" y="687766"/>
                    <a:pt x="17084" y="704787"/>
                    <a:pt x="38100" y="704850"/>
                  </a:cubicBezTo>
                  <a:lnTo>
                    <a:pt x="381000" y="704850"/>
                  </a:lnTo>
                  <a:cubicBezTo>
                    <a:pt x="402016" y="704787"/>
                    <a:pt x="419037" y="687766"/>
                    <a:pt x="419100" y="666750"/>
                  </a:cubicBezTo>
                  <a:lnTo>
                    <a:pt x="419100" y="400050"/>
                  </a:lnTo>
                  <a:close/>
                  <a:moveTo>
                    <a:pt x="176213" y="38100"/>
                  </a:moveTo>
                  <a:lnTo>
                    <a:pt x="242888" y="38100"/>
                  </a:lnTo>
                  <a:cubicBezTo>
                    <a:pt x="250778" y="38100"/>
                    <a:pt x="257175" y="44497"/>
                    <a:pt x="257175" y="52388"/>
                  </a:cubicBezTo>
                  <a:cubicBezTo>
                    <a:pt x="257175" y="60278"/>
                    <a:pt x="250778" y="66675"/>
                    <a:pt x="242888" y="66675"/>
                  </a:cubicBezTo>
                  <a:lnTo>
                    <a:pt x="176213" y="66675"/>
                  </a:lnTo>
                  <a:cubicBezTo>
                    <a:pt x="168322" y="66675"/>
                    <a:pt x="161925" y="60278"/>
                    <a:pt x="161925" y="52388"/>
                  </a:cubicBezTo>
                  <a:cubicBezTo>
                    <a:pt x="161925" y="44497"/>
                    <a:pt x="168322" y="38100"/>
                    <a:pt x="176213" y="38100"/>
                  </a:cubicBezTo>
                  <a:close/>
                  <a:moveTo>
                    <a:pt x="128588" y="38100"/>
                  </a:moveTo>
                  <a:cubicBezTo>
                    <a:pt x="136478" y="38100"/>
                    <a:pt x="142875" y="44497"/>
                    <a:pt x="142875" y="52388"/>
                  </a:cubicBezTo>
                  <a:cubicBezTo>
                    <a:pt x="142875" y="60278"/>
                    <a:pt x="136478" y="66675"/>
                    <a:pt x="128588" y="66675"/>
                  </a:cubicBezTo>
                  <a:cubicBezTo>
                    <a:pt x="120697" y="66675"/>
                    <a:pt x="114300" y="60278"/>
                    <a:pt x="114300" y="52388"/>
                  </a:cubicBezTo>
                  <a:cubicBezTo>
                    <a:pt x="114300" y="44497"/>
                    <a:pt x="120697" y="38100"/>
                    <a:pt x="128588" y="3810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20" name="任意多边形: 形状 219" descr="自拍 纯色填充">
              <a:extLst>
                <a:ext uri="{FF2B5EF4-FFF2-40B4-BE49-F238E27FC236}">
                  <a16:creationId xmlns:a16="http://schemas.microsoft.com/office/drawing/2014/main" id="{D4969F59-40A4-4C6D-9546-49521C32EC9F}"/>
                </a:ext>
              </a:extLst>
            </p:cNvPr>
            <p:cNvSpPr/>
            <p:nvPr/>
          </p:nvSpPr>
          <p:spPr>
            <a:xfrm>
              <a:off x="10847070" y="4416057"/>
              <a:ext cx="226693" cy="547620"/>
            </a:xfrm>
            <a:custGeom>
              <a:avLst/>
              <a:gdLst>
                <a:gd name="connsiteX0" fmla="*/ 74295 w 226693"/>
                <a:gd name="connsiteY0" fmla="*/ 186423 h 547620"/>
                <a:gd name="connsiteX1" fmla="*/ 74295 w 226693"/>
                <a:gd name="connsiteY1" fmla="*/ 434073 h 547620"/>
                <a:gd name="connsiteX2" fmla="*/ 7620 w 226693"/>
                <a:gd name="connsiteY2" fmla="*/ 500748 h 547620"/>
                <a:gd name="connsiteX3" fmla="*/ 0 w 226693"/>
                <a:gd name="connsiteY3" fmla="*/ 499652 h 547620"/>
                <a:gd name="connsiteX4" fmla="*/ 57150 w 226693"/>
                <a:gd name="connsiteY4" fmla="*/ 540524 h 547620"/>
                <a:gd name="connsiteX5" fmla="*/ 105566 w 226693"/>
                <a:gd name="connsiteY5" fmla="*/ 537114 h 547620"/>
                <a:gd name="connsiteX6" fmla="*/ 214865 w 226693"/>
                <a:gd name="connsiteY6" fmla="*/ 433120 h 547620"/>
                <a:gd name="connsiteX7" fmla="*/ 220151 w 226693"/>
                <a:gd name="connsiteY7" fmla="*/ 384181 h 547620"/>
                <a:gd name="connsiteX8" fmla="*/ 181537 w 226693"/>
                <a:gd name="connsiteY8" fmla="*/ 327097 h 547620"/>
                <a:gd name="connsiteX9" fmla="*/ 181537 w 226693"/>
                <a:gd name="connsiteY9" fmla="*/ 326878 h 547620"/>
                <a:gd name="connsiteX10" fmla="*/ 142580 w 226693"/>
                <a:gd name="connsiteY10" fmla="*/ 129520 h 547620"/>
                <a:gd name="connsiteX11" fmla="*/ 139436 w 226693"/>
                <a:gd name="connsiteY11" fmla="*/ 120490 h 547620"/>
                <a:gd name="connsiteX12" fmla="*/ 136579 w 226693"/>
                <a:gd name="connsiteY12" fmla="*/ 114556 h 547620"/>
                <a:gd name="connsiteX13" fmla="*/ 78324 w 226693"/>
                <a:gd name="connsiteY13" fmla="*/ 18382 h 547620"/>
                <a:gd name="connsiteX14" fmla="*/ 25998 w 226693"/>
                <a:gd name="connsiteY14" fmla="*/ 5509 h 547620"/>
                <a:gd name="connsiteX15" fmla="*/ 13125 w 226693"/>
                <a:gd name="connsiteY15" fmla="*/ 57835 h 547620"/>
                <a:gd name="connsiteX16" fmla="*/ 68913 w 226693"/>
                <a:gd name="connsiteY16" fmla="*/ 149875 h 547620"/>
                <a:gd name="connsiteX17" fmla="*/ 74505 w 226693"/>
                <a:gd name="connsiteY17" fmla="*/ 178221 h 54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693" h="547620">
                  <a:moveTo>
                    <a:pt x="74295" y="186423"/>
                  </a:moveTo>
                  <a:lnTo>
                    <a:pt x="74295" y="434073"/>
                  </a:lnTo>
                  <a:cubicBezTo>
                    <a:pt x="74253" y="470879"/>
                    <a:pt x="44427" y="500706"/>
                    <a:pt x="7620" y="500748"/>
                  </a:cubicBezTo>
                  <a:lnTo>
                    <a:pt x="0" y="499652"/>
                  </a:lnTo>
                  <a:lnTo>
                    <a:pt x="57150" y="540524"/>
                  </a:lnTo>
                  <a:cubicBezTo>
                    <a:pt x="72019" y="551143"/>
                    <a:pt x="92332" y="549713"/>
                    <a:pt x="105566" y="537114"/>
                  </a:cubicBezTo>
                  <a:lnTo>
                    <a:pt x="214865" y="433120"/>
                  </a:lnTo>
                  <a:cubicBezTo>
                    <a:pt x="228343" y="420287"/>
                    <a:pt x="230578" y="399596"/>
                    <a:pt x="220151" y="384181"/>
                  </a:cubicBezTo>
                  <a:lnTo>
                    <a:pt x="181537" y="327097"/>
                  </a:lnTo>
                  <a:lnTo>
                    <a:pt x="181537" y="326878"/>
                  </a:lnTo>
                  <a:lnTo>
                    <a:pt x="142580" y="129520"/>
                  </a:lnTo>
                  <a:cubicBezTo>
                    <a:pt x="141919" y="126389"/>
                    <a:pt x="140862" y="123356"/>
                    <a:pt x="139436" y="120490"/>
                  </a:cubicBezTo>
                  <a:cubicBezTo>
                    <a:pt x="138662" y="118431"/>
                    <a:pt x="137706" y="116445"/>
                    <a:pt x="136579" y="114556"/>
                  </a:cubicBezTo>
                  <a:lnTo>
                    <a:pt x="78324" y="18382"/>
                  </a:lnTo>
                  <a:cubicBezTo>
                    <a:pt x="67429" y="378"/>
                    <a:pt x="44003" y="-5385"/>
                    <a:pt x="25998" y="5509"/>
                  </a:cubicBezTo>
                  <a:cubicBezTo>
                    <a:pt x="7994" y="16404"/>
                    <a:pt x="2231" y="39831"/>
                    <a:pt x="13125" y="57835"/>
                  </a:cubicBezTo>
                  <a:lnTo>
                    <a:pt x="68913" y="149875"/>
                  </a:lnTo>
                  <a:lnTo>
                    <a:pt x="74505" y="178221"/>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82" name="组合 281">
            <a:extLst>
              <a:ext uri="{FF2B5EF4-FFF2-40B4-BE49-F238E27FC236}">
                <a16:creationId xmlns:a16="http://schemas.microsoft.com/office/drawing/2014/main" id="{9A7DBB76-8D64-486D-A9AC-351F9FC2059D}"/>
              </a:ext>
            </a:extLst>
          </p:cNvPr>
          <p:cNvGrpSpPr/>
          <p:nvPr/>
        </p:nvGrpSpPr>
        <p:grpSpPr>
          <a:xfrm>
            <a:off x="1070609" y="5194935"/>
            <a:ext cx="714375" cy="866776"/>
            <a:chOff x="1070609" y="5194935"/>
            <a:chExt cx="714375" cy="866776"/>
          </a:xfrm>
          <a:noFill/>
        </p:grpSpPr>
        <p:sp>
          <p:nvSpPr>
            <p:cNvPr id="221" name="任意多边形: 形状 220" descr="自拍杆 纯色填充">
              <a:extLst>
                <a:ext uri="{FF2B5EF4-FFF2-40B4-BE49-F238E27FC236}">
                  <a16:creationId xmlns:a16="http://schemas.microsoft.com/office/drawing/2014/main" id="{6F4650AA-6520-421D-A772-E40AECCD1CAF}"/>
                </a:ext>
              </a:extLst>
            </p:cNvPr>
            <p:cNvSpPr/>
            <p:nvPr/>
          </p:nvSpPr>
          <p:spPr>
            <a:xfrm>
              <a:off x="1337310" y="5420858"/>
              <a:ext cx="238125" cy="97926"/>
            </a:xfrm>
            <a:custGeom>
              <a:avLst/>
              <a:gdLst>
                <a:gd name="connsiteX0" fmla="*/ 238125 w 238125"/>
                <a:gd name="connsiteY0" fmla="*/ 61503 h 97926"/>
                <a:gd name="connsiteX1" fmla="*/ 226219 w 238125"/>
                <a:gd name="connsiteY1" fmla="*/ 36900 h 97926"/>
                <a:gd name="connsiteX2" fmla="*/ 168173 w 238125"/>
                <a:gd name="connsiteY2" fmla="*/ 7687 h 97926"/>
                <a:gd name="connsiteX3" fmla="*/ 119063 w 238125"/>
                <a:gd name="connsiteY3" fmla="*/ 0 h 97926"/>
                <a:gd name="connsiteX4" fmla="*/ 69952 w 238125"/>
                <a:gd name="connsiteY4" fmla="*/ 7687 h 97926"/>
                <a:gd name="connsiteX5" fmla="*/ 11906 w 238125"/>
                <a:gd name="connsiteY5" fmla="*/ 36900 h 97926"/>
                <a:gd name="connsiteX6" fmla="*/ 0 w 238125"/>
                <a:gd name="connsiteY6" fmla="*/ 61503 h 97926"/>
                <a:gd name="connsiteX7" fmla="*/ 0 w 238125"/>
                <a:gd name="connsiteY7" fmla="*/ 97927 h 97926"/>
                <a:gd name="connsiteX8" fmla="*/ 238125 w 238125"/>
                <a:gd name="connsiteY8" fmla="*/ 97927 h 9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25" h="97926">
                  <a:moveTo>
                    <a:pt x="238125" y="61503"/>
                  </a:moveTo>
                  <a:cubicBezTo>
                    <a:pt x="237967" y="51950"/>
                    <a:pt x="233612" y="42951"/>
                    <a:pt x="226219" y="36900"/>
                  </a:cubicBezTo>
                  <a:cubicBezTo>
                    <a:pt x="209068" y="23301"/>
                    <a:pt x="189314" y="13359"/>
                    <a:pt x="168173" y="7687"/>
                  </a:cubicBezTo>
                  <a:cubicBezTo>
                    <a:pt x="152286" y="2658"/>
                    <a:pt x="135727" y="67"/>
                    <a:pt x="119063" y="0"/>
                  </a:cubicBezTo>
                  <a:cubicBezTo>
                    <a:pt x="102418" y="300"/>
                    <a:pt x="85893" y="2886"/>
                    <a:pt x="69952" y="7687"/>
                  </a:cubicBezTo>
                  <a:cubicBezTo>
                    <a:pt x="49062" y="14003"/>
                    <a:pt x="29425" y="23887"/>
                    <a:pt x="11906" y="36900"/>
                  </a:cubicBezTo>
                  <a:cubicBezTo>
                    <a:pt x="4513" y="42951"/>
                    <a:pt x="158" y="51950"/>
                    <a:pt x="0" y="61503"/>
                  </a:cubicBezTo>
                  <a:lnTo>
                    <a:pt x="0" y="97927"/>
                  </a:lnTo>
                  <a:lnTo>
                    <a:pt x="238125" y="97927"/>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22" name="任意多边形: 形状 221" descr="自拍杆 纯色填充">
              <a:extLst>
                <a:ext uri="{FF2B5EF4-FFF2-40B4-BE49-F238E27FC236}">
                  <a16:creationId xmlns:a16="http://schemas.microsoft.com/office/drawing/2014/main" id="{6F4650AA-6520-421D-A772-E40AECCD1CAF}"/>
                </a:ext>
              </a:extLst>
            </p:cNvPr>
            <p:cNvSpPr/>
            <p:nvPr/>
          </p:nvSpPr>
          <p:spPr>
            <a:xfrm>
              <a:off x="1393564" y="5282736"/>
              <a:ext cx="124606" cy="124606"/>
            </a:xfrm>
            <a:custGeom>
              <a:avLst/>
              <a:gdLst>
                <a:gd name="connsiteX0" fmla="*/ 62303 w 124606"/>
                <a:gd name="connsiteY0" fmla="*/ 124606 h 124606"/>
                <a:gd name="connsiteX1" fmla="*/ 124606 w 124606"/>
                <a:gd name="connsiteY1" fmla="*/ 62303 h 124606"/>
                <a:gd name="connsiteX2" fmla="*/ 62303 w 124606"/>
                <a:gd name="connsiteY2" fmla="*/ 0 h 124606"/>
                <a:gd name="connsiteX3" fmla="*/ 0 w 124606"/>
                <a:gd name="connsiteY3" fmla="*/ 62303 h 124606"/>
                <a:gd name="connsiteX4" fmla="*/ 0 w 124606"/>
                <a:gd name="connsiteY4" fmla="*/ 62313 h 124606"/>
                <a:gd name="connsiteX5" fmla="*/ 62303 w 124606"/>
                <a:gd name="connsiteY5" fmla="*/ 124606 h 124606"/>
                <a:gd name="connsiteX6" fmla="*/ 62303 w 124606"/>
                <a:gd name="connsiteY6" fmla="*/ 85268 h 124606"/>
                <a:gd name="connsiteX7" fmla="*/ 99193 w 124606"/>
                <a:gd name="connsiteY7" fmla="*/ 85268 h 124606"/>
                <a:gd name="connsiteX8" fmla="*/ 44140 w 124606"/>
                <a:gd name="connsiteY8" fmla="*/ 103995 h 124606"/>
                <a:gd name="connsiteX9" fmla="*/ 25413 w 124606"/>
                <a:gd name="connsiteY9" fmla="*/ 85268 h 12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606" h="124606">
                  <a:moveTo>
                    <a:pt x="62303" y="124606"/>
                  </a:moveTo>
                  <a:cubicBezTo>
                    <a:pt x="96712" y="124606"/>
                    <a:pt x="124606" y="96712"/>
                    <a:pt x="124606" y="62303"/>
                  </a:cubicBezTo>
                  <a:cubicBezTo>
                    <a:pt x="124606" y="27894"/>
                    <a:pt x="96712" y="0"/>
                    <a:pt x="62303" y="0"/>
                  </a:cubicBezTo>
                  <a:cubicBezTo>
                    <a:pt x="27894" y="0"/>
                    <a:pt x="0" y="27894"/>
                    <a:pt x="0" y="62303"/>
                  </a:cubicBezTo>
                  <a:cubicBezTo>
                    <a:pt x="0" y="62306"/>
                    <a:pt x="0" y="62310"/>
                    <a:pt x="0" y="62313"/>
                  </a:cubicBezTo>
                  <a:cubicBezTo>
                    <a:pt x="6" y="96718"/>
                    <a:pt x="27898" y="124606"/>
                    <a:pt x="62303" y="124606"/>
                  </a:cubicBezTo>
                  <a:close/>
                  <a:moveTo>
                    <a:pt x="62303" y="85268"/>
                  </a:moveTo>
                  <a:lnTo>
                    <a:pt x="99193" y="85268"/>
                  </a:lnTo>
                  <a:cubicBezTo>
                    <a:pt x="89162" y="105642"/>
                    <a:pt x="64514" y="114026"/>
                    <a:pt x="44140" y="103995"/>
                  </a:cubicBezTo>
                  <a:cubicBezTo>
                    <a:pt x="36003" y="99989"/>
                    <a:pt x="29419" y="93404"/>
                    <a:pt x="25413" y="85268"/>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23" name="任意多边形: 形状 222" descr="自拍杆 纯色填充">
              <a:extLst>
                <a:ext uri="{FF2B5EF4-FFF2-40B4-BE49-F238E27FC236}">
                  <a16:creationId xmlns:a16="http://schemas.microsoft.com/office/drawing/2014/main" id="{6F4650AA-6520-421D-A772-E40AECCD1CAF}"/>
                </a:ext>
              </a:extLst>
            </p:cNvPr>
            <p:cNvSpPr/>
            <p:nvPr/>
          </p:nvSpPr>
          <p:spPr>
            <a:xfrm>
              <a:off x="1070609" y="5194935"/>
              <a:ext cx="714375" cy="866776"/>
            </a:xfrm>
            <a:custGeom>
              <a:avLst/>
              <a:gdLst>
                <a:gd name="connsiteX0" fmla="*/ 684106 w 714375"/>
                <a:gd name="connsiteY0" fmla="*/ 37719 h 866776"/>
                <a:gd name="connsiteX1" fmla="*/ 523876 w 714375"/>
                <a:gd name="connsiteY1" fmla="*/ 37719 h 866776"/>
                <a:gd name="connsiteX2" fmla="*/ 523876 w 714375"/>
                <a:gd name="connsiteY2" fmla="*/ 19050 h 866776"/>
                <a:gd name="connsiteX3" fmla="*/ 504826 w 714375"/>
                <a:gd name="connsiteY3" fmla="*/ 0 h 866776"/>
                <a:gd name="connsiteX4" fmla="*/ 266701 w 714375"/>
                <a:gd name="connsiteY4" fmla="*/ 0 h 866776"/>
                <a:gd name="connsiteX5" fmla="*/ 247651 w 714375"/>
                <a:gd name="connsiteY5" fmla="*/ 19050 h 866776"/>
                <a:gd name="connsiteX6" fmla="*/ 247651 w 714375"/>
                <a:gd name="connsiteY6" fmla="*/ 37719 h 866776"/>
                <a:gd name="connsiteX7" fmla="*/ 105033 w 714375"/>
                <a:gd name="connsiteY7" fmla="*/ 37719 h 866776"/>
                <a:gd name="connsiteX8" fmla="*/ 74763 w 714375"/>
                <a:gd name="connsiteY8" fmla="*/ 67989 h 866776"/>
                <a:gd name="connsiteX9" fmla="*/ 74763 w 714375"/>
                <a:gd name="connsiteY9" fmla="*/ 341205 h 866776"/>
                <a:gd name="connsiteX10" fmla="*/ 105033 w 714375"/>
                <a:gd name="connsiteY10" fmla="*/ 371475 h 866776"/>
                <a:gd name="connsiteX11" fmla="*/ 247651 w 714375"/>
                <a:gd name="connsiteY11" fmla="*/ 371475 h 866776"/>
                <a:gd name="connsiteX12" fmla="*/ 247651 w 714375"/>
                <a:gd name="connsiteY12" fmla="*/ 390525 h 866776"/>
                <a:gd name="connsiteX13" fmla="*/ 266701 w 714375"/>
                <a:gd name="connsiteY13" fmla="*/ 409575 h 866776"/>
                <a:gd name="connsiteX14" fmla="*/ 361951 w 714375"/>
                <a:gd name="connsiteY14" fmla="*/ 409575 h 866776"/>
                <a:gd name="connsiteX15" fmla="*/ 361951 w 714375"/>
                <a:gd name="connsiteY15" fmla="*/ 447675 h 866776"/>
                <a:gd name="connsiteX16" fmla="*/ 352426 w 714375"/>
                <a:gd name="connsiteY16" fmla="*/ 447675 h 866776"/>
                <a:gd name="connsiteX17" fmla="*/ 333376 w 714375"/>
                <a:gd name="connsiteY17" fmla="*/ 466725 h 866776"/>
                <a:gd name="connsiteX18" fmla="*/ 333376 w 714375"/>
                <a:gd name="connsiteY18" fmla="*/ 476250 h 866776"/>
                <a:gd name="connsiteX19" fmla="*/ 337910 w 714375"/>
                <a:gd name="connsiteY19" fmla="*/ 488452 h 866776"/>
                <a:gd name="connsiteX20" fmla="*/ 149848 w 714375"/>
                <a:gd name="connsiteY20" fmla="*/ 676523 h 866776"/>
                <a:gd name="connsiteX21" fmla="*/ 125464 w 714375"/>
                <a:gd name="connsiteY21" fmla="*/ 687429 h 866776"/>
                <a:gd name="connsiteX22" fmla="*/ 11164 w 714375"/>
                <a:gd name="connsiteY22" fmla="*/ 801729 h 866776"/>
                <a:gd name="connsiteX23" fmla="*/ 11155 w 714375"/>
                <a:gd name="connsiteY23" fmla="*/ 855612 h 866776"/>
                <a:gd name="connsiteX24" fmla="*/ 65038 w 714375"/>
                <a:gd name="connsiteY24" fmla="*/ 855621 h 866776"/>
                <a:gd name="connsiteX25" fmla="*/ 179338 w 714375"/>
                <a:gd name="connsiteY25" fmla="*/ 741321 h 866776"/>
                <a:gd name="connsiteX26" fmla="*/ 190253 w 714375"/>
                <a:gd name="connsiteY26" fmla="*/ 716928 h 866776"/>
                <a:gd name="connsiteX27" fmla="*/ 401203 w 714375"/>
                <a:gd name="connsiteY27" fmla="*/ 505978 h 866776"/>
                <a:gd name="connsiteX28" fmla="*/ 407871 w 714375"/>
                <a:gd name="connsiteY28" fmla="*/ 495300 h 866776"/>
                <a:gd name="connsiteX29" fmla="*/ 428626 w 714375"/>
                <a:gd name="connsiteY29" fmla="*/ 495300 h 866776"/>
                <a:gd name="connsiteX30" fmla="*/ 428626 w 714375"/>
                <a:gd name="connsiteY30" fmla="*/ 514350 h 866776"/>
                <a:gd name="connsiteX31" fmla="*/ 447676 w 714375"/>
                <a:gd name="connsiteY31" fmla="*/ 514350 h 866776"/>
                <a:gd name="connsiteX32" fmla="*/ 457201 w 714375"/>
                <a:gd name="connsiteY32" fmla="*/ 504825 h 866776"/>
                <a:gd name="connsiteX33" fmla="*/ 457201 w 714375"/>
                <a:gd name="connsiteY33" fmla="*/ 438150 h 866776"/>
                <a:gd name="connsiteX34" fmla="*/ 447676 w 714375"/>
                <a:gd name="connsiteY34" fmla="*/ 428625 h 866776"/>
                <a:gd name="connsiteX35" fmla="*/ 428626 w 714375"/>
                <a:gd name="connsiteY35" fmla="*/ 428625 h 866776"/>
                <a:gd name="connsiteX36" fmla="*/ 428626 w 714375"/>
                <a:gd name="connsiteY36" fmla="*/ 447675 h 866776"/>
                <a:gd name="connsiteX37" fmla="*/ 409576 w 714375"/>
                <a:gd name="connsiteY37" fmla="*/ 447675 h 866776"/>
                <a:gd name="connsiteX38" fmla="*/ 409576 w 714375"/>
                <a:gd name="connsiteY38" fmla="*/ 409575 h 866776"/>
                <a:gd name="connsiteX39" fmla="*/ 504826 w 714375"/>
                <a:gd name="connsiteY39" fmla="*/ 409575 h 866776"/>
                <a:gd name="connsiteX40" fmla="*/ 523876 w 714375"/>
                <a:gd name="connsiteY40" fmla="*/ 390525 h 866776"/>
                <a:gd name="connsiteX41" fmla="*/ 523876 w 714375"/>
                <a:gd name="connsiteY41" fmla="*/ 371475 h 866776"/>
                <a:gd name="connsiteX42" fmla="*/ 684106 w 714375"/>
                <a:gd name="connsiteY42" fmla="*/ 371475 h 866776"/>
                <a:gd name="connsiteX43" fmla="*/ 714376 w 714375"/>
                <a:gd name="connsiteY43" fmla="*/ 341205 h 866776"/>
                <a:gd name="connsiteX44" fmla="*/ 714376 w 714375"/>
                <a:gd name="connsiteY44" fmla="*/ 67989 h 866776"/>
                <a:gd name="connsiteX45" fmla="*/ 684106 w 714375"/>
                <a:gd name="connsiteY45" fmla="*/ 37719 h 866776"/>
                <a:gd name="connsiteX46" fmla="*/ 628651 w 714375"/>
                <a:gd name="connsiteY46" fmla="*/ 342900 h 866776"/>
                <a:gd name="connsiteX47" fmla="*/ 142876 w 714375"/>
                <a:gd name="connsiteY47" fmla="*/ 342900 h 866776"/>
                <a:gd name="connsiteX48" fmla="*/ 142876 w 714375"/>
                <a:gd name="connsiteY48" fmla="*/ 66675 h 866776"/>
                <a:gd name="connsiteX49" fmla="*/ 628651 w 714375"/>
                <a:gd name="connsiteY49" fmla="*/ 66675 h 866776"/>
                <a:gd name="connsiteX50" fmla="*/ 684106 w 714375"/>
                <a:gd name="connsiteY50" fmla="*/ 245840 h 866776"/>
                <a:gd name="connsiteX51" fmla="*/ 672752 w 714375"/>
                <a:gd name="connsiteY51" fmla="*/ 257194 h 866776"/>
                <a:gd name="connsiteX52" fmla="*/ 661398 w 714375"/>
                <a:gd name="connsiteY52" fmla="*/ 245840 h 866776"/>
                <a:gd name="connsiteX53" fmla="*/ 661398 w 714375"/>
                <a:gd name="connsiteY53" fmla="*/ 192862 h 866776"/>
                <a:gd name="connsiteX54" fmla="*/ 672752 w 714375"/>
                <a:gd name="connsiteY54" fmla="*/ 181508 h 866776"/>
                <a:gd name="connsiteX55" fmla="*/ 684106 w 714375"/>
                <a:gd name="connsiteY55" fmla="*/ 192862 h 866776"/>
                <a:gd name="connsiteX56" fmla="*/ 672752 w 714375"/>
                <a:gd name="connsiteY56" fmla="*/ 166373 h 866776"/>
                <a:gd name="connsiteX57" fmla="*/ 661398 w 714375"/>
                <a:gd name="connsiteY57" fmla="*/ 155019 h 866776"/>
                <a:gd name="connsiteX58" fmla="*/ 672752 w 714375"/>
                <a:gd name="connsiteY58" fmla="*/ 143666 h 866776"/>
                <a:gd name="connsiteX59" fmla="*/ 684106 w 714375"/>
                <a:gd name="connsiteY59" fmla="*/ 155019 h 866776"/>
                <a:gd name="connsiteX60" fmla="*/ 672752 w 714375"/>
                <a:gd name="connsiteY60" fmla="*/ 166373 h 86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14375" h="866776">
                  <a:moveTo>
                    <a:pt x="684106" y="37719"/>
                  </a:moveTo>
                  <a:lnTo>
                    <a:pt x="523876" y="37719"/>
                  </a:lnTo>
                  <a:lnTo>
                    <a:pt x="523876" y="19050"/>
                  </a:lnTo>
                  <a:cubicBezTo>
                    <a:pt x="523876" y="8529"/>
                    <a:pt x="515347" y="0"/>
                    <a:pt x="504826" y="0"/>
                  </a:cubicBezTo>
                  <a:lnTo>
                    <a:pt x="266701" y="0"/>
                  </a:lnTo>
                  <a:cubicBezTo>
                    <a:pt x="256180" y="0"/>
                    <a:pt x="247651" y="8529"/>
                    <a:pt x="247651" y="19050"/>
                  </a:cubicBezTo>
                  <a:lnTo>
                    <a:pt x="247651" y="37719"/>
                  </a:lnTo>
                  <a:lnTo>
                    <a:pt x="105033" y="37719"/>
                  </a:lnTo>
                  <a:cubicBezTo>
                    <a:pt x="88335" y="37766"/>
                    <a:pt x="74809" y="51291"/>
                    <a:pt x="74763" y="67989"/>
                  </a:cubicBezTo>
                  <a:lnTo>
                    <a:pt x="74763" y="341205"/>
                  </a:lnTo>
                  <a:cubicBezTo>
                    <a:pt x="74809" y="357903"/>
                    <a:pt x="88335" y="371428"/>
                    <a:pt x="105033" y="371475"/>
                  </a:cubicBezTo>
                  <a:lnTo>
                    <a:pt x="247651" y="371475"/>
                  </a:lnTo>
                  <a:lnTo>
                    <a:pt x="247651" y="390525"/>
                  </a:lnTo>
                  <a:cubicBezTo>
                    <a:pt x="247651" y="401046"/>
                    <a:pt x="256180" y="409575"/>
                    <a:pt x="266701" y="409575"/>
                  </a:cubicBezTo>
                  <a:lnTo>
                    <a:pt x="361951" y="409575"/>
                  </a:lnTo>
                  <a:lnTo>
                    <a:pt x="361951" y="447675"/>
                  </a:lnTo>
                  <a:lnTo>
                    <a:pt x="352426" y="447675"/>
                  </a:lnTo>
                  <a:cubicBezTo>
                    <a:pt x="341905" y="447675"/>
                    <a:pt x="333376" y="456204"/>
                    <a:pt x="333376" y="466725"/>
                  </a:cubicBezTo>
                  <a:lnTo>
                    <a:pt x="333376" y="476250"/>
                  </a:lnTo>
                  <a:cubicBezTo>
                    <a:pt x="333390" y="480727"/>
                    <a:pt x="334998" y="485052"/>
                    <a:pt x="337910" y="488452"/>
                  </a:cubicBezTo>
                  <a:lnTo>
                    <a:pt x="149848" y="676523"/>
                  </a:lnTo>
                  <a:cubicBezTo>
                    <a:pt x="140663" y="677066"/>
                    <a:pt x="131992" y="680944"/>
                    <a:pt x="125464" y="687429"/>
                  </a:cubicBezTo>
                  <a:lnTo>
                    <a:pt x="11164" y="801729"/>
                  </a:lnTo>
                  <a:cubicBezTo>
                    <a:pt x="-3718" y="816606"/>
                    <a:pt x="-3722" y="840730"/>
                    <a:pt x="11155" y="855612"/>
                  </a:cubicBezTo>
                  <a:cubicBezTo>
                    <a:pt x="26032" y="870494"/>
                    <a:pt x="50156" y="870498"/>
                    <a:pt x="65038" y="855621"/>
                  </a:cubicBezTo>
                  <a:lnTo>
                    <a:pt x="179338" y="741321"/>
                  </a:lnTo>
                  <a:cubicBezTo>
                    <a:pt x="185828" y="734792"/>
                    <a:pt x="189709" y="726117"/>
                    <a:pt x="190253" y="716928"/>
                  </a:cubicBezTo>
                  <a:lnTo>
                    <a:pt x="401203" y="505978"/>
                  </a:lnTo>
                  <a:cubicBezTo>
                    <a:pt x="404200" y="502965"/>
                    <a:pt x="406479" y="499315"/>
                    <a:pt x="407871" y="495300"/>
                  </a:cubicBezTo>
                  <a:lnTo>
                    <a:pt x="428626" y="495300"/>
                  </a:lnTo>
                  <a:lnTo>
                    <a:pt x="428626" y="514350"/>
                  </a:lnTo>
                  <a:lnTo>
                    <a:pt x="447676" y="514350"/>
                  </a:lnTo>
                  <a:cubicBezTo>
                    <a:pt x="452937" y="514350"/>
                    <a:pt x="457201" y="510086"/>
                    <a:pt x="457201" y="504825"/>
                  </a:cubicBezTo>
                  <a:lnTo>
                    <a:pt x="457201" y="438150"/>
                  </a:lnTo>
                  <a:cubicBezTo>
                    <a:pt x="457201" y="432889"/>
                    <a:pt x="452937" y="428625"/>
                    <a:pt x="447676" y="428625"/>
                  </a:cubicBezTo>
                  <a:lnTo>
                    <a:pt x="428626" y="428625"/>
                  </a:lnTo>
                  <a:lnTo>
                    <a:pt x="428626" y="447675"/>
                  </a:lnTo>
                  <a:lnTo>
                    <a:pt x="409576" y="447675"/>
                  </a:lnTo>
                  <a:lnTo>
                    <a:pt x="409576" y="409575"/>
                  </a:lnTo>
                  <a:lnTo>
                    <a:pt x="504826" y="409575"/>
                  </a:lnTo>
                  <a:cubicBezTo>
                    <a:pt x="515347" y="409575"/>
                    <a:pt x="523876" y="401046"/>
                    <a:pt x="523876" y="390525"/>
                  </a:cubicBezTo>
                  <a:lnTo>
                    <a:pt x="523876" y="371475"/>
                  </a:lnTo>
                  <a:lnTo>
                    <a:pt x="684106" y="371475"/>
                  </a:lnTo>
                  <a:cubicBezTo>
                    <a:pt x="700804" y="371428"/>
                    <a:pt x="714329" y="357903"/>
                    <a:pt x="714376" y="341205"/>
                  </a:cubicBezTo>
                  <a:lnTo>
                    <a:pt x="714376" y="67989"/>
                  </a:lnTo>
                  <a:cubicBezTo>
                    <a:pt x="714329" y="51291"/>
                    <a:pt x="700804" y="37766"/>
                    <a:pt x="684106" y="37719"/>
                  </a:cubicBezTo>
                  <a:close/>
                  <a:moveTo>
                    <a:pt x="628651" y="342900"/>
                  </a:moveTo>
                  <a:lnTo>
                    <a:pt x="142876" y="342900"/>
                  </a:lnTo>
                  <a:lnTo>
                    <a:pt x="142876" y="66675"/>
                  </a:lnTo>
                  <a:lnTo>
                    <a:pt x="628651" y="66675"/>
                  </a:lnTo>
                  <a:close/>
                  <a:moveTo>
                    <a:pt x="684106" y="245840"/>
                  </a:moveTo>
                  <a:cubicBezTo>
                    <a:pt x="684106" y="252111"/>
                    <a:pt x="679022" y="257194"/>
                    <a:pt x="672752" y="257194"/>
                  </a:cubicBezTo>
                  <a:cubicBezTo>
                    <a:pt x="666481" y="257194"/>
                    <a:pt x="661398" y="252111"/>
                    <a:pt x="661398" y="245840"/>
                  </a:cubicBezTo>
                  <a:lnTo>
                    <a:pt x="661398" y="192862"/>
                  </a:lnTo>
                  <a:cubicBezTo>
                    <a:pt x="661398" y="186592"/>
                    <a:pt x="666481" y="181508"/>
                    <a:pt x="672752" y="181508"/>
                  </a:cubicBezTo>
                  <a:cubicBezTo>
                    <a:pt x="679022" y="181508"/>
                    <a:pt x="684106" y="186592"/>
                    <a:pt x="684106" y="192862"/>
                  </a:cubicBezTo>
                  <a:close/>
                  <a:moveTo>
                    <a:pt x="672752" y="166373"/>
                  </a:moveTo>
                  <a:cubicBezTo>
                    <a:pt x="666481" y="166373"/>
                    <a:pt x="661398" y="161290"/>
                    <a:pt x="661398" y="155019"/>
                  </a:cubicBezTo>
                  <a:cubicBezTo>
                    <a:pt x="661398" y="148749"/>
                    <a:pt x="666481" y="143666"/>
                    <a:pt x="672752" y="143666"/>
                  </a:cubicBezTo>
                  <a:cubicBezTo>
                    <a:pt x="679022" y="143666"/>
                    <a:pt x="684106" y="148749"/>
                    <a:pt x="684106" y="155019"/>
                  </a:cubicBezTo>
                  <a:cubicBezTo>
                    <a:pt x="684106" y="161290"/>
                    <a:pt x="679022" y="166373"/>
                    <a:pt x="672752" y="166373"/>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83" name="组合 282">
            <a:extLst>
              <a:ext uri="{FF2B5EF4-FFF2-40B4-BE49-F238E27FC236}">
                <a16:creationId xmlns:a16="http://schemas.microsoft.com/office/drawing/2014/main" id="{81EA7225-C417-4F97-9DDA-325C4F3CAA6C}"/>
              </a:ext>
            </a:extLst>
          </p:cNvPr>
          <p:cNvGrpSpPr/>
          <p:nvPr/>
        </p:nvGrpSpPr>
        <p:grpSpPr>
          <a:xfrm>
            <a:off x="2644140" y="5271135"/>
            <a:ext cx="685800" cy="704850"/>
            <a:chOff x="2644140" y="5271135"/>
            <a:chExt cx="685800" cy="704850"/>
          </a:xfrm>
          <a:noFill/>
        </p:grpSpPr>
        <p:sp>
          <p:nvSpPr>
            <p:cNvPr id="224" name="任意多边形: 形状 223" descr="服务器 纯色填充">
              <a:extLst>
                <a:ext uri="{FF2B5EF4-FFF2-40B4-BE49-F238E27FC236}">
                  <a16:creationId xmlns:a16="http://schemas.microsoft.com/office/drawing/2014/main" id="{A487F773-4DB0-4F24-98E5-4F564C6D9F7E}"/>
                </a:ext>
              </a:extLst>
            </p:cNvPr>
            <p:cNvSpPr/>
            <p:nvPr/>
          </p:nvSpPr>
          <p:spPr>
            <a:xfrm>
              <a:off x="2958465" y="5804535"/>
              <a:ext cx="57150" cy="76200"/>
            </a:xfrm>
            <a:custGeom>
              <a:avLst/>
              <a:gdLst>
                <a:gd name="connsiteX0" fmla="*/ 0 w 57150"/>
                <a:gd name="connsiteY0" fmla="*/ 0 h 76200"/>
                <a:gd name="connsiteX1" fmla="*/ 57150 w 57150"/>
                <a:gd name="connsiteY1" fmla="*/ 0 h 76200"/>
                <a:gd name="connsiteX2" fmla="*/ 57150 w 57150"/>
                <a:gd name="connsiteY2" fmla="*/ 76200 h 76200"/>
                <a:gd name="connsiteX3" fmla="*/ 0 w 571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7150" h="76200">
                  <a:moveTo>
                    <a:pt x="0" y="0"/>
                  </a:moveTo>
                  <a:lnTo>
                    <a:pt x="57150" y="0"/>
                  </a:lnTo>
                  <a:lnTo>
                    <a:pt x="57150" y="76200"/>
                  </a:lnTo>
                  <a:lnTo>
                    <a:pt x="0" y="762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25" name="任意多边形: 形状 224" descr="服务器 纯色填充">
              <a:extLst>
                <a:ext uri="{FF2B5EF4-FFF2-40B4-BE49-F238E27FC236}">
                  <a16:creationId xmlns:a16="http://schemas.microsoft.com/office/drawing/2014/main" id="{A487F773-4DB0-4F24-98E5-4F564C6D9F7E}"/>
                </a:ext>
              </a:extLst>
            </p:cNvPr>
            <p:cNvSpPr/>
            <p:nvPr/>
          </p:nvSpPr>
          <p:spPr>
            <a:xfrm>
              <a:off x="2958465" y="5918835"/>
              <a:ext cx="57150" cy="57150"/>
            </a:xfrm>
            <a:custGeom>
              <a:avLst/>
              <a:gdLst>
                <a:gd name="connsiteX0" fmla="*/ 0 w 57150"/>
                <a:gd name="connsiteY0" fmla="*/ 0 h 57150"/>
                <a:gd name="connsiteX1" fmla="*/ 57150 w 57150"/>
                <a:gd name="connsiteY1" fmla="*/ 0 h 57150"/>
                <a:gd name="connsiteX2" fmla="*/ 57150 w 57150"/>
                <a:gd name="connsiteY2" fmla="*/ 57150 h 57150"/>
                <a:gd name="connsiteX3" fmla="*/ 0 w 571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57150" h="57150">
                  <a:moveTo>
                    <a:pt x="0" y="0"/>
                  </a:moveTo>
                  <a:lnTo>
                    <a:pt x="57150" y="0"/>
                  </a:lnTo>
                  <a:lnTo>
                    <a:pt x="57150" y="57150"/>
                  </a:lnTo>
                  <a:lnTo>
                    <a:pt x="0" y="571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26" name="任意多边形: 形状 225" descr="服务器 纯色填充">
              <a:extLst>
                <a:ext uri="{FF2B5EF4-FFF2-40B4-BE49-F238E27FC236}">
                  <a16:creationId xmlns:a16="http://schemas.microsoft.com/office/drawing/2014/main" id="{A487F773-4DB0-4F24-98E5-4F564C6D9F7E}"/>
                </a:ext>
              </a:extLst>
            </p:cNvPr>
            <p:cNvSpPr/>
            <p:nvPr/>
          </p:nvSpPr>
          <p:spPr>
            <a:xfrm>
              <a:off x="3053715" y="5918835"/>
              <a:ext cx="276225" cy="57150"/>
            </a:xfrm>
            <a:custGeom>
              <a:avLst/>
              <a:gdLst>
                <a:gd name="connsiteX0" fmla="*/ 0 w 276225"/>
                <a:gd name="connsiteY0" fmla="*/ 0 h 57150"/>
                <a:gd name="connsiteX1" fmla="*/ 276225 w 276225"/>
                <a:gd name="connsiteY1" fmla="*/ 0 h 57150"/>
                <a:gd name="connsiteX2" fmla="*/ 276225 w 276225"/>
                <a:gd name="connsiteY2" fmla="*/ 57150 h 57150"/>
                <a:gd name="connsiteX3" fmla="*/ 0 w 276225"/>
                <a:gd name="connsiteY3" fmla="*/ 57150 h 57150"/>
              </a:gdLst>
              <a:ahLst/>
              <a:cxnLst>
                <a:cxn ang="0">
                  <a:pos x="connsiteX0" y="connsiteY0"/>
                </a:cxn>
                <a:cxn ang="0">
                  <a:pos x="connsiteX1" y="connsiteY1"/>
                </a:cxn>
                <a:cxn ang="0">
                  <a:pos x="connsiteX2" y="connsiteY2"/>
                </a:cxn>
                <a:cxn ang="0">
                  <a:pos x="connsiteX3" y="connsiteY3"/>
                </a:cxn>
              </a:cxnLst>
              <a:rect l="l" t="t" r="r" b="b"/>
              <a:pathLst>
                <a:path w="276225" h="57150">
                  <a:moveTo>
                    <a:pt x="0" y="0"/>
                  </a:moveTo>
                  <a:lnTo>
                    <a:pt x="276225" y="0"/>
                  </a:lnTo>
                  <a:lnTo>
                    <a:pt x="276225" y="57150"/>
                  </a:lnTo>
                  <a:lnTo>
                    <a:pt x="0" y="571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27" name="任意多边形: 形状 226" descr="服务器 纯色填充">
              <a:extLst>
                <a:ext uri="{FF2B5EF4-FFF2-40B4-BE49-F238E27FC236}">
                  <a16:creationId xmlns:a16="http://schemas.microsoft.com/office/drawing/2014/main" id="{A487F773-4DB0-4F24-98E5-4F564C6D9F7E}"/>
                </a:ext>
              </a:extLst>
            </p:cNvPr>
            <p:cNvSpPr/>
            <p:nvPr/>
          </p:nvSpPr>
          <p:spPr>
            <a:xfrm>
              <a:off x="2644140" y="5918835"/>
              <a:ext cx="276225" cy="57150"/>
            </a:xfrm>
            <a:custGeom>
              <a:avLst/>
              <a:gdLst>
                <a:gd name="connsiteX0" fmla="*/ 0 w 276225"/>
                <a:gd name="connsiteY0" fmla="*/ 0 h 57150"/>
                <a:gd name="connsiteX1" fmla="*/ 276225 w 276225"/>
                <a:gd name="connsiteY1" fmla="*/ 0 h 57150"/>
                <a:gd name="connsiteX2" fmla="*/ 276225 w 276225"/>
                <a:gd name="connsiteY2" fmla="*/ 57150 h 57150"/>
                <a:gd name="connsiteX3" fmla="*/ 0 w 276225"/>
                <a:gd name="connsiteY3" fmla="*/ 57150 h 57150"/>
              </a:gdLst>
              <a:ahLst/>
              <a:cxnLst>
                <a:cxn ang="0">
                  <a:pos x="connsiteX0" y="connsiteY0"/>
                </a:cxn>
                <a:cxn ang="0">
                  <a:pos x="connsiteX1" y="connsiteY1"/>
                </a:cxn>
                <a:cxn ang="0">
                  <a:pos x="connsiteX2" y="connsiteY2"/>
                </a:cxn>
                <a:cxn ang="0">
                  <a:pos x="connsiteX3" y="connsiteY3"/>
                </a:cxn>
              </a:cxnLst>
              <a:rect l="l" t="t" r="r" b="b"/>
              <a:pathLst>
                <a:path w="276225" h="57150">
                  <a:moveTo>
                    <a:pt x="0" y="0"/>
                  </a:moveTo>
                  <a:lnTo>
                    <a:pt x="276225" y="0"/>
                  </a:lnTo>
                  <a:lnTo>
                    <a:pt x="276225" y="57150"/>
                  </a:lnTo>
                  <a:lnTo>
                    <a:pt x="0" y="571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28" name="任意多边形: 形状 227" descr="服务器 纯色填充">
              <a:extLst>
                <a:ext uri="{FF2B5EF4-FFF2-40B4-BE49-F238E27FC236}">
                  <a16:creationId xmlns:a16="http://schemas.microsoft.com/office/drawing/2014/main" id="{A487F773-4DB0-4F24-98E5-4F564C6D9F7E}"/>
                </a:ext>
              </a:extLst>
            </p:cNvPr>
            <p:cNvSpPr/>
            <p:nvPr/>
          </p:nvSpPr>
          <p:spPr>
            <a:xfrm>
              <a:off x="2682240" y="5652135"/>
              <a:ext cx="609600" cy="15240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0 h 152400"/>
                <a:gd name="connsiteX4" fmla="*/ 34100 w 609600"/>
                <a:gd name="connsiteY4" fmla="*/ 152400 h 152400"/>
                <a:gd name="connsiteX5" fmla="*/ 575501 w 609600"/>
                <a:gd name="connsiteY5" fmla="*/ 152400 h 152400"/>
                <a:gd name="connsiteX6" fmla="*/ 609600 w 609600"/>
                <a:gd name="connsiteY6" fmla="*/ 118300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0"/>
                  </a:lnTo>
                  <a:cubicBezTo>
                    <a:pt x="0" y="137133"/>
                    <a:pt x="15267" y="152400"/>
                    <a:pt x="34100" y="152400"/>
                  </a:cubicBezTo>
                  <a:lnTo>
                    <a:pt x="575501" y="152400"/>
                  </a:lnTo>
                  <a:cubicBezTo>
                    <a:pt x="594333" y="152400"/>
                    <a:pt x="609600" y="137133"/>
                    <a:pt x="609600" y="118300"/>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29" name="任意多边形: 形状 228" descr="服务器 纯色填充">
              <a:extLst>
                <a:ext uri="{FF2B5EF4-FFF2-40B4-BE49-F238E27FC236}">
                  <a16:creationId xmlns:a16="http://schemas.microsoft.com/office/drawing/2014/main" id="{A487F773-4DB0-4F24-98E5-4F564C6D9F7E}"/>
                </a:ext>
              </a:extLst>
            </p:cNvPr>
            <p:cNvSpPr/>
            <p:nvPr/>
          </p:nvSpPr>
          <p:spPr>
            <a:xfrm>
              <a:off x="2682240" y="5461635"/>
              <a:ext cx="609600" cy="15240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0 h 152400"/>
                <a:gd name="connsiteX4" fmla="*/ 34100 w 609600"/>
                <a:gd name="connsiteY4" fmla="*/ 152400 h 152400"/>
                <a:gd name="connsiteX5" fmla="*/ 575501 w 609600"/>
                <a:gd name="connsiteY5" fmla="*/ 152400 h 152400"/>
                <a:gd name="connsiteX6" fmla="*/ 609600 w 609600"/>
                <a:gd name="connsiteY6" fmla="*/ 118300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0"/>
                  </a:lnTo>
                  <a:cubicBezTo>
                    <a:pt x="0" y="137133"/>
                    <a:pt x="15267" y="152400"/>
                    <a:pt x="34100" y="152400"/>
                  </a:cubicBezTo>
                  <a:lnTo>
                    <a:pt x="575501" y="152400"/>
                  </a:lnTo>
                  <a:cubicBezTo>
                    <a:pt x="594333" y="152400"/>
                    <a:pt x="609600" y="137133"/>
                    <a:pt x="609600" y="118300"/>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30" name="任意多边形: 形状 229" descr="服务器 纯色填充">
              <a:extLst>
                <a:ext uri="{FF2B5EF4-FFF2-40B4-BE49-F238E27FC236}">
                  <a16:creationId xmlns:a16="http://schemas.microsoft.com/office/drawing/2014/main" id="{A487F773-4DB0-4F24-98E5-4F564C6D9F7E}"/>
                </a:ext>
              </a:extLst>
            </p:cNvPr>
            <p:cNvSpPr/>
            <p:nvPr/>
          </p:nvSpPr>
          <p:spPr>
            <a:xfrm>
              <a:off x="2682240" y="5271135"/>
              <a:ext cx="609600" cy="15240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92" name="组合 291">
            <a:extLst>
              <a:ext uri="{FF2B5EF4-FFF2-40B4-BE49-F238E27FC236}">
                <a16:creationId xmlns:a16="http://schemas.microsoft.com/office/drawing/2014/main" id="{CE344701-22AE-4D82-A511-BEBD3B67167B}"/>
              </a:ext>
            </a:extLst>
          </p:cNvPr>
          <p:cNvGrpSpPr/>
          <p:nvPr/>
        </p:nvGrpSpPr>
        <p:grpSpPr>
          <a:xfrm>
            <a:off x="4122420" y="5271135"/>
            <a:ext cx="838200" cy="704850"/>
            <a:chOff x="4122420" y="5271135"/>
            <a:chExt cx="838200" cy="704850"/>
          </a:xfrm>
          <a:noFill/>
        </p:grpSpPr>
        <p:sp>
          <p:nvSpPr>
            <p:cNvPr id="231" name="任意多边形: 形状 230" descr="碎纸机 纯色填充">
              <a:extLst>
                <a:ext uri="{FF2B5EF4-FFF2-40B4-BE49-F238E27FC236}">
                  <a16:creationId xmlns:a16="http://schemas.microsoft.com/office/drawing/2014/main" id="{F3AE5CA9-A641-41EA-B9AD-C71365A8665D}"/>
                </a:ext>
              </a:extLst>
            </p:cNvPr>
            <p:cNvSpPr/>
            <p:nvPr/>
          </p:nvSpPr>
          <p:spPr>
            <a:xfrm>
              <a:off x="4370070" y="5833110"/>
              <a:ext cx="38100" cy="142875"/>
            </a:xfrm>
            <a:custGeom>
              <a:avLst/>
              <a:gdLst>
                <a:gd name="connsiteX0" fmla="*/ 0 w 38100"/>
                <a:gd name="connsiteY0" fmla="*/ 0 h 142875"/>
                <a:gd name="connsiteX1" fmla="*/ 38100 w 38100"/>
                <a:gd name="connsiteY1" fmla="*/ 0 h 142875"/>
                <a:gd name="connsiteX2" fmla="*/ 38100 w 38100"/>
                <a:gd name="connsiteY2" fmla="*/ 142875 h 142875"/>
                <a:gd name="connsiteX3" fmla="*/ 0 w 38100"/>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38100" h="142875">
                  <a:moveTo>
                    <a:pt x="0" y="0"/>
                  </a:moveTo>
                  <a:lnTo>
                    <a:pt x="38100" y="0"/>
                  </a:lnTo>
                  <a:lnTo>
                    <a:pt x="38100" y="142875"/>
                  </a:lnTo>
                  <a:lnTo>
                    <a:pt x="0" y="1428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32" name="任意多边形: 形状 231" descr="碎纸机 纯色填充">
              <a:extLst>
                <a:ext uri="{FF2B5EF4-FFF2-40B4-BE49-F238E27FC236}">
                  <a16:creationId xmlns:a16="http://schemas.microsoft.com/office/drawing/2014/main" id="{F3AE5CA9-A641-41EA-B9AD-C71365A8665D}"/>
                </a:ext>
              </a:extLst>
            </p:cNvPr>
            <p:cNvSpPr/>
            <p:nvPr/>
          </p:nvSpPr>
          <p:spPr>
            <a:xfrm>
              <a:off x="4674870" y="5833110"/>
              <a:ext cx="38100" cy="142875"/>
            </a:xfrm>
            <a:custGeom>
              <a:avLst/>
              <a:gdLst>
                <a:gd name="connsiteX0" fmla="*/ 0 w 38100"/>
                <a:gd name="connsiteY0" fmla="*/ 0 h 142875"/>
                <a:gd name="connsiteX1" fmla="*/ 38100 w 38100"/>
                <a:gd name="connsiteY1" fmla="*/ 0 h 142875"/>
                <a:gd name="connsiteX2" fmla="*/ 38100 w 38100"/>
                <a:gd name="connsiteY2" fmla="*/ 142875 h 142875"/>
                <a:gd name="connsiteX3" fmla="*/ 0 w 38100"/>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38100" h="142875">
                  <a:moveTo>
                    <a:pt x="0" y="0"/>
                  </a:moveTo>
                  <a:lnTo>
                    <a:pt x="38100" y="0"/>
                  </a:lnTo>
                  <a:lnTo>
                    <a:pt x="38100" y="142875"/>
                  </a:lnTo>
                  <a:lnTo>
                    <a:pt x="0" y="1428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33" name="任意多边形: 形状 232" descr="碎纸机 纯色填充">
              <a:extLst>
                <a:ext uri="{FF2B5EF4-FFF2-40B4-BE49-F238E27FC236}">
                  <a16:creationId xmlns:a16="http://schemas.microsoft.com/office/drawing/2014/main" id="{F3AE5CA9-A641-41EA-B9AD-C71365A8665D}"/>
                </a:ext>
              </a:extLst>
            </p:cNvPr>
            <p:cNvSpPr/>
            <p:nvPr/>
          </p:nvSpPr>
          <p:spPr>
            <a:xfrm>
              <a:off x="4522470" y="5833110"/>
              <a:ext cx="38100" cy="142875"/>
            </a:xfrm>
            <a:custGeom>
              <a:avLst/>
              <a:gdLst>
                <a:gd name="connsiteX0" fmla="*/ 0 w 38100"/>
                <a:gd name="connsiteY0" fmla="*/ 0 h 142875"/>
                <a:gd name="connsiteX1" fmla="*/ 38100 w 38100"/>
                <a:gd name="connsiteY1" fmla="*/ 0 h 142875"/>
                <a:gd name="connsiteX2" fmla="*/ 38100 w 38100"/>
                <a:gd name="connsiteY2" fmla="*/ 142875 h 142875"/>
                <a:gd name="connsiteX3" fmla="*/ 0 w 38100"/>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38100" h="142875">
                  <a:moveTo>
                    <a:pt x="0" y="0"/>
                  </a:moveTo>
                  <a:lnTo>
                    <a:pt x="38100" y="0"/>
                  </a:lnTo>
                  <a:lnTo>
                    <a:pt x="38100" y="142875"/>
                  </a:lnTo>
                  <a:lnTo>
                    <a:pt x="0" y="1428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34" name="任意多边形: 形状 233" descr="碎纸机 纯色填充">
              <a:extLst>
                <a:ext uri="{FF2B5EF4-FFF2-40B4-BE49-F238E27FC236}">
                  <a16:creationId xmlns:a16="http://schemas.microsoft.com/office/drawing/2014/main" id="{F3AE5CA9-A641-41EA-B9AD-C71365A8665D}"/>
                </a:ext>
              </a:extLst>
            </p:cNvPr>
            <p:cNvSpPr/>
            <p:nvPr/>
          </p:nvSpPr>
          <p:spPr>
            <a:xfrm>
              <a:off x="4446270" y="5833110"/>
              <a:ext cx="38100" cy="142875"/>
            </a:xfrm>
            <a:custGeom>
              <a:avLst/>
              <a:gdLst>
                <a:gd name="connsiteX0" fmla="*/ 0 w 38100"/>
                <a:gd name="connsiteY0" fmla="*/ 0 h 142875"/>
                <a:gd name="connsiteX1" fmla="*/ 38100 w 38100"/>
                <a:gd name="connsiteY1" fmla="*/ 0 h 142875"/>
                <a:gd name="connsiteX2" fmla="*/ 38100 w 38100"/>
                <a:gd name="connsiteY2" fmla="*/ 142875 h 142875"/>
                <a:gd name="connsiteX3" fmla="*/ 0 w 38100"/>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38100" h="142875">
                  <a:moveTo>
                    <a:pt x="0" y="0"/>
                  </a:moveTo>
                  <a:lnTo>
                    <a:pt x="38100" y="0"/>
                  </a:lnTo>
                  <a:lnTo>
                    <a:pt x="38100" y="142875"/>
                  </a:lnTo>
                  <a:lnTo>
                    <a:pt x="0" y="1428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35" name="任意多边形: 形状 234" descr="碎纸机 纯色填充">
              <a:extLst>
                <a:ext uri="{FF2B5EF4-FFF2-40B4-BE49-F238E27FC236}">
                  <a16:creationId xmlns:a16="http://schemas.microsoft.com/office/drawing/2014/main" id="{F3AE5CA9-A641-41EA-B9AD-C71365A8665D}"/>
                </a:ext>
              </a:extLst>
            </p:cNvPr>
            <p:cNvSpPr/>
            <p:nvPr/>
          </p:nvSpPr>
          <p:spPr>
            <a:xfrm>
              <a:off x="4598670" y="5833110"/>
              <a:ext cx="38100" cy="142875"/>
            </a:xfrm>
            <a:custGeom>
              <a:avLst/>
              <a:gdLst>
                <a:gd name="connsiteX0" fmla="*/ 0 w 38100"/>
                <a:gd name="connsiteY0" fmla="*/ 0 h 142875"/>
                <a:gd name="connsiteX1" fmla="*/ 38100 w 38100"/>
                <a:gd name="connsiteY1" fmla="*/ 0 h 142875"/>
                <a:gd name="connsiteX2" fmla="*/ 38100 w 38100"/>
                <a:gd name="connsiteY2" fmla="*/ 142875 h 142875"/>
                <a:gd name="connsiteX3" fmla="*/ 0 w 38100"/>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38100" h="142875">
                  <a:moveTo>
                    <a:pt x="0" y="0"/>
                  </a:moveTo>
                  <a:lnTo>
                    <a:pt x="38100" y="0"/>
                  </a:lnTo>
                  <a:lnTo>
                    <a:pt x="38100" y="142875"/>
                  </a:lnTo>
                  <a:lnTo>
                    <a:pt x="0" y="14287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36" name="任意多边形: 形状 235" descr="碎纸机 纯色填充">
              <a:extLst>
                <a:ext uri="{FF2B5EF4-FFF2-40B4-BE49-F238E27FC236}">
                  <a16:creationId xmlns:a16="http://schemas.microsoft.com/office/drawing/2014/main" id="{F3AE5CA9-A641-41EA-B9AD-C71365A8665D}"/>
                </a:ext>
              </a:extLst>
            </p:cNvPr>
            <p:cNvSpPr/>
            <p:nvPr/>
          </p:nvSpPr>
          <p:spPr>
            <a:xfrm>
              <a:off x="4408170" y="5490210"/>
              <a:ext cx="266700" cy="38100"/>
            </a:xfrm>
            <a:custGeom>
              <a:avLst/>
              <a:gdLst>
                <a:gd name="connsiteX0" fmla="*/ 0 w 266700"/>
                <a:gd name="connsiteY0" fmla="*/ 0 h 38100"/>
                <a:gd name="connsiteX1" fmla="*/ 266700 w 266700"/>
                <a:gd name="connsiteY1" fmla="*/ 0 h 38100"/>
                <a:gd name="connsiteX2" fmla="*/ 266700 w 266700"/>
                <a:gd name="connsiteY2" fmla="*/ 38100 h 38100"/>
                <a:gd name="connsiteX3" fmla="*/ 0 w 2667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266700" h="38100">
                  <a:moveTo>
                    <a:pt x="0" y="0"/>
                  </a:moveTo>
                  <a:lnTo>
                    <a:pt x="266700" y="0"/>
                  </a:lnTo>
                  <a:lnTo>
                    <a:pt x="266700"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37" name="任意多边形: 形状 236" descr="碎纸机 纯色填充">
              <a:extLst>
                <a:ext uri="{FF2B5EF4-FFF2-40B4-BE49-F238E27FC236}">
                  <a16:creationId xmlns:a16="http://schemas.microsoft.com/office/drawing/2014/main" id="{F3AE5CA9-A641-41EA-B9AD-C71365A8665D}"/>
                </a:ext>
              </a:extLst>
            </p:cNvPr>
            <p:cNvSpPr/>
            <p:nvPr/>
          </p:nvSpPr>
          <p:spPr>
            <a:xfrm>
              <a:off x="4408170" y="5414010"/>
              <a:ext cx="133350" cy="38100"/>
            </a:xfrm>
            <a:custGeom>
              <a:avLst/>
              <a:gdLst>
                <a:gd name="connsiteX0" fmla="*/ 0 w 133350"/>
                <a:gd name="connsiteY0" fmla="*/ 0 h 38100"/>
                <a:gd name="connsiteX1" fmla="*/ 133350 w 133350"/>
                <a:gd name="connsiteY1" fmla="*/ 0 h 38100"/>
                <a:gd name="connsiteX2" fmla="*/ 133350 w 133350"/>
                <a:gd name="connsiteY2" fmla="*/ 38100 h 38100"/>
                <a:gd name="connsiteX3" fmla="*/ 0 w 1333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33350" h="38100">
                  <a:moveTo>
                    <a:pt x="0" y="0"/>
                  </a:moveTo>
                  <a:lnTo>
                    <a:pt x="133350" y="0"/>
                  </a:lnTo>
                  <a:lnTo>
                    <a:pt x="133350"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38" name="任意多边形: 形状 237" descr="碎纸机 纯色填充">
              <a:extLst>
                <a:ext uri="{FF2B5EF4-FFF2-40B4-BE49-F238E27FC236}">
                  <a16:creationId xmlns:a16="http://schemas.microsoft.com/office/drawing/2014/main" id="{F3AE5CA9-A641-41EA-B9AD-C71365A8665D}"/>
                </a:ext>
              </a:extLst>
            </p:cNvPr>
            <p:cNvSpPr/>
            <p:nvPr/>
          </p:nvSpPr>
          <p:spPr>
            <a:xfrm>
              <a:off x="4408170" y="5566410"/>
              <a:ext cx="266700" cy="38100"/>
            </a:xfrm>
            <a:custGeom>
              <a:avLst/>
              <a:gdLst>
                <a:gd name="connsiteX0" fmla="*/ 0 w 266700"/>
                <a:gd name="connsiteY0" fmla="*/ 0 h 38100"/>
                <a:gd name="connsiteX1" fmla="*/ 266700 w 266700"/>
                <a:gd name="connsiteY1" fmla="*/ 0 h 38100"/>
                <a:gd name="connsiteX2" fmla="*/ 266700 w 266700"/>
                <a:gd name="connsiteY2" fmla="*/ 38100 h 38100"/>
                <a:gd name="connsiteX3" fmla="*/ 0 w 2667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266700" h="38100">
                  <a:moveTo>
                    <a:pt x="0" y="0"/>
                  </a:moveTo>
                  <a:lnTo>
                    <a:pt x="266700" y="0"/>
                  </a:lnTo>
                  <a:lnTo>
                    <a:pt x="266700" y="38100"/>
                  </a:lnTo>
                  <a:lnTo>
                    <a:pt x="0" y="381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39" name="任意多边形: 形状 238" descr="碎纸机 纯色填充">
              <a:extLst>
                <a:ext uri="{FF2B5EF4-FFF2-40B4-BE49-F238E27FC236}">
                  <a16:creationId xmlns:a16="http://schemas.microsoft.com/office/drawing/2014/main" id="{F3AE5CA9-A641-41EA-B9AD-C71365A8665D}"/>
                </a:ext>
              </a:extLst>
            </p:cNvPr>
            <p:cNvSpPr/>
            <p:nvPr/>
          </p:nvSpPr>
          <p:spPr>
            <a:xfrm>
              <a:off x="4122420" y="5271135"/>
              <a:ext cx="838200" cy="523875"/>
            </a:xfrm>
            <a:custGeom>
              <a:avLst/>
              <a:gdLst>
                <a:gd name="connsiteX0" fmla="*/ 800100 w 838200"/>
                <a:gd name="connsiteY0" fmla="*/ 285750 h 523875"/>
                <a:gd name="connsiteX1" fmla="*/ 647700 w 838200"/>
                <a:gd name="connsiteY1" fmla="*/ 285750 h 523875"/>
                <a:gd name="connsiteX2" fmla="*/ 647700 w 838200"/>
                <a:gd name="connsiteY2" fmla="*/ 125730 h 523875"/>
                <a:gd name="connsiteX3" fmla="*/ 532448 w 838200"/>
                <a:gd name="connsiteY3" fmla="*/ 0 h 523875"/>
                <a:gd name="connsiteX4" fmla="*/ 190500 w 838200"/>
                <a:gd name="connsiteY4" fmla="*/ 0 h 523875"/>
                <a:gd name="connsiteX5" fmla="*/ 190500 w 838200"/>
                <a:gd name="connsiteY5" fmla="*/ 285750 h 523875"/>
                <a:gd name="connsiteX6" fmla="*/ 38100 w 838200"/>
                <a:gd name="connsiteY6" fmla="*/ 285750 h 523875"/>
                <a:gd name="connsiteX7" fmla="*/ 0 w 838200"/>
                <a:gd name="connsiteY7" fmla="*/ 323850 h 523875"/>
                <a:gd name="connsiteX8" fmla="*/ 0 w 838200"/>
                <a:gd name="connsiteY8" fmla="*/ 485775 h 523875"/>
                <a:gd name="connsiteX9" fmla="*/ 38100 w 838200"/>
                <a:gd name="connsiteY9" fmla="*/ 523875 h 523875"/>
                <a:gd name="connsiteX10" fmla="*/ 800100 w 838200"/>
                <a:gd name="connsiteY10" fmla="*/ 523875 h 523875"/>
                <a:gd name="connsiteX11" fmla="*/ 838200 w 838200"/>
                <a:gd name="connsiteY11" fmla="*/ 485775 h 523875"/>
                <a:gd name="connsiteX12" fmla="*/ 838200 w 838200"/>
                <a:gd name="connsiteY12" fmla="*/ 323850 h 523875"/>
                <a:gd name="connsiteX13" fmla="*/ 800100 w 838200"/>
                <a:gd name="connsiteY13" fmla="*/ 285750 h 523875"/>
                <a:gd name="connsiteX14" fmla="*/ 95250 w 838200"/>
                <a:gd name="connsiteY14" fmla="*/ 419100 h 523875"/>
                <a:gd name="connsiteX15" fmla="*/ 57150 w 838200"/>
                <a:gd name="connsiteY15" fmla="*/ 381000 h 523875"/>
                <a:gd name="connsiteX16" fmla="*/ 95250 w 838200"/>
                <a:gd name="connsiteY16" fmla="*/ 342900 h 523875"/>
                <a:gd name="connsiteX17" fmla="*/ 133350 w 838200"/>
                <a:gd name="connsiteY17" fmla="*/ 381000 h 523875"/>
                <a:gd name="connsiteX18" fmla="*/ 95250 w 838200"/>
                <a:gd name="connsiteY18" fmla="*/ 419100 h 523875"/>
                <a:gd name="connsiteX19" fmla="*/ 573405 w 838200"/>
                <a:gd name="connsiteY19" fmla="*/ 123825 h 523875"/>
                <a:gd name="connsiteX20" fmla="*/ 514350 w 838200"/>
                <a:gd name="connsiteY20" fmla="*/ 123825 h 523875"/>
                <a:gd name="connsiteX21" fmla="*/ 514350 w 838200"/>
                <a:gd name="connsiteY21" fmla="*/ 59055 h 523875"/>
                <a:gd name="connsiteX22" fmla="*/ 573405 w 838200"/>
                <a:gd name="connsiteY22" fmla="*/ 123825 h 523875"/>
                <a:gd name="connsiteX23" fmla="*/ 590550 w 838200"/>
                <a:gd name="connsiteY23" fmla="*/ 371475 h 523875"/>
                <a:gd name="connsiteX24" fmla="*/ 247650 w 838200"/>
                <a:gd name="connsiteY24" fmla="*/ 371475 h 523875"/>
                <a:gd name="connsiteX25" fmla="*/ 247650 w 838200"/>
                <a:gd name="connsiteY25" fmla="*/ 57150 h 523875"/>
                <a:gd name="connsiteX26" fmla="*/ 457200 w 838200"/>
                <a:gd name="connsiteY26" fmla="*/ 57150 h 523875"/>
                <a:gd name="connsiteX27" fmla="*/ 457200 w 838200"/>
                <a:gd name="connsiteY27" fmla="*/ 180975 h 523875"/>
                <a:gd name="connsiteX28" fmla="*/ 590550 w 838200"/>
                <a:gd name="connsiteY28" fmla="*/ 180975 h 523875"/>
                <a:gd name="connsiteX29" fmla="*/ 590550 w 838200"/>
                <a:gd name="connsiteY29" fmla="*/ 3714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38200" h="523875">
                  <a:moveTo>
                    <a:pt x="800100" y="285750"/>
                  </a:moveTo>
                  <a:lnTo>
                    <a:pt x="647700" y="285750"/>
                  </a:lnTo>
                  <a:lnTo>
                    <a:pt x="647700" y="125730"/>
                  </a:lnTo>
                  <a:lnTo>
                    <a:pt x="532448" y="0"/>
                  </a:lnTo>
                  <a:lnTo>
                    <a:pt x="190500" y="0"/>
                  </a:lnTo>
                  <a:lnTo>
                    <a:pt x="190500" y="285750"/>
                  </a:lnTo>
                  <a:lnTo>
                    <a:pt x="38100" y="285750"/>
                  </a:lnTo>
                  <a:cubicBezTo>
                    <a:pt x="17145" y="285750"/>
                    <a:pt x="0" y="302895"/>
                    <a:pt x="0" y="323850"/>
                  </a:cubicBezTo>
                  <a:lnTo>
                    <a:pt x="0" y="485775"/>
                  </a:lnTo>
                  <a:cubicBezTo>
                    <a:pt x="0" y="506730"/>
                    <a:pt x="17145" y="523875"/>
                    <a:pt x="38100" y="523875"/>
                  </a:cubicBezTo>
                  <a:lnTo>
                    <a:pt x="800100" y="523875"/>
                  </a:lnTo>
                  <a:cubicBezTo>
                    <a:pt x="821055" y="523875"/>
                    <a:pt x="838200" y="506730"/>
                    <a:pt x="838200" y="485775"/>
                  </a:cubicBezTo>
                  <a:lnTo>
                    <a:pt x="838200" y="323850"/>
                  </a:lnTo>
                  <a:cubicBezTo>
                    <a:pt x="838200" y="302895"/>
                    <a:pt x="821055" y="285750"/>
                    <a:pt x="800100" y="285750"/>
                  </a:cubicBezTo>
                  <a:close/>
                  <a:moveTo>
                    <a:pt x="95250" y="419100"/>
                  </a:moveTo>
                  <a:cubicBezTo>
                    <a:pt x="74295" y="419100"/>
                    <a:pt x="57150" y="401955"/>
                    <a:pt x="57150" y="381000"/>
                  </a:cubicBezTo>
                  <a:cubicBezTo>
                    <a:pt x="57150" y="360045"/>
                    <a:pt x="74295" y="342900"/>
                    <a:pt x="95250" y="342900"/>
                  </a:cubicBezTo>
                  <a:cubicBezTo>
                    <a:pt x="116205" y="342900"/>
                    <a:pt x="133350" y="360045"/>
                    <a:pt x="133350" y="381000"/>
                  </a:cubicBezTo>
                  <a:cubicBezTo>
                    <a:pt x="133350" y="401955"/>
                    <a:pt x="116205" y="419100"/>
                    <a:pt x="95250" y="419100"/>
                  </a:cubicBezTo>
                  <a:close/>
                  <a:moveTo>
                    <a:pt x="573405" y="123825"/>
                  </a:moveTo>
                  <a:lnTo>
                    <a:pt x="514350" y="123825"/>
                  </a:lnTo>
                  <a:lnTo>
                    <a:pt x="514350" y="59055"/>
                  </a:lnTo>
                  <a:lnTo>
                    <a:pt x="573405" y="123825"/>
                  </a:lnTo>
                  <a:close/>
                  <a:moveTo>
                    <a:pt x="590550" y="371475"/>
                  </a:moveTo>
                  <a:lnTo>
                    <a:pt x="247650" y="371475"/>
                  </a:lnTo>
                  <a:lnTo>
                    <a:pt x="247650" y="57150"/>
                  </a:lnTo>
                  <a:lnTo>
                    <a:pt x="457200" y="57150"/>
                  </a:lnTo>
                  <a:lnTo>
                    <a:pt x="457200" y="180975"/>
                  </a:lnTo>
                  <a:lnTo>
                    <a:pt x="590550" y="180975"/>
                  </a:lnTo>
                  <a:lnTo>
                    <a:pt x="590550" y="371475"/>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93" name="组合 292">
            <a:extLst>
              <a:ext uri="{FF2B5EF4-FFF2-40B4-BE49-F238E27FC236}">
                <a16:creationId xmlns:a16="http://schemas.microsoft.com/office/drawing/2014/main" id="{B73D5987-7A95-40C3-9EDB-41F01B3C4371}"/>
              </a:ext>
            </a:extLst>
          </p:cNvPr>
          <p:cNvGrpSpPr/>
          <p:nvPr/>
        </p:nvGrpSpPr>
        <p:grpSpPr>
          <a:xfrm>
            <a:off x="5676900" y="5222414"/>
            <a:ext cx="838199" cy="801195"/>
            <a:chOff x="5676900" y="5222414"/>
            <a:chExt cx="838199" cy="801195"/>
          </a:xfrm>
          <a:noFill/>
        </p:grpSpPr>
        <p:sp>
          <p:nvSpPr>
            <p:cNvPr id="240" name="任意多边形: 形状 239" descr="太阳能板 纯色填充">
              <a:extLst>
                <a:ext uri="{FF2B5EF4-FFF2-40B4-BE49-F238E27FC236}">
                  <a16:creationId xmlns:a16="http://schemas.microsoft.com/office/drawing/2014/main" id="{237AB4D4-2287-48D6-99E3-767A3173C071}"/>
                </a:ext>
              </a:extLst>
            </p:cNvPr>
            <p:cNvSpPr/>
            <p:nvPr/>
          </p:nvSpPr>
          <p:spPr>
            <a:xfrm>
              <a:off x="5676900" y="5336714"/>
              <a:ext cx="47625" cy="19050"/>
            </a:xfrm>
            <a:custGeom>
              <a:avLst/>
              <a:gdLst>
                <a:gd name="connsiteX0" fmla="*/ 0 w 47625"/>
                <a:gd name="connsiteY0" fmla="*/ 0 h 19050"/>
                <a:gd name="connsiteX1" fmla="*/ 47625 w 47625"/>
                <a:gd name="connsiteY1" fmla="*/ 0 h 19050"/>
                <a:gd name="connsiteX2" fmla="*/ 47625 w 47625"/>
                <a:gd name="connsiteY2" fmla="*/ 19050 h 19050"/>
                <a:gd name="connsiteX3" fmla="*/ 0 w 476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47625" h="19050">
                  <a:moveTo>
                    <a:pt x="0" y="0"/>
                  </a:moveTo>
                  <a:lnTo>
                    <a:pt x="47625" y="0"/>
                  </a:lnTo>
                  <a:lnTo>
                    <a:pt x="47625" y="19050"/>
                  </a:lnTo>
                  <a:lnTo>
                    <a:pt x="0" y="190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41" name="任意多边形: 形状 240" descr="太阳能板 纯色填充">
              <a:extLst>
                <a:ext uri="{FF2B5EF4-FFF2-40B4-BE49-F238E27FC236}">
                  <a16:creationId xmlns:a16="http://schemas.microsoft.com/office/drawing/2014/main" id="{237AB4D4-2287-48D6-99E3-767A3173C071}"/>
                </a:ext>
              </a:extLst>
            </p:cNvPr>
            <p:cNvSpPr/>
            <p:nvPr/>
          </p:nvSpPr>
          <p:spPr>
            <a:xfrm>
              <a:off x="5708942" y="5254247"/>
              <a:ext cx="46529" cy="47625"/>
            </a:xfrm>
            <a:custGeom>
              <a:avLst/>
              <a:gdLst>
                <a:gd name="connsiteX0" fmla="*/ 33061 w 46529"/>
                <a:gd name="connsiteY0" fmla="*/ 47625 h 47625"/>
                <a:gd name="connsiteX1" fmla="*/ 0 w 46529"/>
                <a:gd name="connsiteY1" fmla="*/ 13783 h 47625"/>
                <a:gd name="connsiteX2" fmla="*/ 13468 w 46529"/>
                <a:gd name="connsiteY2" fmla="*/ 0 h 47625"/>
                <a:gd name="connsiteX3" fmla="*/ 46530 w 46529"/>
                <a:gd name="connsiteY3" fmla="*/ 33833 h 47625"/>
                <a:gd name="connsiteX4" fmla="*/ 33061 w 46529"/>
                <a:gd name="connsiteY4" fmla="*/ 47625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9" h="47625">
                  <a:moveTo>
                    <a:pt x="33061" y="47625"/>
                  </a:moveTo>
                  <a:lnTo>
                    <a:pt x="0" y="13783"/>
                  </a:lnTo>
                  <a:lnTo>
                    <a:pt x="13468" y="0"/>
                  </a:lnTo>
                  <a:lnTo>
                    <a:pt x="46530" y="33833"/>
                  </a:lnTo>
                  <a:lnTo>
                    <a:pt x="33061" y="4762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42" name="任意多边形: 形状 241" descr="太阳能板 纯色填充">
              <a:extLst>
                <a:ext uri="{FF2B5EF4-FFF2-40B4-BE49-F238E27FC236}">
                  <a16:creationId xmlns:a16="http://schemas.microsoft.com/office/drawing/2014/main" id="{237AB4D4-2287-48D6-99E3-767A3173C071}"/>
                </a:ext>
              </a:extLst>
            </p:cNvPr>
            <p:cNvSpPr/>
            <p:nvPr/>
          </p:nvSpPr>
          <p:spPr>
            <a:xfrm>
              <a:off x="5743575" y="5290185"/>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43" name="任意多边形: 形状 242" descr="太阳能板 纯色填充">
              <a:extLst>
                <a:ext uri="{FF2B5EF4-FFF2-40B4-BE49-F238E27FC236}">
                  <a16:creationId xmlns:a16="http://schemas.microsoft.com/office/drawing/2014/main" id="{237AB4D4-2287-48D6-99E3-767A3173C071}"/>
                </a:ext>
              </a:extLst>
            </p:cNvPr>
            <p:cNvSpPr/>
            <p:nvPr/>
          </p:nvSpPr>
          <p:spPr>
            <a:xfrm>
              <a:off x="5791200" y="5222414"/>
              <a:ext cx="19050" cy="47625"/>
            </a:xfrm>
            <a:custGeom>
              <a:avLst/>
              <a:gdLst>
                <a:gd name="connsiteX0" fmla="*/ 0 w 19050"/>
                <a:gd name="connsiteY0" fmla="*/ 0 h 47625"/>
                <a:gd name="connsiteX1" fmla="*/ 19050 w 19050"/>
                <a:gd name="connsiteY1" fmla="*/ 0 h 47625"/>
                <a:gd name="connsiteX2" fmla="*/ 19050 w 19050"/>
                <a:gd name="connsiteY2" fmla="*/ 47625 h 47625"/>
                <a:gd name="connsiteX3" fmla="*/ 0 w 19050"/>
                <a:gd name="connsiteY3" fmla="*/ 47625 h 47625"/>
              </a:gdLst>
              <a:ahLst/>
              <a:cxnLst>
                <a:cxn ang="0">
                  <a:pos x="connsiteX0" y="connsiteY0"/>
                </a:cxn>
                <a:cxn ang="0">
                  <a:pos x="connsiteX1" y="connsiteY1"/>
                </a:cxn>
                <a:cxn ang="0">
                  <a:pos x="connsiteX2" y="connsiteY2"/>
                </a:cxn>
                <a:cxn ang="0">
                  <a:pos x="connsiteX3" y="connsiteY3"/>
                </a:cxn>
              </a:cxnLst>
              <a:rect l="l" t="t" r="r" b="b"/>
              <a:pathLst>
                <a:path w="19050" h="47625">
                  <a:moveTo>
                    <a:pt x="0" y="0"/>
                  </a:moveTo>
                  <a:lnTo>
                    <a:pt x="19050" y="0"/>
                  </a:lnTo>
                  <a:lnTo>
                    <a:pt x="19050" y="47625"/>
                  </a:lnTo>
                  <a:lnTo>
                    <a:pt x="0" y="4762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44" name="任意多边形: 形状 243" descr="太阳能板 纯色填充">
              <a:extLst>
                <a:ext uri="{FF2B5EF4-FFF2-40B4-BE49-F238E27FC236}">
                  <a16:creationId xmlns:a16="http://schemas.microsoft.com/office/drawing/2014/main" id="{237AB4D4-2287-48D6-99E3-767A3173C071}"/>
                </a:ext>
              </a:extLst>
            </p:cNvPr>
            <p:cNvSpPr/>
            <p:nvPr/>
          </p:nvSpPr>
          <p:spPr>
            <a:xfrm>
              <a:off x="5876925" y="5336714"/>
              <a:ext cx="47625" cy="19050"/>
            </a:xfrm>
            <a:custGeom>
              <a:avLst/>
              <a:gdLst>
                <a:gd name="connsiteX0" fmla="*/ 0 w 47625"/>
                <a:gd name="connsiteY0" fmla="*/ 0 h 19050"/>
                <a:gd name="connsiteX1" fmla="*/ 47625 w 47625"/>
                <a:gd name="connsiteY1" fmla="*/ 0 h 19050"/>
                <a:gd name="connsiteX2" fmla="*/ 47625 w 47625"/>
                <a:gd name="connsiteY2" fmla="*/ 19050 h 19050"/>
                <a:gd name="connsiteX3" fmla="*/ 0 w 476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47625" h="19050">
                  <a:moveTo>
                    <a:pt x="0" y="0"/>
                  </a:moveTo>
                  <a:lnTo>
                    <a:pt x="47625" y="0"/>
                  </a:lnTo>
                  <a:lnTo>
                    <a:pt x="47625" y="19050"/>
                  </a:lnTo>
                  <a:lnTo>
                    <a:pt x="0" y="190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45" name="任意多边形: 形状 244" descr="太阳能板 纯色填充">
              <a:extLst>
                <a:ext uri="{FF2B5EF4-FFF2-40B4-BE49-F238E27FC236}">
                  <a16:creationId xmlns:a16="http://schemas.microsoft.com/office/drawing/2014/main" id="{237AB4D4-2287-48D6-99E3-767A3173C071}"/>
                </a:ext>
              </a:extLst>
            </p:cNvPr>
            <p:cNvSpPr/>
            <p:nvPr/>
          </p:nvSpPr>
          <p:spPr>
            <a:xfrm>
              <a:off x="5845978" y="5254247"/>
              <a:ext cx="46529" cy="47625"/>
            </a:xfrm>
            <a:custGeom>
              <a:avLst/>
              <a:gdLst>
                <a:gd name="connsiteX0" fmla="*/ 13468 w 46529"/>
                <a:gd name="connsiteY0" fmla="*/ 47625 h 47625"/>
                <a:gd name="connsiteX1" fmla="*/ 46530 w 46529"/>
                <a:gd name="connsiteY1" fmla="*/ 13783 h 47625"/>
                <a:gd name="connsiteX2" fmla="*/ 33061 w 46529"/>
                <a:gd name="connsiteY2" fmla="*/ 0 h 47625"/>
                <a:gd name="connsiteX3" fmla="*/ 0 w 46529"/>
                <a:gd name="connsiteY3" fmla="*/ 33833 h 47625"/>
                <a:gd name="connsiteX4" fmla="*/ 13468 w 46529"/>
                <a:gd name="connsiteY4" fmla="*/ 47625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9" h="47625">
                  <a:moveTo>
                    <a:pt x="13468" y="47625"/>
                  </a:moveTo>
                  <a:lnTo>
                    <a:pt x="46530" y="13783"/>
                  </a:lnTo>
                  <a:lnTo>
                    <a:pt x="33061" y="0"/>
                  </a:lnTo>
                  <a:lnTo>
                    <a:pt x="0" y="33833"/>
                  </a:lnTo>
                  <a:lnTo>
                    <a:pt x="13468" y="4762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46" name="任意多边形: 形状 245" descr="太阳能板 纯色填充">
              <a:extLst>
                <a:ext uri="{FF2B5EF4-FFF2-40B4-BE49-F238E27FC236}">
                  <a16:creationId xmlns:a16="http://schemas.microsoft.com/office/drawing/2014/main" id="{237AB4D4-2287-48D6-99E3-767A3173C071}"/>
                </a:ext>
              </a:extLst>
            </p:cNvPr>
            <p:cNvSpPr/>
            <p:nvPr/>
          </p:nvSpPr>
          <p:spPr>
            <a:xfrm>
              <a:off x="5708942" y="5391702"/>
              <a:ext cx="46529" cy="47625"/>
            </a:xfrm>
            <a:custGeom>
              <a:avLst/>
              <a:gdLst>
                <a:gd name="connsiteX0" fmla="*/ 33061 w 46529"/>
                <a:gd name="connsiteY0" fmla="*/ 0 h 47625"/>
                <a:gd name="connsiteX1" fmla="*/ 0 w 46529"/>
                <a:gd name="connsiteY1" fmla="*/ 33842 h 47625"/>
                <a:gd name="connsiteX2" fmla="*/ 13468 w 46529"/>
                <a:gd name="connsiteY2" fmla="*/ 47625 h 47625"/>
                <a:gd name="connsiteX3" fmla="*/ 46530 w 46529"/>
                <a:gd name="connsiteY3" fmla="*/ 13792 h 47625"/>
                <a:gd name="connsiteX4" fmla="*/ 33061 w 46529"/>
                <a:gd name="connsiteY4" fmla="*/ 0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9" h="47625">
                  <a:moveTo>
                    <a:pt x="33061" y="0"/>
                  </a:moveTo>
                  <a:lnTo>
                    <a:pt x="0" y="33842"/>
                  </a:lnTo>
                  <a:lnTo>
                    <a:pt x="13468" y="47625"/>
                  </a:lnTo>
                  <a:lnTo>
                    <a:pt x="46530" y="13792"/>
                  </a:lnTo>
                  <a:lnTo>
                    <a:pt x="33061"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47" name="任意多边形: 形状 246" descr="太阳能板 纯色填充">
              <a:extLst>
                <a:ext uri="{FF2B5EF4-FFF2-40B4-BE49-F238E27FC236}">
                  <a16:creationId xmlns:a16="http://schemas.microsoft.com/office/drawing/2014/main" id="{237AB4D4-2287-48D6-99E3-767A3173C071}"/>
                </a:ext>
              </a:extLst>
            </p:cNvPr>
            <p:cNvSpPr/>
            <p:nvPr/>
          </p:nvSpPr>
          <p:spPr>
            <a:xfrm>
              <a:off x="5791200" y="5423535"/>
              <a:ext cx="19050" cy="47625"/>
            </a:xfrm>
            <a:custGeom>
              <a:avLst/>
              <a:gdLst>
                <a:gd name="connsiteX0" fmla="*/ 0 w 19050"/>
                <a:gd name="connsiteY0" fmla="*/ 0 h 47625"/>
                <a:gd name="connsiteX1" fmla="*/ 19050 w 19050"/>
                <a:gd name="connsiteY1" fmla="*/ 0 h 47625"/>
                <a:gd name="connsiteX2" fmla="*/ 19050 w 19050"/>
                <a:gd name="connsiteY2" fmla="*/ 47625 h 47625"/>
                <a:gd name="connsiteX3" fmla="*/ 0 w 19050"/>
                <a:gd name="connsiteY3" fmla="*/ 47625 h 47625"/>
              </a:gdLst>
              <a:ahLst/>
              <a:cxnLst>
                <a:cxn ang="0">
                  <a:pos x="connsiteX0" y="connsiteY0"/>
                </a:cxn>
                <a:cxn ang="0">
                  <a:pos x="connsiteX1" y="connsiteY1"/>
                </a:cxn>
                <a:cxn ang="0">
                  <a:pos x="connsiteX2" y="connsiteY2"/>
                </a:cxn>
                <a:cxn ang="0">
                  <a:pos x="connsiteX3" y="connsiteY3"/>
                </a:cxn>
              </a:cxnLst>
              <a:rect l="l" t="t" r="r" b="b"/>
              <a:pathLst>
                <a:path w="19050" h="47625">
                  <a:moveTo>
                    <a:pt x="0" y="0"/>
                  </a:moveTo>
                  <a:lnTo>
                    <a:pt x="19050" y="0"/>
                  </a:lnTo>
                  <a:lnTo>
                    <a:pt x="19050" y="47625"/>
                  </a:lnTo>
                  <a:lnTo>
                    <a:pt x="0" y="47625"/>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48" name="任意多边形: 形状 247" descr="太阳能板 纯色填充">
              <a:extLst>
                <a:ext uri="{FF2B5EF4-FFF2-40B4-BE49-F238E27FC236}">
                  <a16:creationId xmlns:a16="http://schemas.microsoft.com/office/drawing/2014/main" id="{237AB4D4-2287-48D6-99E3-767A3173C071}"/>
                </a:ext>
              </a:extLst>
            </p:cNvPr>
            <p:cNvSpPr/>
            <p:nvPr/>
          </p:nvSpPr>
          <p:spPr>
            <a:xfrm>
              <a:off x="5845978" y="5391702"/>
              <a:ext cx="46529" cy="47625"/>
            </a:xfrm>
            <a:custGeom>
              <a:avLst/>
              <a:gdLst>
                <a:gd name="connsiteX0" fmla="*/ 13468 w 46529"/>
                <a:gd name="connsiteY0" fmla="*/ 0 h 47625"/>
                <a:gd name="connsiteX1" fmla="*/ 46530 w 46529"/>
                <a:gd name="connsiteY1" fmla="*/ 33842 h 47625"/>
                <a:gd name="connsiteX2" fmla="*/ 33061 w 46529"/>
                <a:gd name="connsiteY2" fmla="*/ 47625 h 47625"/>
                <a:gd name="connsiteX3" fmla="*/ 0 w 46529"/>
                <a:gd name="connsiteY3" fmla="*/ 13792 h 47625"/>
                <a:gd name="connsiteX4" fmla="*/ 13468 w 46529"/>
                <a:gd name="connsiteY4" fmla="*/ 0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9" h="47625">
                  <a:moveTo>
                    <a:pt x="13468" y="0"/>
                  </a:moveTo>
                  <a:lnTo>
                    <a:pt x="46530" y="33842"/>
                  </a:lnTo>
                  <a:lnTo>
                    <a:pt x="33061" y="47625"/>
                  </a:lnTo>
                  <a:lnTo>
                    <a:pt x="0" y="13792"/>
                  </a:lnTo>
                  <a:lnTo>
                    <a:pt x="13468"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49" name="任意多边形: 形状 248" descr="太阳能板 纯色填充">
              <a:extLst>
                <a:ext uri="{FF2B5EF4-FFF2-40B4-BE49-F238E27FC236}">
                  <a16:creationId xmlns:a16="http://schemas.microsoft.com/office/drawing/2014/main" id="{237AB4D4-2287-48D6-99E3-767A3173C071}"/>
                </a:ext>
              </a:extLst>
            </p:cNvPr>
            <p:cNvSpPr/>
            <p:nvPr/>
          </p:nvSpPr>
          <p:spPr>
            <a:xfrm>
              <a:off x="6074578" y="5545274"/>
              <a:ext cx="162858" cy="91573"/>
            </a:xfrm>
            <a:custGeom>
              <a:avLst/>
              <a:gdLst>
                <a:gd name="connsiteX0" fmla="*/ 0 w 162858"/>
                <a:gd name="connsiteY0" fmla="*/ 91573 h 91573"/>
                <a:gd name="connsiteX1" fmla="*/ 162858 w 162858"/>
                <a:gd name="connsiteY1" fmla="*/ 91573 h 91573"/>
                <a:gd name="connsiteX2" fmla="*/ 151114 w 162858"/>
                <a:gd name="connsiteY2" fmla="*/ 0 h 91573"/>
                <a:gd name="connsiteX3" fmla="*/ 11744 w 162858"/>
                <a:gd name="connsiteY3" fmla="*/ 0 h 91573"/>
                <a:gd name="connsiteX4" fmla="*/ 0 w 162858"/>
                <a:gd name="connsiteY4" fmla="*/ 91573 h 9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58" h="91573">
                  <a:moveTo>
                    <a:pt x="0" y="91573"/>
                  </a:moveTo>
                  <a:lnTo>
                    <a:pt x="162858" y="91573"/>
                  </a:lnTo>
                  <a:lnTo>
                    <a:pt x="151114" y="0"/>
                  </a:lnTo>
                  <a:lnTo>
                    <a:pt x="11744" y="0"/>
                  </a:lnTo>
                  <a:lnTo>
                    <a:pt x="0" y="91573"/>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50" name="任意多边形: 形状 249" descr="太阳能板 纯色填充">
              <a:extLst>
                <a:ext uri="{FF2B5EF4-FFF2-40B4-BE49-F238E27FC236}">
                  <a16:creationId xmlns:a16="http://schemas.microsoft.com/office/drawing/2014/main" id="{237AB4D4-2287-48D6-99E3-767A3173C071}"/>
                </a:ext>
              </a:extLst>
            </p:cNvPr>
            <p:cNvSpPr/>
            <p:nvPr/>
          </p:nvSpPr>
          <p:spPr>
            <a:xfrm>
              <a:off x="6248866" y="5426478"/>
              <a:ext cx="145437" cy="80695"/>
            </a:xfrm>
            <a:custGeom>
              <a:avLst/>
              <a:gdLst>
                <a:gd name="connsiteX0" fmla="*/ 10344 w 145437"/>
                <a:gd name="connsiteY0" fmla="*/ 80696 h 80695"/>
                <a:gd name="connsiteX1" fmla="*/ 145437 w 145437"/>
                <a:gd name="connsiteY1" fmla="*/ 80696 h 80695"/>
                <a:gd name="connsiteX2" fmla="*/ 109128 w 145437"/>
                <a:gd name="connsiteY2" fmla="*/ 0 h 80695"/>
                <a:gd name="connsiteX3" fmla="*/ 0 w 145437"/>
                <a:gd name="connsiteY3" fmla="*/ 0 h 80695"/>
                <a:gd name="connsiteX4" fmla="*/ 10344 w 145437"/>
                <a:gd name="connsiteY4" fmla="*/ 80696 h 80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37" h="80695">
                  <a:moveTo>
                    <a:pt x="10344" y="80696"/>
                  </a:moveTo>
                  <a:lnTo>
                    <a:pt x="145437" y="80696"/>
                  </a:lnTo>
                  <a:lnTo>
                    <a:pt x="109128" y="0"/>
                  </a:lnTo>
                  <a:lnTo>
                    <a:pt x="0" y="0"/>
                  </a:lnTo>
                  <a:lnTo>
                    <a:pt x="10344" y="80696"/>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51" name="任意多边形: 形状 250" descr="太阳能板 纯色填充">
              <a:extLst>
                <a:ext uri="{FF2B5EF4-FFF2-40B4-BE49-F238E27FC236}">
                  <a16:creationId xmlns:a16="http://schemas.microsoft.com/office/drawing/2014/main" id="{237AB4D4-2287-48D6-99E3-767A3173C071}"/>
                </a:ext>
              </a:extLst>
            </p:cNvPr>
            <p:cNvSpPr/>
            <p:nvPr/>
          </p:nvSpPr>
          <p:spPr>
            <a:xfrm>
              <a:off x="6264097" y="5545274"/>
              <a:ext cx="188566" cy="91573"/>
            </a:xfrm>
            <a:custGeom>
              <a:avLst/>
              <a:gdLst>
                <a:gd name="connsiteX0" fmla="*/ 11744 w 188566"/>
                <a:gd name="connsiteY0" fmla="*/ 91573 h 91573"/>
                <a:gd name="connsiteX1" fmla="*/ 188566 w 188566"/>
                <a:gd name="connsiteY1" fmla="*/ 91573 h 91573"/>
                <a:gd name="connsiteX2" fmla="*/ 147361 w 188566"/>
                <a:gd name="connsiteY2" fmla="*/ 0 h 91573"/>
                <a:gd name="connsiteX3" fmla="*/ 0 w 188566"/>
                <a:gd name="connsiteY3" fmla="*/ 0 h 91573"/>
                <a:gd name="connsiteX4" fmla="*/ 11744 w 188566"/>
                <a:gd name="connsiteY4" fmla="*/ 91573 h 9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66" h="91573">
                  <a:moveTo>
                    <a:pt x="11744" y="91573"/>
                  </a:moveTo>
                  <a:lnTo>
                    <a:pt x="188566" y="91573"/>
                  </a:lnTo>
                  <a:lnTo>
                    <a:pt x="147361" y="0"/>
                  </a:lnTo>
                  <a:lnTo>
                    <a:pt x="0" y="0"/>
                  </a:lnTo>
                  <a:lnTo>
                    <a:pt x="11744" y="91573"/>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52" name="任意多边形: 形状 251" descr="太阳能板 纯色填充">
              <a:extLst>
                <a:ext uri="{FF2B5EF4-FFF2-40B4-BE49-F238E27FC236}">
                  <a16:creationId xmlns:a16="http://schemas.microsoft.com/office/drawing/2014/main" id="{237AB4D4-2287-48D6-99E3-767A3173C071}"/>
                </a:ext>
              </a:extLst>
            </p:cNvPr>
            <p:cNvSpPr/>
            <p:nvPr/>
          </p:nvSpPr>
          <p:spPr>
            <a:xfrm>
              <a:off x="6280727" y="5674947"/>
              <a:ext cx="234372" cy="101546"/>
            </a:xfrm>
            <a:custGeom>
              <a:avLst/>
              <a:gdLst>
                <a:gd name="connsiteX0" fmla="*/ 0 w 234372"/>
                <a:gd name="connsiteY0" fmla="*/ 0 h 101546"/>
                <a:gd name="connsiteX1" fmla="*/ 13011 w 234372"/>
                <a:gd name="connsiteY1" fmla="*/ 101546 h 101546"/>
                <a:gd name="connsiteX2" fmla="*/ 234363 w 234372"/>
                <a:gd name="connsiteY2" fmla="*/ 101546 h 101546"/>
                <a:gd name="connsiteX3" fmla="*/ 234363 w 234372"/>
                <a:gd name="connsiteY3" fmla="*/ 100641 h 101546"/>
                <a:gd name="connsiteX4" fmla="*/ 234372 w 234372"/>
                <a:gd name="connsiteY4" fmla="*/ 100641 h 101546"/>
                <a:gd name="connsiteX5" fmla="*/ 189081 w 234372"/>
                <a:gd name="connsiteY5" fmla="*/ 0 h 101546"/>
                <a:gd name="connsiteX6" fmla="*/ 0 w 234372"/>
                <a:gd name="connsiteY6" fmla="*/ 0 h 10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72" h="101546">
                  <a:moveTo>
                    <a:pt x="0" y="0"/>
                  </a:moveTo>
                  <a:lnTo>
                    <a:pt x="13011" y="101546"/>
                  </a:lnTo>
                  <a:lnTo>
                    <a:pt x="234363" y="101546"/>
                  </a:lnTo>
                  <a:lnTo>
                    <a:pt x="234363" y="100641"/>
                  </a:lnTo>
                  <a:lnTo>
                    <a:pt x="234372" y="100641"/>
                  </a:lnTo>
                  <a:lnTo>
                    <a:pt x="189081" y="0"/>
                  </a:lnTo>
                  <a:lnTo>
                    <a:pt x="0"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53" name="任意多边形: 形状 252" descr="太阳能板 纯色填充">
              <a:extLst>
                <a:ext uri="{FF2B5EF4-FFF2-40B4-BE49-F238E27FC236}">
                  <a16:creationId xmlns:a16="http://schemas.microsoft.com/office/drawing/2014/main" id="{237AB4D4-2287-48D6-99E3-767A3173C071}"/>
                </a:ext>
              </a:extLst>
            </p:cNvPr>
            <p:cNvSpPr/>
            <p:nvPr/>
          </p:nvSpPr>
          <p:spPr>
            <a:xfrm>
              <a:off x="6091199" y="5426478"/>
              <a:ext cx="129606" cy="80695"/>
            </a:xfrm>
            <a:custGeom>
              <a:avLst/>
              <a:gdLst>
                <a:gd name="connsiteX0" fmla="*/ 0 w 129606"/>
                <a:gd name="connsiteY0" fmla="*/ 80696 h 80695"/>
                <a:gd name="connsiteX1" fmla="*/ 129607 w 129606"/>
                <a:gd name="connsiteY1" fmla="*/ 80696 h 80695"/>
                <a:gd name="connsiteX2" fmla="*/ 119263 w 129606"/>
                <a:gd name="connsiteY2" fmla="*/ 0 h 80695"/>
                <a:gd name="connsiteX3" fmla="*/ 10344 w 129606"/>
                <a:gd name="connsiteY3" fmla="*/ 0 h 80695"/>
                <a:gd name="connsiteX4" fmla="*/ 0 w 129606"/>
                <a:gd name="connsiteY4" fmla="*/ 80696 h 80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06" h="80695">
                  <a:moveTo>
                    <a:pt x="0" y="80696"/>
                  </a:moveTo>
                  <a:lnTo>
                    <a:pt x="129607" y="80696"/>
                  </a:lnTo>
                  <a:lnTo>
                    <a:pt x="119263" y="0"/>
                  </a:lnTo>
                  <a:lnTo>
                    <a:pt x="10344" y="0"/>
                  </a:lnTo>
                  <a:lnTo>
                    <a:pt x="0" y="80696"/>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54" name="任意多边形: 形状 253" descr="太阳能板 纯色填充">
              <a:extLst>
                <a:ext uri="{FF2B5EF4-FFF2-40B4-BE49-F238E27FC236}">
                  <a16:creationId xmlns:a16="http://schemas.microsoft.com/office/drawing/2014/main" id="{237AB4D4-2287-48D6-99E3-767A3173C071}"/>
                </a:ext>
              </a:extLst>
            </p:cNvPr>
            <p:cNvSpPr/>
            <p:nvPr/>
          </p:nvSpPr>
          <p:spPr>
            <a:xfrm>
              <a:off x="5796915" y="5814593"/>
              <a:ext cx="718175" cy="209016"/>
            </a:xfrm>
            <a:custGeom>
              <a:avLst/>
              <a:gdLst>
                <a:gd name="connsiteX0" fmla="*/ 718176 w 718175"/>
                <a:gd name="connsiteY0" fmla="*/ 60750 h 209016"/>
                <a:gd name="connsiteX1" fmla="*/ 718176 w 718175"/>
                <a:gd name="connsiteY1" fmla="*/ 0 h 209016"/>
                <a:gd name="connsiteX2" fmla="*/ 0 w 718175"/>
                <a:gd name="connsiteY2" fmla="*/ 0 h 209016"/>
                <a:gd name="connsiteX3" fmla="*/ 0 w 718175"/>
                <a:gd name="connsiteY3" fmla="*/ 60750 h 209016"/>
                <a:gd name="connsiteX4" fmla="*/ 330518 w 718175"/>
                <a:gd name="connsiteY4" fmla="*/ 60750 h 209016"/>
                <a:gd name="connsiteX5" fmla="*/ 330518 w 718175"/>
                <a:gd name="connsiteY5" fmla="*/ 151867 h 209016"/>
                <a:gd name="connsiteX6" fmla="*/ 229419 w 718175"/>
                <a:gd name="connsiteY6" fmla="*/ 151867 h 209016"/>
                <a:gd name="connsiteX7" fmla="*/ 229419 w 718175"/>
                <a:gd name="connsiteY7" fmla="*/ 209017 h 209016"/>
                <a:gd name="connsiteX8" fmla="*/ 488756 w 718175"/>
                <a:gd name="connsiteY8" fmla="*/ 209017 h 209016"/>
                <a:gd name="connsiteX9" fmla="*/ 488756 w 718175"/>
                <a:gd name="connsiteY9" fmla="*/ 151867 h 209016"/>
                <a:gd name="connsiteX10" fmla="*/ 387668 w 718175"/>
                <a:gd name="connsiteY10" fmla="*/ 151867 h 209016"/>
                <a:gd name="connsiteX11" fmla="*/ 387668 w 718175"/>
                <a:gd name="connsiteY11" fmla="*/ 60750 h 209016"/>
                <a:gd name="connsiteX12" fmla="*/ 718176 w 718175"/>
                <a:gd name="connsiteY12" fmla="*/ 60750 h 20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8175" h="209016">
                  <a:moveTo>
                    <a:pt x="718176" y="60750"/>
                  </a:moveTo>
                  <a:lnTo>
                    <a:pt x="718176" y="0"/>
                  </a:lnTo>
                  <a:lnTo>
                    <a:pt x="0" y="0"/>
                  </a:lnTo>
                  <a:lnTo>
                    <a:pt x="0" y="60750"/>
                  </a:lnTo>
                  <a:lnTo>
                    <a:pt x="330518" y="60750"/>
                  </a:lnTo>
                  <a:lnTo>
                    <a:pt x="330518" y="151867"/>
                  </a:lnTo>
                  <a:lnTo>
                    <a:pt x="229419" y="151867"/>
                  </a:lnTo>
                  <a:lnTo>
                    <a:pt x="229419" y="209017"/>
                  </a:lnTo>
                  <a:lnTo>
                    <a:pt x="488756" y="209017"/>
                  </a:lnTo>
                  <a:lnTo>
                    <a:pt x="488756" y="151867"/>
                  </a:lnTo>
                  <a:lnTo>
                    <a:pt x="387668" y="151867"/>
                  </a:lnTo>
                  <a:lnTo>
                    <a:pt x="387668" y="60750"/>
                  </a:lnTo>
                  <a:lnTo>
                    <a:pt x="718176" y="6075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55" name="任意多边形: 形状 254" descr="太阳能板 纯色填充">
              <a:extLst>
                <a:ext uri="{FF2B5EF4-FFF2-40B4-BE49-F238E27FC236}">
                  <a16:creationId xmlns:a16="http://schemas.microsoft.com/office/drawing/2014/main" id="{237AB4D4-2287-48D6-99E3-767A3173C071}"/>
                </a:ext>
              </a:extLst>
            </p:cNvPr>
            <p:cNvSpPr/>
            <p:nvPr/>
          </p:nvSpPr>
          <p:spPr>
            <a:xfrm>
              <a:off x="5859360" y="5545274"/>
              <a:ext cx="188556" cy="91573"/>
            </a:xfrm>
            <a:custGeom>
              <a:avLst/>
              <a:gdLst>
                <a:gd name="connsiteX0" fmla="*/ 176813 w 188556"/>
                <a:gd name="connsiteY0" fmla="*/ 91573 h 91573"/>
                <a:gd name="connsiteX1" fmla="*/ 188557 w 188556"/>
                <a:gd name="connsiteY1" fmla="*/ 0 h 91573"/>
                <a:gd name="connsiteX2" fmla="*/ 41205 w 188556"/>
                <a:gd name="connsiteY2" fmla="*/ 0 h 91573"/>
                <a:gd name="connsiteX3" fmla="*/ 0 w 188556"/>
                <a:gd name="connsiteY3" fmla="*/ 91573 h 91573"/>
                <a:gd name="connsiteX4" fmla="*/ 176813 w 188556"/>
                <a:gd name="connsiteY4" fmla="*/ 91573 h 9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56" h="91573">
                  <a:moveTo>
                    <a:pt x="176813" y="91573"/>
                  </a:moveTo>
                  <a:lnTo>
                    <a:pt x="188557" y="0"/>
                  </a:lnTo>
                  <a:lnTo>
                    <a:pt x="41205" y="0"/>
                  </a:lnTo>
                  <a:lnTo>
                    <a:pt x="0" y="91573"/>
                  </a:lnTo>
                  <a:lnTo>
                    <a:pt x="176813" y="91573"/>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56" name="任意多边形: 形状 255" descr="太阳能板 纯色填充">
              <a:extLst>
                <a:ext uri="{FF2B5EF4-FFF2-40B4-BE49-F238E27FC236}">
                  <a16:creationId xmlns:a16="http://schemas.microsoft.com/office/drawing/2014/main" id="{237AB4D4-2287-48D6-99E3-767A3173C071}"/>
                </a:ext>
              </a:extLst>
            </p:cNvPr>
            <p:cNvSpPr/>
            <p:nvPr/>
          </p:nvSpPr>
          <p:spPr>
            <a:xfrm>
              <a:off x="6056680" y="5674947"/>
              <a:ext cx="198653" cy="101546"/>
            </a:xfrm>
            <a:custGeom>
              <a:avLst/>
              <a:gdLst>
                <a:gd name="connsiteX0" fmla="*/ 198653 w 198653"/>
                <a:gd name="connsiteY0" fmla="*/ 101546 h 101546"/>
                <a:gd name="connsiteX1" fmla="*/ 185642 w 198653"/>
                <a:gd name="connsiteY1" fmla="*/ 0 h 101546"/>
                <a:gd name="connsiteX2" fmla="*/ 13021 w 198653"/>
                <a:gd name="connsiteY2" fmla="*/ 0 h 101546"/>
                <a:gd name="connsiteX3" fmla="*/ 0 w 198653"/>
                <a:gd name="connsiteY3" fmla="*/ 101546 h 101546"/>
                <a:gd name="connsiteX4" fmla="*/ 198653 w 198653"/>
                <a:gd name="connsiteY4" fmla="*/ 101546 h 10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53" h="101546">
                  <a:moveTo>
                    <a:pt x="198653" y="101546"/>
                  </a:moveTo>
                  <a:lnTo>
                    <a:pt x="185642" y="0"/>
                  </a:lnTo>
                  <a:lnTo>
                    <a:pt x="13021" y="0"/>
                  </a:lnTo>
                  <a:lnTo>
                    <a:pt x="0" y="101546"/>
                  </a:lnTo>
                  <a:lnTo>
                    <a:pt x="198653" y="101546"/>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57" name="任意多边形: 形状 256" descr="太阳能板 纯色填充">
              <a:extLst>
                <a:ext uri="{FF2B5EF4-FFF2-40B4-BE49-F238E27FC236}">
                  <a16:creationId xmlns:a16="http://schemas.microsoft.com/office/drawing/2014/main" id="{237AB4D4-2287-48D6-99E3-767A3173C071}"/>
                </a:ext>
              </a:extLst>
            </p:cNvPr>
            <p:cNvSpPr/>
            <p:nvPr/>
          </p:nvSpPr>
          <p:spPr>
            <a:xfrm>
              <a:off x="5796915" y="5674947"/>
              <a:ext cx="234372" cy="101546"/>
            </a:xfrm>
            <a:custGeom>
              <a:avLst/>
              <a:gdLst>
                <a:gd name="connsiteX0" fmla="*/ 221361 w 234372"/>
                <a:gd name="connsiteY0" fmla="*/ 101546 h 101546"/>
                <a:gd name="connsiteX1" fmla="*/ 234372 w 234372"/>
                <a:gd name="connsiteY1" fmla="*/ 0 h 101546"/>
                <a:gd name="connsiteX2" fmla="*/ 45301 w 234372"/>
                <a:gd name="connsiteY2" fmla="*/ 0 h 101546"/>
                <a:gd name="connsiteX3" fmla="*/ 0 w 234372"/>
                <a:gd name="connsiteY3" fmla="*/ 100641 h 101546"/>
                <a:gd name="connsiteX4" fmla="*/ 0 w 234372"/>
                <a:gd name="connsiteY4" fmla="*/ 101546 h 101546"/>
                <a:gd name="connsiteX5" fmla="*/ 221361 w 234372"/>
                <a:gd name="connsiteY5" fmla="*/ 101546 h 10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72" h="101546">
                  <a:moveTo>
                    <a:pt x="221361" y="101546"/>
                  </a:moveTo>
                  <a:lnTo>
                    <a:pt x="234372" y="0"/>
                  </a:lnTo>
                  <a:lnTo>
                    <a:pt x="45301" y="0"/>
                  </a:lnTo>
                  <a:lnTo>
                    <a:pt x="0" y="100641"/>
                  </a:lnTo>
                  <a:lnTo>
                    <a:pt x="0" y="101546"/>
                  </a:lnTo>
                  <a:lnTo>
                    <a:pt x="221361" y="101546"/>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58" name="任意多边形: 形状 257" descr="太阳能板 纯色填充">
              <a:extLst>
                <a:ext uri="{FF2B5EF4-FFF2-40B4-BE49-F238E27FC236}">
                  <a16:creationId xmlns:a16="http://schemas.microsoft.com/office/drawing/2014/main" id="{237AB4D4-2287-48D6-99E3-767A3173C071}"/>
                </a:ext>
              </a:extLst>
            </p:cNvPr>
            <p:cNvSpPr/>
            <p:nvPr/>
          </p:nvSpPr>
          <p:spPr>
            <a:xfrm>
              <a:off x="5917711" y="5426478"/>
              <a:ext cx="145427" cy="80695"/>
            </a:xfrm>
            <a:custGeom>
              <a:avLst/>
              <a:gdLst>
                <a:gd name="connsiteX0" fmla="*/ 135084 w 145427"/>
                <a:gd name="connsiteY0" fmla="*/ 80696 h 80695"/>
                <a:gd name="connsiteX1" fmla="*/ 145428 w 145427"/>
                <a:gd name="connsiteY1" fmla="*/ 0 h 80695"/>
                <a:gd name="connsiteX2" fmla="*/ 36319 w 145427"/>
                <a:gd name="connsiteY2" fmla="*/ 0 h 80695"/>
                <a:gd name="connsiteX3" fmla="*/ 0 w 145427"/>
                <a:gd name="connsiteY3" fmla="*/ 80696 h 80695"/>
                <a:gd name="connsiteX4" fmla="*/ 135084 w 145427"/>
                <a:gd name="connsiteY4" fmla="*/ 80696 h 80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27" h="80695">
                  <a:moveTo>
                    <a:pt x="135084" y="80696"/>
                  </a:moveTo>
                  <a:lnTo>
                    <a:pt x="145428" y="0"/>
                  </a:lnTo>
                  <a:lnTo>
                    <a:pt x="36319" y="0"/>
                  </a:lnTo>
                  <a:lnTo>
                    <a:pt x="0" y="80696"/>
                  </a:lnTo>
                  <a:lnTo>
                    <a:pt x="135084" y="80696"/>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259" name="组合 258" descr="转盘 纯色填充">
            <a:extLst>
              <a:ext uri="{FF2B5EF4-FFF2-40B4-BE49-F238E27FC236}">
                <a16:creationId xmlns:a16="http://schemas.microsoft.com/office/drawing/2014/main" id="{A5D843F4-2AD6-4091-97D8-03080608E9D2}"/>
              </a:ext>
            </a:extLst>
          </p:cNvPr>
          <p:cNvGrpSpPr/>
          <p:nvPr/>
        </p:nvGrpSpPr>
        <p:grpSpPr>
          <a:xfrm>
            <a:off x="7240905" y="5280660"/>
            <a:ext cx="808015" cy="676275"/>
            <a:chOff x="7240905" y="5280660"/>
            <a:chExt cx="808015" cy="676275"/>
          </a:xfrm>
          <a:noFill/>
        </p:grpSpPr>
        <p:sp>
          <p:nvSpPr>
            <p:cNvPr id="260" name="任意多边形: 形状 259" descr="转盘 纯色填充">
              <a:extLst>
                <a:ext uri="{FF2B5EF4-FFF2-40B4-BE49-F238E27FC236}">
                  <a16:creationId xmlns:a16="http://schemas.microsoft.com/office/drawing/2014/main" id="{40B16156-EB79-48D3-8092-1FC679CC217E}"/>
                </a:ext>
              </a:extLst>
            </p:cNvPr>
            <p:cNvSpPr/>
            <p:nvPr/>
          </p:nvSpPr>
          <p:spPr>
            <a:xfrm>
              <a:off x="7780967" y="5377272"/>
              <a:ext cx="164204" cy="491033"/>
            </a:xfrm>
            <a:custGeom>
              <a:avLst/>
              <a:gdLst>
                <a:gd name="connsiteX0" fmla="*/ 143537 w 164204"/>
                <a:gd name="connsiteY0" fmla="*/ 41720 h 491033"/>
                <a:gd name="connsiteX1" fmla="*/ 143537 w 164204"/>
                <a:gd name="connsiteY1" fmla="*/ 0 h 491033"/>
                <a:gd name="connsiteX2" fmla="*/ 105437 w 164204"/>
                <a:gd name="connsiteY2" fmla="*/ 0 h 491033"/>
                <a:gd name="connsiteX3" fmla="*/ 105437 w 164204"/>
                <a:gd name="connsiteY3" fmla="*/ 41720 h 491033"/>
                <a:gd name="connsiteX4" fmla="*/ 89508 w 164204"/>
                <a:gd name="connsiteY4" fmla="*/ 95065 h 491033"/>
                <a:gd name="connsiteX5" fmla="*/ 105437 w 164204"/>
                <a:gd name="connsiteY5" fmla="*/ 110995 h 491033"/>
                <a:gd name="connsiteX6" fmla="*/ 105437 w 164204"/>
                <a:gd name="connsiteY6" fmla="*/ 331060 h 491033"/>
                <a:gd name="connsiteX7" fmla="*/ 85968 w 164204"/>
                <a:gd name="connsiteY7" fmla="*/ 378066 h 491033"/>
                <a:gd name="connsiteX8" fmla="*/ 62546 w 164204"/>
                <a:gd name="connsiteY8" fmla="*/ 401545 h 491033"/>
                <a:gd name="connsiteX9" fmla="*/ 42610 w 164204"/>
                <a:gd name="connsiteY9" fmla="*/ 409546 h 491033"/>
                <a:gd name="connsiteX10" fmla="*/ 8054 w 164204"/>
                <a:gd name="connsiteY10" fmla="*/ 444103 h 491033"/>
                <a:gd name="connsiteX11" fmla="*/ 8049 w 164204"/>
                <a:gd name="connsiteY11" fmla="*/ 482979 h 491033"/>
                <a:gd name="connsiteX12" fmla="*/ 46925 w 164204"/>
                <a:gd name="connsiteY12" fmla="*/ 482984 h 491033"/>
                <a:gd name="connsiteX13" fmla="*/ 81482 w 164204"/>
                <a:gd name="connsiteY13" fmla="*/ 448427 h 491033"/>
                <a:gd name="connsiteX14" fmla="*/ 89483 w 164204"/>
                <a:gd name="connsiteY14" fmla="*/ 428482 h 491033"/>
                <a:gd name="connsiteX15" fmla="*/ 112905 w 164204"/>
                <a:gd name="connsiteY15" fmla="*/ 405070 h 491033"/>
                <a:gd name="connsiteX16" fmla="*/ 143537 w 164204"/>
                <a:gd name="connsiteY16" fmla="*/ 331060 h 491033"/>
                <a:gd name="connsiteX17" fmla="*/ 143537 w 164204"/>
                <a:gd name="connsiteY17" fmla="*/ 111033 h 491033"/>
                <a:gd name="connsiteX18" fmla="*/ 159467 w 164204"/>
                <a:gd name="connsiteY18" fmla="*/ 57687 h 491033"/>
                <a:gd name="connsiteX19" fmla="*/ 143537 w 164204"/>
                <a:gd name="connsiteY19" fmla="*/ 41758 h 49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204" h="491033">
                  <a:moveTo>
                    <a:pt x="143537" y="41720"/>
                  </a:moveTo>
                  <a:lnTo>
                    <a:pt x="143537" y="0"/>
                  </a:lnTo>
                  <a:lnTo>
                    <a:pt x="105437" y="0"/>
                  </a:lnTo>
                  <a:lnTo>
                    <a:pt x="105437" y="41720"/>
                  </a:lnTo>
                  <a:cubicBezTo>
                    <a:pt x="86307" y="52051"/>
                    <a:pt x="79175" y="75935"/>
                    <a:pt x="89508" y="95065"/>
                  </a:cubicBezTo>
                  <a:cubicBezTo>
                    <a:pt x="93152" y="101814"/>
                    <a:pt x="98689" y="107350"/>
                    <a:pt x="105437" y="110995"/>
                  </a:cubicBezTo>
                  <a:lnTo>
                    <a:pt x="105437" y="331060"/>
                  </a:lnTo>
                  <a:cubicBezTo>
                    <a:pt x="105488" y="348701"/>
                    <a:pt x="98476" y="365628"/>
                    <a:pt x="85968" y="378066"/>
                  </a:cubicBezTo>
                  <a:lnTo>
                    <a:pt x="62546" y="401545"/>
                  </a:lnTo>
                  <a:cubicBezTo>
                    <a:pt x="55088" y="401382"/>
                    <a:pt x="47886" y="404271"/>
                    <a:pt x="42610" y="409546"/>
                  </a:cubicBezTo>
                  <a:lnTo>
                    <a:pt x="8054" y="444103"/>
                  </a:lnTo>
                  <a:cubicBezTo>
                    <a:pt x="-2683" y="454837"/>
                    <a:pt x="-2685" y="472243"/>
                    <a:pt x="8049" y="482979"/>
                  </a:cubicBezTo>
                  <a:cubicBezTo>
                    <a:pt x="18783" y="493716"/>
                    <a:pt x="36189" y="493718"/>
                    <a:pt x="46925" y="482984"/>
                  </a:cubicBezTo>
                  <a:lnTo>
                    <a:pt x="81482" y="448427"/>
                  </a:lnTo>
                  <a:cubicBezTo>
                    <a:pt x="86757" y="443148"/>
                    <a:pt x="89648" y="435943"/>
                    <a:pt x="89483" y="428482"/>
                  </a:cubicBezTo>
                  <a:lnTo>
                    <a:pt x="112905" y="405070"/>
                  </a:lnTo>
                  <a:cubicBezTo>
                    <a:pt x="132598" y="385486"/>
                    <a:pt x="143630" y="358833"/>
                    <a:pt x="143537" y="331060"/>
                  </a:cubicBezTo>
                  <a:lnTo>
                    <a:pt x="143537" y="111033"/>
                  </a:lnTo>
                  <a:cubicBezTo>
                    <a:pt x="162667" y="100701"/>
                    <a:pt x="169800" y="76817"/>
                    <a:pt x="159467" y="57687"/>
                  </a:cubicBezTo>
                  <a:cubicBezTo>
                    <a:pt x="155823" y="50939"/>
                    <a:pt x="150286" y="45403"/>
                    <a:pt x="143537" y="41758"/>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61" name="任意多边形: 形状 260" descr="转盘 纯色填充">
              <a:extLst>
                <a:ext uri="{FF2B5EF4-FFF2-40B4-BE49-F238E27FC236}">
                  <a16:creationId xmlns:a16="http://schemas.microsoft.com/office/drawing/2014/main" id="{8A1B2D93-806A-41A8-8771-54A3973A3B87}"/>
                </a:ext>
              </a:extLst>
            </p:cNvPr>
            <p:cNvSpPr/>
            <p:nvPr/>
          </p:nvSpPr>
          <p:spPr>
            <a:xfrm>
              <a:off x="7561935" y="5592851"/>
              <a:ext cx="43110" cy="43110"/>
            </a:xfrm>
            <a:custGeom>
              <a:avLst/>
              <a:gdLst>
                <a:gd name="connsiteX0" fmla="*/ 21555 w 43110"/>
                <a:gd name="connsiteY0" fmla="*/ 0 h 43110"/>
                <a:gd name="connsiteX1" fmla="*/ 0 w 43110"/>
                <a:gd name="connsiteY1" fmla="*/ 21555 h 43110"/>
                <a:gd name="connsiteX2" fmla="*/ 21555 w 43110"/>
                <a:gd name="connsiteY2" fmla="*/ 43110 h 43110"/>
                <a:gd name="connsiteX3" fmla="*/ 43110 w 43110"/>
                <a:gd name="connsiteY3" fmla="*/ 21555 h 43110"/>
                <a:gd name="connsiteX4" fmla="*/ 21555 w 43110"/>
                <a:gd name="connsiteY4" fmla="*/ 0 h 4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10" h="43110">
                  <a:moveTo>
                    <a:pt x="21555" y="0"/>
                  </a:moveTo>
                  <a:cubicBezTo>
                    <a:pt x="9651" y="0"/>
                    <a:pt x="0" y="9651"/>
                    <a:pt x="0" y="21555"/>
                  </a:cubicBezTo>
                  <a:cubicBezTo>
                    <a:pt x="0" y="33459"/>
                    <a:pt x="9651" y="43110"/>
                    <a:pt x="21555" y="43110"/>
                  </a:cubicBezTo>
                  <a:cubicBezTo>
                    <a:pt x="33459" y="43110"/>
                    <a:pt x="43110" y="33459"/>
                    <a:pt x="43110" y="21555"/>
                  </a:cubicBezTo>
                  <a:cubicBezTo>
                    <a:pt x="43094" y="9657"/>
                    <a:pt x="33453" y="16"/>
                    <a:pt x="21555" y="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62" name="任意多边形: 形状 261" descr="转盘 纯色填充">
              <a:extLst>
                <a:ext uri="{FF2B5EF4-FFF2-40B4-BE49-F238E27FC236}">
                  <a16:creationId xmlns:a16="http://schemas.microsoft.com/office/drawing/2014/main" id="{BE24F579-EACC-4C5B-A092-0D5607DD2C05}"/>
                </a:ext>
              </a:extLst>
            </p:cNvPr>
            <p:cNvSpPr/>
            <p:nvPr/>
          </p:nvSpPr>
          <p:spPr>
            <a:xfrm>
              <a:off x="7346222" y="5377272"/>
              <a:ext cx="474345" cy="474345"/>
            </a:xfrm>
            <a:custGeom>
              <a:avLst/>
              <a:gdLst>
                <a:gd name="connsiteX0" fmla="*/ 237268 w 474345"/>
                <a:gd name="connsiteY0" fmla="*/ 0 h 474345"/>
                <a:gd name="connsiteX1" fmla="*/ 0 w 474345"/>
                <a:gd name="connsiteY1" fmla="*/ 237077 h 474345"/>
                <a:gd name="connsiteX2" fmla="*/ 237077 w 474345"/>
                <a:gd name="connsiteY2" fmla="*/ 474345 h 474345"/>
                <a:gd name="connsiteX3" fmla="*/ 474345 w 474345"/>
                <a:gd name="connsiteY3" fmla="*/ 237268 h 474345"/>
                <a:gd name="connsiteX4" fmla="*/ 474345 w 474345"/>
                <a:gd name="connsiteY4" fmla="*/ 237173 h 474345"/>
                <a:gd name="connsiteX5" fmla="*/ 237515 w 474345"/>
                <a:gd name="connsiteY5" fmla="*/ 0 h 474345"/>
                <a:gd name="connsiteX6" fmla="*/ 237268 w 474345"/>
                <a:gd name="connsiteY6" fmla="*/ 0 h 474345"/>
                <a:gd name="connsiteX7" fmla="*/ 237268 w 474345"/>
                <a:gd name="connsiteY7" fmla="*/ 312020 h 474345"/>
                <a:gd name="connsiteX8" fmla="*/ 162363 w 474345"/>
                <a:gd name="connsiteY8" fmla="*/ 237153 h 474345"/>
                <a:gd name="connsiteX9" fmla="*/ 237230 w 474345"/>
                <a:gd name="connsiteY9" fmla="*/ 162249 h 474345"/>
                <a:gd name="connsiteX10" fmla="*/ 312134 w 474345"/>
                <a:gd name="connsiteY10" fmla="*/ 237115 h 474345"/>
                <a:gd name="connsiteX11" fmla="*/ 312134 w 474345"/>
                <a:gd name="connsiteY11" fmla="*/ 237134 h 474345"/>
                <a:gd name="connsiteX12" fmla="*/ 237268 w 474345"/>
                <a:gd name="connsiteY12" fmla="*/ 312010 h 4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345" h="474345">
                  <a:moveTo>
                    <a:pt x="237268" y="0"/>
                  </a:moveTo>
                  <a:cubicBezTo>
                    <a:pt x="106281" y="-52"/>
                    <a:pt x="52" y="106090"/>
                    <a:pt x="0" y="237077"/>
                  </a:cubicBezTo>
                  <a:cubicBezTo>
                    <a:pt x="-52" y="368064"/>
                    <a:pt x="106090" y="474293"/>
                    <a:pt x="237077" y="474345"/>
                  </a:cubicBezTo>
                  <a:cubicBezTo>
                    <a:pt x="368064" y="474397"/>
                    <a:pt x="474293" y="368255"/>
                    <a:pt x="474345" y="237268"/>
                  </a:cubicBezTo>
                  <a:cubicBezTo>
                    <a:pt x="474345" y="237236"/>
                    <a:pt x="474345" y="237204"/>
                    <a:pt x="474345" y="237173"/>
                  </a:cubicBezTo>
                  <a:cubicBezTo>
                    <a:pt x="474439" y="106280"/>
                    <a:pt x="368407" y="94"/>
                    <a:pt x="237515" y="0"/>
                  </a:cubicBezTo>
                  <a:cubicBezTo>
                    <a:pt x="237433" y="0"/>
                    <a:pt x="237351" y="0"/>
                    <a:pt x="237268" y="0"/>
                  </a:cubicBezTo>
                  <a:close/>
                  <a:moveTo>
                    <a:pt x="237268" y="312020"/>
                  </a:moveTo>
                  <a:cubicBezTo>
                    <a:pt x="195909" y="312030"/>
                    <a:pt x="162374" y="278512"/>
                    <a:pt x="162363" y="237153"/>
                  </a:cubicBezTo>
                  <a:cubicBezTo>
                    <a:pt x="162353" y="195795"/>
                    <a:pt x="195871" y="162259"/>
                    <a:pt x="237230" y="162249"/>
                  </a:cubicBezTo>
                  <a:cubicBezTo>
                    <a:pt x="278588" y="162238"/>
                    <a:pt x="312124" y="195757"/>
                    <a:pt x="312134" y="237115"/>
                  </a:cubicBezTo>
                  <a:cubicBezTo>
                    <a:pt x="312134" y="237122"/>
                    <a:pt x="312134" y="237128"/>
                    <a:pt x="312134" y="237134"/>
                  </a:cubicBezTo>
                  <a:cubicBezTo>
                    <a:pt x="312014" y="278434"/>
                    <a:pt x="278567" y="311885"/>
                    <a:pt x="237268" y="31201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63" name="任意多边形: 形状 262" descr="转盘 纯色填充">
              <a:extLst>
                <a:ext uri="{FF2B5EF4-FFF2-40B4-BE49-F238E27FC236}">
                  <a16:creationId xmlns:a16="http://schemas.microsoft.com/office/drawing/2014/main" id="{087913BA-575A-4D8E-8735-217D352E3DBE}"/>
                </a:ext>
              </a:extLst>
            </p:cNvPr>
            <p:cNvSpPr/>
            <p:nvPr/>
          </p:nvSpPr>
          <p:spPr>
            <a:xfrm>
              <a:off x="7240905" y="5280660"/>
              <a:ext cx="808015" cy="676275"/>
            </a:xfrm>
            <a:custGeom>
              <a:avLst/>
              <a:gdLst>
                <a:gd name="connsiteX0" fmla="*/ 731815 w 808015"/>
                <a:gd name="connsiteY0" fmla="*/ 0 h 676275"/>
                <a:gd name="connsiteX1" fmla="*/ 76200 w 808015"/>
                <a:gd name="connsiteY1" fmla="*/ 0 h 676275"/>
                <a:gd name="connsiteX2" fmla="*/ 0 w 808015"/>
                <a:gd name="connsiteY2" fmla="*/ 76200 h 676275"/>
                <a:gd name="connsiteX3" fmla="*/ 0 w 808015"/>
                <a:gd name="connsiteY3" fmla="*/ 600075 h 676275"/>
                <a:gd name="connsiteX4" fmla="*/ 76200 w 808015"/>
                <a:gd name="connsiteY4" fmla="*/ 676275 h 676275"/>
                <a:gd name="connsiteX5" fmla="*/ 731815 w 808015"/>
                <a:gd name="connsiteY5" fmla="*/ 676275 h 676275"/>
                <a:gd name="connsiteX6" fmla="*/ 808015 w 808015"/>
                <a:gd name="connsiteY6" fmla="*/ 600075 h 676275"/>
                <a:gd name="connsiteX7" fmla="*/ 808015 w 808015"/>
                <a:gd name="connsiteY7" fmla="*/ 76200 h 676275"/>
                <a:gd name="connsiteX8" fmla="*/ 731815 w 808015"/>
                <a:gd name="connsiteY8" fmla="*/ 0 h 676275"/>
                <a:gd name="connsiteX9" fmla="*/ 750865 w 808015"/>
                <a:gd name="connsiteY9" fmla="*/ 600075 h 676275"/>
                <a:gd name="connsiteX10" fmla="*/ 731815 w 808015"/>
                <a:gd name="connsiteY10" fmla="*/ 619125 h 676275"/>
                <a:gd name="connsiteX11" fmla="*/ 76200 w 808015"/>
                <a:gd name="connsiteY11" fmla="*/ 619125 h 676275"/>
                <a:gd name="connsiteX12" fmla="*/ 57150 w 808015"/>
                <a:gd name="connsiteY12" fmla="*/ 600075 h 676275"/>
                <a:gd name="connsiteX13" fmla="*/ 57150 w 808015"/>
                <a:gd name="connsiteY13" fmla="*/ 76200 h 676275"/>
                <a:gd name="connsiteX14" fmla="*/ 76200 w 808015"/>
                <a:gd name="connsiteY14" fmla="*/ 57150 h 676275"/>
                <a:gd name="connsiteX15" fmla="*/ 731815 w 808015"/>
                <a:gd name="connsiteY15" fmla="*/ 57150 h 676275"/>
                <a:gd name="connsiteX16" fmla="*/ 750865 w 808015"/>
                <a:gd name="connsiteY16" fmla="*/ 7620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8015" h="676275">
                  <a:moveTo>
                    <a:pt x="731815" y="0"/>
                  </a:moveTo>
                  <a:lnTo>
                    <a:pt x="76200" y="0"/>
                  </a:lnTo>
                  <a:cubicBezTo>
                    <a:pt x="34116" y="0"/>
                    <a:pt x="0" y="34116"/>
                    <a:pt x="0" y="76200"/>
                  </a:cubicBezTo>
                  <a:lnTo>
                    <a:pt x="0" y="600075"/>
                  </a:lnTo>
                  <a:cubicBezTo>
                    <a:pt x="0" y="642159"/>
                    <a:pt x="34116" y="676275"/>
                    <a:pt x="76200" y="676275"/>
                  </a:cubicBezTo>
                  <a:lnTo>
                    <a:pt x="731815" y="676275"/>
                  </a:lnTo>
                  <a:cubicBezTo>
                    <a:pt x="773900" y="676275"/>
                    <a:pt x="808015" y="642159"/>
                    <a:pt x="808015" y="600075"/>
                  </a:cubicBezTo>
                  <a:lnTo>
                    <a:pt x="808015" y="76200"/>
                  </a:lnTo>
                  <a:cubicBezTo>
                    <a:pt x="808015" y="34116"/>
                    <a:pt x="773900" y="0"/>
                    <a:pt x="731815" y="0"/>
                  </a:cubicBezTo>
                  <a:close/>
                  <a:moveTo>
                    <a:pt x="750865" y="600075"/>
                  </a:moveTo>
                  <a:cubicBezTo>
                    <a:pt x="750865" y="610596"/>
                    <a:pt x="742337" y="619125"/>
                    <a:pt x="731815" y="619125"/>
                  </a:cubicBezTo>
                  <a:lnTo>
                    <a:pt x="76200" y="619125"/>
                  </a:lnTo>
                  <a:cubicBezTo>
                    <a:pt x="65679" y="619125"/>
                    <a:pt x="57150" y="610596"/>
                    <a:pt x="57150" y="600075"/>
                  </a:cubicBezTo>
                  <a:lnTo>
                    <a:pt x="57150" y="76200"/>
                  </a:lnTo>
                  <a:cubicBezTo>
                    <a:pt x="57150" y="65679"/>
                    <a:pt x="65679" y="57150"/>
                    <a:pt x="76200" y="57150"/>
                  </a:cubicBezTo>
                  <a:lnTo>
                    <a:pt x="731815" y="57150"/>
                  </a:lnTo>
                  <a:cubicBezTo>
                    <a:pt x="742337" y="57150"/>
                    <a:pt x="750865" y="65679"/>
                    <a:pt x="750865" y="76200"/>
                  </a:cubicBez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301" name="组合 300">
            <a:extLst>
              <a:ext uri="{FF2B5EF4-FFF2-40B4-BE49-F238E27FC236}">
                <a16:creationId xmlns:a16="http://schemas.microsoft.com/office/drawing/2014/main" id="{91ABF065-4722-4E40-B53A-7E4BA547B4A4}"/>
              </a:ext>
            </a:extLst>
          </p:cNvPr>
          <p:cNvGrpSpPr/>
          <p:nvPr/>
        </p:nvGrpSpPr>
        <p:grpSpPr>
          <a:xfrm>
            <a:off x="8823960" y="5328285"/>
            <a:ext cx="762000" cy="590550"/>
            <a:chOff x="8823960" y="5328285"/>
            <a:chExt cx="762000" cy="590550"/>
          </a:xfrm>
          <a:noFill/>
        </p:grpSpPr>
        <p:sp>
          <p:nvSpPr>
            <p:cNvPr id="264" name="任意多边形: 形状 263" descr="视频博客 纯色填充">
              <a:extLst>
                <a:ext uri="{FF2B5EF4-FFF2-40B4-BE49-F238E27FC236}">
                  <a16:creationId xmlns:a16="http://schemas.microsoft.com/office/drawing/2014/main" id="{199E628F-ABBD-4D0F-B41C-391B80430FC8}"/>
                </a:ext>
              </a:extLst>
            </p:cNvPr>
            <p:cNvSpPr/>
            <p:nvPr/>
          </p:nvSpPr>
          <p:spPr>
            <a:xfrm>
              <a:off x="8823960" y="5328285"/>
              <a:ext cx="762000" cy="590550"/>
            </a:xfrm>
            <a:custGeom>
              <a:avLst/>
              <a:gdLst>
                <a:gd name="connsiteX0" fmla="*/ 0 w 762000"/>
                <a:gd name="connsiteY0" fmla="*/ 0 h 590550"/>
                <a:gd name="connsiteX1" fmla="*/ 0 w 762000"/>
                <a:gd name="connsiteY1" fmla="*/ 590550 h 590550"/>
                <a:gd name="connsiteX2" fmla="*/ 762000 w 762000"/>
                <a:gd name="connsiteY2" fmla="*/ 590550 h 590550"/>
                <a:gd name="connsiteX3" fmla="*/ 762000 w 762000"/>
                <a:gd name="connsiteY3" fmla="*/ 0 h 590550"/>
                <a:gd name="connsiteX4" fmla="*/ 0 w 762000"/>
                <a:gd name="connsiteY4" fmla="*/ 0 h 590550"/>
                <a:gd name="connsiteX5" fmla="*/ 123825 w 762000"/>
                <a:gd name="connsiteY5" fmla="*/ 76200 h 590550"/>
                <a:gd name="connsiteX6" fmla="*/ 104775 w 762000"/>
                <a:gd name="connsiteY6" fmla="*/ 95250 h 590550"/>
                <a:gd name="connsiteX7" fmla="*/ 85725 w 762000"/>
                <a:gd name="connsiteY7" fmla="*/ 76200 h 590550"/>
                <a:gd name="connsiteX8" fmla="*/ 104775 w 762000"/>
                <a:gd name="connsiteY8" fmla="*/ 57150 h 590550"/>
                <a:gd name="connsiteX9" fmla="*/ 123825 w 762000"/>
                <a:gd name="connsiteY9" fmla="*/ 76200 h 590550"/>
                <a:gd name="connsiteX10" fmla="*/ 190500 w 762000"/>
                <a:gd name="connsiteY10" fmla="*/ 76200 h 590550"/>
                <a:gd name="connsiteX11" fmla="*/ 171450 w 762000"/>
                <a:gd name="connsiteY11" fmla="*/ 95250 h 590550"/>
                <a:gd name="connsiteX12" fmla="*/ 152400 w 762000"/>
                <a:gd name="connsiteY12" fmla="*/ 76200 h 590550"/>
                <a:gd name="connsiteX13" fmla="*/ 171450 w 762000"/>
                <a:gd name="connsiteY13" fmla="*/ 57150 h 590550"/>
                <a:gd name="connsiteX14" fmla="*/ 190500 w 762000"/>
                <a:gd name="connsiteY14" fmla="*/ 76200 h 590550"/>
                <a:gd name="connsiteX15" fmla="*/ 257175 w 762000"/>
                <a:gd name="connsiteY15" fmla="*/ 76200 h 590550"/>
                <a:gd name="connsiteX16" fmla="*/ 238125 w 762000"/>
                <a:gd name="connsiteY16" fmla="*/ 95250 h 590550"/>
                <a:gd name="connsiteX17" fmla="*/ 219075 w 762000"/>
                <a:gd name="connsiteY17" fmla="*/ 76200 h 590550"/>
                <a:gd name="connsiteX18" fmla="*/ 238125 w 762000"/>
                <a:gd name="connsiteY18" fmla="*/ 57150 h 590550"/>
                <a:gd name="connsiteX19" fmla="*/ 257175 w 762000"/>
                <a:gd name="connsiteY19" fmla="*/ 76200 h 590550"/>
                <a:gd name="connsiteX20" fmla="*/ 57150 w 762000"/>
                <a:gd name="connsiteY20" fmla="*/ 152400 h 590550"/>
                <a:gd name="connsiteX21" fmla="*/ 704850 w 762000"/>
                <a:gd name="connsiteY21" fmla="*/ 152400 h 590550"/>
                <a:gd name="connsiteX22" fmla="*/ 704850 w 762000"/>
                <a:gd name="connsiteY22" fmla="*/ 533400 h 590550"/>
                <a:gd name="connsiteX23" fmla="*/ 57150 w 762000"/>
                <a:gd name="connsiteY23" fmla="*/ 533400 h 590550"/>
                <a:gd name="connsiteX24" fmla="*/ 57150 w 762000"/>
                <a:gd name="connsiteY24" fmla="*/ 15240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2000" h="590550">
                  <a:moveTo>
                    <a:pt x="0" y="0"/>
                  </a:moveTo>
                  <a:lnTo>
                    <a:pt x="0" y="590550"/>
                  </a:lnTo>
                  <a:lnTo>
                    <a:pt x="762000" y="590550"/>
                  </a:lnTo>
                  <a:lnTo>
                    <a:pt x="762000" y="0"/>
                  </a:lnTo>
                  <a:lnTo>
                    <a:pt x="0" y="0"/>
                  </a:lnTo>
                  <a:close/>
                  <a:moveTo>
                    <a:pt x="123825" y="76200"/>
                  </a:moveTo>
                  <a:cubicBezTo>
                    <a:pt x="123825" y="86678"/>
                    <a:pt x="115253" y="95250"/>
                    <a:pt x="104775" y="95250"/>
                  </a:cubicBezTo>
                  <a:cubicBezTo>
                    <a:pt x="94298" y="95250"/>
                    <a:pt x="85725" y="86678"/>
                    <a:pt x="85725" y="76200"/>
                  </a:cubicBezTo>
                  <a:cubicBezTo>
                    <a:pt x="85725" y="65723"/>
                    <a:pt x="94298" y="57150"/>
                    <a:pt x="104775" y="57150"/>
                  </a:cubicBezTo>
                  <a:cubicBezTo>
                    <a:pt x="115253" y="57150"/>
                    <a:pt x="123825" y="65723"/>
                    <a:pt x="123825" y="76200"/>
                  </a:cubicBezTo>
                  <a:close/>
                  <a:moveTo>
                    <a:pt x="190500" y="76200"/>
                  </a:moveTo>
                  <a:cubicBezTo>
                    <a:pt x="190500" y="86678"/>
                    <a:pt x="181928" y="95250"/>
                    <a:pt x="171450" y="95250"/>
                  </a:cubicBezTo>
                  <a:cubicBezTo>
                    <a:pt x="160973" y="95250"/>
                    <a:pt x="152400" y="86678"/>
                    <a:pt x="152400" y="76200"/>
                  </a:cubicBezTo>
                  <a:cubicBezTo>
                    <a:pt x="152400" y="65723"/>
                    <a:pt x="160973" y="57150"/>
                    <a:pt x="171450" y="57150"/>
                  </a:cubicBezTo>
                  <a:cubicBezTo>
                    <a:pt x="181928" y="57150"/>
                    <a:pt x="190500" y="65723"/>
                    <a:pt x="190500" y="76200"/>
                  </a:cubicBezTo>
                  <a:close/>
                  <a:moveTo>
                    <a:pt x="257175" y="76200"/>
                  </a:moveTo>
                  <a:cubicBezTo>
                    <a:pt x="257175" y="86678"/>
                    <a:pt x="248602" y="95250"/>
                    <a:pt x="238125" y="95250"/>
                  </a:cubicBezTo>
                  <a:cubicBezTo>
                    <a:pt x="227648" y="95250"/>
                    <a:pt x="219075" y="86678"/>
                    <a:pt x="219075" y="76200"/>
                  </a:cubicBezTo>
                  <a:cubicBezTo>
                    <a:pt x="219075" y="65723"/>
                    <a:pt x="227648" y="57150"/>
                    <a:pt x="238125" y="57150"/>
                  </a:cubicBezTo>
                  <a:cubicBezTo>
                    <a:pt x="248602" y="57150"/>
                    <a:pt x="257175" y="65723"/>
                    <a:pt x="257175" y="76200"/>
                  </a:cubicBezTo>
                  <a:close/>
                  <a:moveTo>
                    <a:pt x="57150" y="152400"/>
                  </a:moveTo>
                  <a:lnTo>
                    <a:pt x="704850" y="152400"/>
                  </a:lnTo>
                  <a:lnTo>
                    <a:pt x="704850" y="533400"/>
                  </a:lnTo>
                  <a:lnTo>
                    <a:pt x="57150" y="533400"/>
                  </a:lnTo>
                  <a:lnTo>
                    <a:pt x="57150" y="15240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65" name="任意多边形: 形状 264" descr="视频博客 纯色填充">
              <a:extLst>
                <a:ext uri="{FF2B5EF4-FFF2-40B4-BE49-F238E27FC236}">
                  <a16:creationId xmlns:a16="http://schemas.microsoft.com/office/drawing/2014/main" id="{199E628F-ABBD-4D0F-B41C-391B80430FC8}"/>
                </a:ext>
              </a:extLst>
            </p:cNvPr>
            <p:cNvSpPr/>
            <p:nvPr/>
          </p:nvSpPr>
          <p:spPr>
            <a:xfrm>
              <a:off x="9225915" y="5538787"/>
              <a:ext cx="139064" cy="139064"/>
            </a:xfrm>
            <a:custGeom>
              <a:avLst/>
              <a:gdLst>
                <a:gd name="connsiteX0" fmla="*/ 139065 w 139064"/>
                <a:gd name="connsiteY0" fmla="*/ 69533 h 139064"/>
                <a:gd name="connsiteX1" fmla="*/ 69533 w 139064"/>
                <a:gd name="connsiteY1" fmla="*/ 139065 h 139064"/>
                <a:gd name="connsiteX2" fmla="*/ 0 w 139064"/>
                <a:gd name="connsiteY2" fmla="*/ 69533 h 139064"/>
                <a:gd name="connsiteX3" fmla="*/ 69533 w 139064"/>
                <a:gd name="connsiteY3" fmla="*/ 0 h 139064"/>
                <a:gd name="connsiteX4" fmla="*/ 139065 w 139064"/>
                <a:gd name="connsiteY4" fmla="*/ 69533 h 13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64" h="139064">
                  <a:moveTo>
                    <a:pt x="139065" y="69533"/>
                  </a:moveTo>
                  <a:cubicBezTo>
                    <a:pt x="139065" y="107934"/>
                    <a:pt x="107934" y="139065"/>
                    <a:pt x="69533" y="139065"/>
                  </a:cubicBezTo>
                  <a:cubicBezTo>
                    <a:pt x="31131" y="139065"/>
                    <a:pt x="0" y="107934"/>
                    <a:pt x="0" y="69533"/>
                  </a:cubicBezTo>
                  <a:cubicBezTo>
                    <a:pt x="0" y="31131"/>
                    <a:pt x="31131" y="0"/>
                    <a:pt x="69533" y="0"/>
                  </a:cubicBezTo>
                  <a:cubicBezTo>
                    <a:pt x="107934" y="0"/>
                    <a:pt x="139065" y="31131"/>
                    <a:pt x="139065" y="69533"/>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66" name="任意多边形: 形状 265" descr="视频博客 纯色填充">
              <a:extLst>
                <a:ext uri="{FF2B5EF4-FFF2-40B4-BE49-F238E27FC236}">
                  <a16:creationId xmlns:a16="http://schemas.microsoft.com/office/drawing/2014/main" id="{199E628F-ABBD-4D0F-B41C-391B80430FC8}"/>
                </a:ext>
              </a:extLst>
            </p:cNvPr>
            <p:cNvSpPr/>
            <p:nvPr/>
          </p:nvSpPr>
          <p:spPr>
            <a:xfrm>
              <a:off x="9155429" y="5694997"/>
              <a:ext cx="278130" cy="138112"/>
            </a:xfrm>
            <a:custGeom>
              <a:avLst/>
              <a:gdLst>
                <a:gd name="connsiteX0" fmla="*/ 278130 w 278130"/>
                <a:gd name="connsiteY0" fmla="*/ 138113 h 138112"/>
                <a:gd name="connsiteX1" fmla="*/ 278130 w 278130"/>
                <a:gd name="connsiteY1" fmla="*/ 68580 h 138112"/>
                <a:gd name="connsiteX2" fmla="*/ 263843 w 278130"/>
                <a:gd name="connsiteY2" fmla="*/ 40957 h 138112"/>
                <a:gd name="connsiteX3" fmla="*/ 196215 w 278130"/>
                <a:gd name="connsiteY3" fmla="*/ 8573 h 138112"/>
                <a:gd name="connsiteX4" fmla="*/ 139065 w 278130"/>
                <a:gd name="connsiteY4" fmla="*/ 0 h 138112"/>
                <a:gd name="connsiteX5" fmla="*/ 81915 w 278130"/>
                <a:gd name="connsiteY5" fmla="*/ 8573 h 138112"/>
                <a:gd name="connsiteX6" fmla="*/ 14288 w 278130"/>
                <a:gd name="connsiteY6" fmla="*/ 40957 h 138112"/>
                <a:gd name="connsiteX7" fmla="*/ 0 w 278130"/>
                <a:gd name="connsiteY7" fmla="*/ 68580 h 138112"/>
                <a:gd name="connsiteX8" fmla="*/ 0 w 278130"/>
                <a:gd name="connsiteY8" fmla="*/ 138113 h 138112"/>
                <a:gd name="connsiteX9" fmla="*/ 278130 w 278130"/>
                <a:gd name="connsiteY9" fmla="*/ 138113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130" h="138112">
                  <a:moveTo>
                    <a:pt x="278130" y="138113"/>
                  </a:moveTo>
                  <a:lnTo>
                    <a:pt x="278130" y="68580"/>
                  </a:lnTo>
                  <a:cubicBezTo>
                    <a:pt x="278130" y="58102"/>
                    <a:pt x="272415" y="47625"/>
                    <a:pt x="263843" y="40957"/>
                  </a:cubicBezTo>
                  <a:cubicBezTo>
                    <a:pt x="243840" y="26670"/>
                    <a:pt x="220980" y="15240"/>
                    <a:pt x="196215" y="8573"/>
                  </a:cubicBezTo>
                  <a:cubicBezTo>
                    <a:pt x="178118" y="2857"/>
                    <a:pt x="158115" y="0"/>
                    <a:pt x="139065" y="0"/>
                  </a:cubicBezTo>
                  <a:cubicBezTo>
                    <a:pt x="120015" y="0"/>
                    <a:pt x="100965" y="2857"/>
                    <a:pt x="81915" y="8573"/>
                  </a:cubicBezTo>
                  <a:cubicBezTo>
                    <a:pt x="57150" y="15240"/>
                    <a:pt x="34290" y="25718"/>
                    <a:pt x="14288" y="40957"/>
                  </a:cubicBezTo>
                  <a:cubicBezTo>
                    <a:pt x="5715" y="47625"/>
                    <a:pt x="953" y="58102"/>
                    <a:pt x="0" y="68580"/>
                  </a:cubicBezTo>
                  <a:lnTo>
                    <a:pt x="0" y="138113"/>
                  </a:lnTo>
                  <a:lnTo>
                    <a:pt x="278130" y="138113"/>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67" name="任意多边形: 形状 266" descr="视频博客 纯色填充">
              <a:extLst>
                <a:ext uri="{FF2B5EF4-FFF2-40B4-BE49-F238E27FC236}">
                  <a16:creationId xmlns:a16="http://schemas.microsoft.com/office/drawing/2014/main" id="{199E628F-ABBD-4D0F-B41C-391B80430FC8}"/>
                </a:ext>
              </a:extLst>
            </p:cNvPr>
            <p:cNvSpPr/>
            <p:nvPr/>
          </p:nvSpPr>
          <p:spPr>
            <a:xfrm>
              <a:off x="8977190" y="5529262"/>
              <a:ext cx="199316" cy="183832"/>
            </a:xfrm>
            <a:custGeom>
              <a:avLst/>
              <a:gdLst>
                <a:gd name="connsiteX0" fmla="*/ 189669 w 199316"/>
                <a:gd name="connsiteY0" fmla="*/ 0 h 183832"/>
                <a:gd name="connsiteX1" fmla="*/ 199194 w 199316"/>
                <a:gd name="connsiteY1" fmla="*/ 10478 h 183832"/>
                <a:gd name="connsiteX2" fmla="*/ 199194 w 199316"/>
                <a:gd name="connsiteY2" fmla="*/ 132398 h 183832"/>
                <a:gd name="connsiteX3" fmla="*/ 199194 w 199316"/>
                <a:gd name="connsiteY3" fmla="*/ 132398 h 183832"/>
                <a:gd name="connsiteX4" fmla="*/ 189669 w 199316"/>
                <a:gd name="connsiteY4" fmla="*/ 142875 h 183832"/>
                <a:gd name="connsiteX5" fmla="*/ 159189 w 199316"/>
                <a:gd name="connsiteY5" fmla="*/ 142875 h 183832"/>
                <a:gd name="connsiteX6" fmla="*/ 159189 w 199316"/>
                <a:gd name="connsiteY6" fmla="*/ 183833 h 183832"/>
                <a:gd name="connsiteX7" fmla="*/ 119184 w 199316"/>
                <a:gd name="connsiteY7" fmla="*/ 141923 h 183832"/>
                <a:gd name="connsiteX8" fmla="*/ 9647 w 199316"/>
                <a:gd name="connsiteY8" fmla="*/ 141923 h 183832"/>
                <a:gd name="connsiteX9" fmla="*/ 9647 w 199316"/>
                <a:gd name="connsiteY9" fmla="*/ 141923 h 183832"/>
                <a:gd name="connsiteX10" fmla="*/ 122 w 199316"/>
                <a:gd name="connsiteY10" fmla="*/ 131445 h 183832"/>
                <a:gd name="connsiteX11" fmla="*/ 122 w 199316"/>
                <a:gd name="connsiteY11" fmla="*/ 10478 h 183832"/>
                <a:gd name="connsiteX12" fmla="*/ 122 w 199316"/>
                <a:gd name="connsiteY12" fmla="*/ 10478 h 183832"/>
                <a:gd name="connsiteX13" fmla="*/ 10599 w 199316"/>
                <a:gd name="connsiteY13" fmla="*/ 0 h 183832"/>
                <a:gd name="connsiteX14" fmla="*/ 189669 w 199316"/>
                <a:gd name="connsiteY14" fmla="*/ 0 h 183832"/>
                <a:gd name="connsiteX15" fmla="*/ 189669 w 199316"/>
                <a:gd name="connsiteY15" fmla="*/ 0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316" h="183832">
                  <a:moveTo>
                    <a:pt x="189669" y="0"/>
                  </a:moveTo>
                  <a:cubicBezTo>
                    <a:pt x="195384" y="0"/>
                    <a:pt x="200147" y="4763"/>
                    <a:pt x="199194" y="10478"/>
                  </a:cubicBezTo>
                  <a:lnTo>
                    <a:pt x="199194" y="132398"/>
                  </a:lnTo>
                  <a:lnTo>
                    <a:pt x="199194" y="132398"/>
                  </a:lnTo>
                  <a:cubicBezTo>
                    <a:pt x="199194" y="138113"/>
                    <a:pt x="194432" y="142875"/>
                    <a:pt x="189669" y="142875"/>
                  </a:cubicBezTo>
                  <a:lnTo>
                    <a:pt x="159189" y="142875"/>
                  </a:lnTo>
                  <a:lnTo>
                    <a:pt x="159189" y="183833"/>
                  </a:lnTo>
                  <a:lnTo>
                    <a:pt x="119184" y="141923"/>
                  </a:lnTo>
                  <a:lnTo>
                    <a:pt x="9647" y="141923"/>
                  </a:lnTo>
                  <a:lnTo>
                    <a:pt x="9647" y="141923"/>
                  </a:lnTo>
                  <a:cubicBezTo>
                    <a:pt x="3932" y="141923"/>
                    <a:pt x="-831" y="137160"/>
                    <a:pt x="122" y="131445"/>
                  </a:cubicBezTo>
                  <a:lnTo>
                    <a:pt x="122" y="10478"/>
                  </a:lnTo>
                  <a:lnTo>
                    <a:pt x="122" y="10478"/>
                  </a:lnTo>
                  <a:cubicBezTo>
                    <a:pt x="122" y="4763"/>
                    <a:pt x="4884" y="0"/>
                    <a:pt x="10599" y="0"/>
                  </a:cubicBezTo>
                  <a:lnTo>
                    <a:pt x="189669" y="0"/>
                  </a:lnTo>
                  <a:lnTo>
                    <a:pt x="189669" y="0"/>
                  </a:lnTo>
                  <a:close/>
                </a:path>
              </a:pathLst>
            </a:custGeom>
            <a:grpFill/>
            <a:ln w="15875" cap="flat">
              <a:solidFill>
                <a:schemeClr val="accent2"/>
              </a:solidFill>
              <a:prstDash val="solid"/>
              <a:miter/>
            </a:ln>
          </p:spPr>
          <p:txBody>
            <a:bodyPr rtlCol="0" anchor="ctr">
              <a:spAutoFit/>
            </a:bodyPr>
            <a:lstStyle/>
            <a:p>
              <a:endParaRPr lang="zh-CN" altLang="en-US"/>
            </a:p>
          </p:txBody>
        </p:sp>
      </p:grpSp>
      <p:grpSp>
        <p:nvGrpSpPr>
          <p:cNvPr id="310" name="组合 309">
            <a:extLst>
              <a:ext uri="{FF2B5EF4-FFF2-40B4-BE49-F238E27FC236}">
                <a16:creationId xmlns:a16="http://schemas.microsoft.com/office/drawing/2014/main" id="{FB535EE3-365D-4833-975A-5CA2694CAC46}"/>
              </a:ext>
            </a:extLst>
          </p:cNvPr>
          <p:cNvGrpSpPr/>
          <p:nvPr/>
        </p:nvGrpSpPr>
        <p:grpSpPr>
          <a:xfrm>
            <a:off x="10388088" y="5185643"/>
            <a:ext cx="752050" cy="877190"/>
            <a:chOff x="10388088" y="5185643"/>
            <a:chExt cx="752050" cy="877190"/>
          </a:xfrm>
          <a:noFill/>
        </p:grpSpPr>
        <p:sp>
          <p:nvSpPr>
            <p:cNvPr id="268" name="任意多边形: 形状 267" descr="风力涡轮机 纯色填充">
              <a:extLst>
                <a:ext uri="{FF2B5EF4-FFF2-40B4-BE49-F238E27FC236}">
                  <a16:creationId xmlns:a16="http://schemas.microsoft.com/office/drawing/2014/main" id="{441A9D61-4163-41FE-877B-B13C85B1B5CB}"/>
                </a:ext>
              </a:extLst>
            </p:cNvPr>
            <p:cNvSpPr/>
            <p:nvPr/>
          </p:nvSpPr>
          <p:spPr>
            <a:xfrm>
              <a:off x="10512609" y="5551627"/>
              <a:ext cx="200024" cy="511206"/>
            </a:xfrm>
            <a:custGeom>
              <a:avLst/>
              <a:gdLst>
                <a:gd name="connsiteX0" fmla="*/ 112709 w 200024"/>
                <a:gd name="connsiteY0" fmla="*/ 0 h 511206"/>
                <a:gd name="connsiteX1" fmla="*/ 61436 w 200024"/>
                <a:gd name="connsiteY1" fmla="*/ 36995 h 511206"/>
                <a:gd name="connsiteX2" fmla="*/ 39976 w 200024"/>
                <a:gd name="connsiteY2" fmla="*/ 473107 h 511206"/>
                <a:gd name="connsiteX3" fmla="*/ 0 w 200024"/>
                <a:gd name="connsiteY3" fmla="*/ 473107 h 511206"/>
                <a:gd name="connsiteX4" fmla="*/ 0 w 200024"/>
                <a:gd name="connsiteY4" fmla="*/ 511207 h 511206"/>
                <a:gd name="connsiteX5" fmla="*/ 38100 w 200024"/>
                <a:gd name="connsiteY5" fmla="*/ 511207 h 511206"/>
                <a:gd name="connsiteX6" fmla="*/ 161925 w 200024"/>
                <a:gd name="connsiteY6" fmla="*/ 511207 h 511206"/>
                <a:gd name="connsiteX7" fmla="*/ 200025 w 200024"/>
                <a:gd name="connsiteY7" fmla="*/ 511207 h 511206"/>
                <a:gd name="connsiteX8" fmla="*/ 200025 w 200024"/>
                <a:gd name="connsiteY8" fmla="*/ 473107 h 511206"/>
                <a:gd name="connsiteX9" fmla="*/ 159429 w 200024"/>
                <a:gd name="connsiteY9" fmla="*/ 473107 h 511206"/>
                <a:gd name="connsiteX10" fmla="*/ 128616 w 200024"/>
                <a:gd name="connsiteY10" fmla="*/ 3277 h 511206"/>
                <a:gd name="connsiteX11" fmla="*/ 112709 w 200024"/>
                <a:gd name="connsiteY11" fmla="*/ 0 h 51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4" h="511206">
                  <a:moveTo>
                    <a:pt x="112709" y="0"/>
                  </a:moveTo>
                  <a:lnTo>
                    <a:pt x="61436" y="36995"/>
                  </a:lnTo>
                  <a:lnTo>
                    <a:pt x="39976" y="473107"/>
                  </a:lnTo>
                  <a:lnTo>
                    <a:pt x="0" y="473107"/>
                  </a:lnTo>
                  <a:lnTo>
                    <a:pt x="0" y="511207"/>
                  </a:lnTo>
                  <a:lnTo>
                    <a:pt x="38100" y="511207"/>
                  </a:lnTo>
                  <a:lnTo>
                    <a:pt x="161925" y="511207"/>
                  </a:lnTo>
                  <a:lnTo>
                    <a:pt x="200025" y="511207"/>
                  </a:lnTo>
                  <a:lnTo>
                    <a:pt x="200025" y="473107"/>
                  </a:lnTo>
                  <a:lnTo>
                    <a:pt x="159429" y="473107"/>
                  </a:lnTo>
                  <a:lnTo>
                    <a:pt x="128616" y="3277"/>
                  </a:lnTo>
                  <a:lnTo>
                    <a:pt x="112709"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69" name="任意多边形: 形状 268" descr="风力涡轮机 纯色填充">
              <a:extLst>
                <a:ext uri="{FF2B5EF4-FFF2-40B4-BE49-F238E27FC236}">
                  <a16:creationId xmlns:a16="http://schemas.microsoft.com/office/drawing/2014/main" id="{441A9D61-4163-41FE-877B-B13C85B1B5CB}"/>
                </a:ext>
              </a:extLst>
            </p:cNvPr>
            <p:cNvSpPr/>
            <p:nvPr/>
          </p:nvSpPr>
          <p:spPr>
            <a:xfrm>
              <a:off x="10533787" y="5186310"/>
              <a:ext cx="105218" cy="253217"/>
            </a:xfrm>
            <a:custGeom>
              <a:avLst/>
              <a:gdLst>
                <a:gd name="connsiteX0" fmla="*/ 23084 w 105218"/>
                <a:gd name="connsiteY0" fmla="*/ 246855 h 253217"/>
                <a:gd name="connsiteX1" fmla="*/ 27532 w 105218"/>
                <a:gd name="connsiteY1" fmla="*/ 253217 h 253217"/>
                <a:gd name="connsiteX2" fmla="*/ 36857 w 105218"/>
                <a:gd name="connsiteY2" fmla="*/ 241864 h 253217"/>
                <a:gd name="connsiteX3" fmla="*/ 103313 w 105218"/>
                <a:gd name="connsiteY3" fmla="*/ 236149 h 253217"/>
                <a:gd name="connsiteX4" fmla="*/ 105218 w 105218"/>
                <a:gd name="connsiteY4" fmla="*/ 227881 h 253217"/>
                <a:gd name="connsiteX5" fmla="*/ 33504 w 105218"/>
                <a:gd name="connsiteY5" fmla="*/ 12016 h 253217"/>
                <a:gd name="connsiteX6" fmla="*/ 12012 w 105218"/>
                <a:gd name="connsiteY6" fmla="*/ 791 h 253217"/>
                <a:gd name="connsiteX7" fmla="*/ 119 w 105218"/>
                <a:gd name="connsiteY7" fmla="*/ 19160 h 25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218" h="253217">
                  <a:moveTo>
                    <a:pt x="23084" y="246855"/>
                  </a:moveTo>
                  <a:lnTo>
                    <a:pt x="27532" y="253217"/>
                  </a:lnTo>
                  <a:cubicBezTo>
                    <a:pt x="30111" y="249027"/>
                    <a:pt x="33248" y="245208"/>
                    <a:pt x="36857" y="241864"/>
                  </a:cubicBezTo>
                  <a:cubicBezTo>
                    <a:pt x="55214" y="225254"/>
                    <a:pt x="82391" y="222917"/>
                    <a:pt x="103313" y="236149"/>
                  </a:cubicBezTo>
                  <a:lnTo>
                    <a:pt x="105218" y="227881"/>
                  </a:lnTo>
                  <a:lnTo>
                    <a:pt x="33504" y="12016"/>
                  </a:lnTo>
                  <a:cubicBezTo>
                    <a:pt x="30669" y="2981"/>
                    <a:pt x="21047" y="-2044"/>
                    <a:pt x="12012" y="791"/>
                  </a:cubicBezTo>
                  <a:cubicBezTo>
                    <a:pt x="4148" y="3259"/>
                    <a:pt x="-848" y="10974"/>
                    <a:pt x="119" y="19160"/>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70" name="任意多边形: 形状 269" descr="风力涡轮机 纯色填充">
              <a:extLst>
                <a:ext uri="{FF2B5EF4-FFF2-40B4-BE49-F238E27FC236}">
                  <a16:creationId xmlns:a16="http://schemas.microsoft.com/office/drawing/2014/main" id="{441A9D61-4163-41FE-877B-B13C85B1B5CB}"/>
                </a:ext>
              </a:extLst>
            </p:cNvPr>
            <p:cNvSpPr/>
            <p:nvPr/>
          </p:nvSpPr>
          <p:spPr>
            <a:xfrm>
              <a:off x="10633128" y="5446214"/>
              <a:ext cx="252232" cy="125876"/>
            </a:xfrm>
            <a:custGeom>
              <a:avLst/>
              <a:gdLst>
                <a:gd name="connsiteX0" fmla="*/ 241783 w 252232"/>
                <a:gd name="connsiteY0" fmla="*/ 92945 h 125876"/>
                <a:gd name="connsiteX1" fmla="*/ 35376 w 252232"/>
                <a:gd name="connsiteY1" fmla="*/ 0 h 125876"/>
                <a:gd name="connsiteX2" fmla="*/ 25156 w 252232"/>
                <a:gd name="connsiteY2" fmla="*/ 1133 h 125876"/>
                <a:gd name="connsiteX3" fmla="*/ 0 w 252232"/>
                <a:gd name="connsiteY3" fmla="*/ 72009 h 125876"/>
                <a:gd name="connsiteX4" fmla="*/ 9820 w 252232"/>
                <a:gd name="connsiteY4" fmla="*/ 79896 h 125876"/>
                <a:gd name="connsiteX5" fmla="*/ 231277 w 252232"/>
                <a:gd name="connsiteY5" fmla="*/ 125444 h 125876"/>
                <a:gd name="connsiteX6" fmla="*/ 251802 w 252232"/>
                <a:gd name="connsiteY6" fmla="*/ 112536 h 125876"/>
                <a:gd name="connsiteX7" fmla="*/ 241783 w 252232"/>
                <a:gd name="connsiteY7" fmla="*/ 92945 h 12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232" h="125876">
                  <a:moveTo>
                    <a:pt x="241783" y="92945"/>
                  </a:moveTo>
                  <a:lnTo>
                    <a:pt x="35376" y="0"/>
                  </a:lnTo>
                  <a:lnTo>
                    <a:pt x="25156" y="1133"/>
                  </a:lnTo>
                  <a:cubicBezTo>
                    <a:pt x="37257" y="27677"/>
                    <a:pt x="26128" y="59034"/>
                    <a:pt x="0" y="72009"/>
                  </a:cubicBezTo>
                  <a:lnTo>
                    <a:pt x="9820" y="79896"/>
                  </a:lnTo>
                  <a:lnTo>
                    <a:pt x="231277" y="125444"/>
                  </a:lnTo>
                  <a:cubicBezTo>
                    <a:pt x="240509" y="127547"/>
                    <a:pt x="249698" y="121769"/>
                    <a:pt x="251802" y="112536"/>
                  </a:cubicBezTo>
                  <a:cubicBezTo>
                    <a:pt x="253646" y="104441"/>
                    <a:pt x="249425" y="96188"/>
                    <a:pt x="241783" y="92945"/>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71" name="任意多边形: 形状 270" descr="风力涡轮机 纯色填充">
              <a:extLst>
                <a:ext uri="{FF2B5EF4-FFF2-40B4-BE49-F238E27FC236}">
                  <a16:creationId xmlns:a16="http://schemas.microsoft.com/office/drawing/2014/main" id="{441A9D61-4163-41FE-877B-B13C85B1B5CB}"/>
                </a:ext>
              </a:extLst>
            </p:cNvPr>
            <p:cNvSpPr/>
            <p:nvPr/>
          </p:nvSpPr>
          <p:spPr>
            <a:xfrm>
              <a:off x="10388088" y="5470264"/>
              <a:ext cx="216227" cy="200719"/>
            </a:xfrm>
            <a:custGeom>
              <a:avLst/>
              <a:gdLst>
                <a:gd name="connsiteX0" fmla="*/ 216228 w 216227"/>
                <a:gd name="connsiteY0" fmla="*/ 54169 h 200719"/>
                <a:gd name="connsiteX1" fmla="*/ 164555 w 216227"/>
                <a:gd name="connsiteY1" fmla="*/ 0 h 200719"/>
                <a:gd name="connsiteX2" fmla="*/ 154077 w 216227"/>
                <a:gd name="connsiteY2" fmla="*/ 3591 h 200719"/>
                <a:gd name="connsiteX3" fmla="*/ 4468 w 216227"/>
                <a:gd name="connsiteY3" fmla="*/ 172031 h 200719"/>
                <a:gd name="connsiteX4" fmla="*/ 5602 w 216227"/>
                <a:gd name="connsiteY4" fmla="*/ 196251 h 200719"/>
                <a:gd name="connsiteX5" fmla="*/ 27328 w 216227"/>
                <a:gd name="connsiteY5" fmla="*/ 197368 h 200719"/>
                <a:gd name="connsiteX6" fmla="*/ 211732 w 216227"/>
                <a:gd name="connsiteY6" fmla="*/ 64570 h 20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27" h="200719">
                  <a:moveTo>
                    <a:pt x="216228" y="54169"/>
                  </a:moveTo>
                  <a:cubicBezTo>
                    <a:pt x="187415" y="52563"/>
                    <a:pt x="164801" y="28857"/>
                    <a:pt x="164555" y="0"/>
                  </a:cubicBezTo>
                  <a:lnTo>
                    <a:pt x="154077" y="3591"/>
                  </a:lnTo>
                  <a:lnTo>
                    <a:pt x="4468" y="172031"/>
                  </a:lnTo>
                  <a:cubicBezTo>
                    <a:pt x="-1907" y="179033"/>
                    <a:pt x="-1399" y="189876"/>
                    <a:pt x="5602" y="196251"/>
                  </a:cubicBezTo>
                  <a:cubicBezTo>
                    <a:pt x="11651" y="201759"/>
                    <a:pt x="20747" y="202226"/>
                    <a:pt x="27328" y="197368"/>
                  </a:cubicBezTo>
                  <a:lnTo>
                    <a:pt x="211732" y="6457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72" name="任意多边形: 形状 271" descr="风力涡轮机 纯色填充">
              <a:extLst>
                <a:ext uri="{FF2B5EF4-FFF2-40B4-BE49-F238E27FC236}">
                  <a16:creationId xmlns:a16="http://schemas.microsoft.com/office/drawing/2014/main" id="{441A9D61-4163-41FE-877B-B13C85B1B5CB}"/>
                </a:ext>
              </a:extLst>
            </p:cNvPr>
            <p:cNvSpPr/>
            <p:nvPr/>
          </p:nvSpPr>
          <p:spPr>
            <a:xfrm>
              <a:off x="10580975" y="5442468"/>
              <a:ext cx="53549" cy="53550"/>
            </a:xfrm>
            <a:custGeom>
              <a:avLst/>
              <a:gdLst>
                <a:gd name="connsiteX0" fmla="*/ 8815 w 53549"/>
                <a:gd name="connsiteY0" fmla="*/ 6917 h 53550"/>
                <a:gd name="connsiteX1" fmla="*/ 6917 w 53549"/>
                <a:gd name="connsiteY1" fmla="*/ 44735 h 53550"/>
                <a:gd name="connsiteX2" fmla="*/ 44735 w 53549"/>
                <a:gd name="connsiteY2" fmla="*/ 46633 h 53550"/>
                <a:gd name="connsiteX3" fmla="*/ 46639 w 53549"/>
                <a:gd name="connsiteY3" fmla="*/ 8822 h 53550"/>
                <a:gd name="connsiteX4" fmla="*/ 8822 w 53549"/>
                <a:gd name="connsiteY4" fmla="*/ 6911 h 53550"/>
                <a:gd name="connsiteX5" fmla="*/ 8815 w 53549"/>
                <a:gd name="connsiteY5" fmla="*/ 6917 h 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49" h="53550">
                  <a:moveTo>
                    <a:pt x="8815" y="6917"/>
                  </a:moveTo>
                  <a:cubicBezTo>
                    <a:pt x="-2152" y="16836"/>
                    <a:pt x="-3002" y="33767"/>
                    <a:pt x="6917" y="44735"/>
                  </a:cubicBezTo>
                  <a:cubicBezTo>
                    <a:pt x="16836" y="55702"/>
                    <a:pt x="33768" y="56552"/>
                    <a:pt x="44735" y="46633"/>
                  </a:cubicBezTo>
                  <a:cubicBezTo>
                    <a:pt x="55699" y="36716"/>
                    <a:pt x="56552" y="19790"/>
                    <a:pt x="46639" y="8822"/>
                  </a:cubicBezTo>
                  <a:cubicBezTo>
                    <a:pt x="36723" y="-2149"/>
                    <a:pt x="19793" y="-3004"/>
                    <a:pt x="8822" y="6911"/>
                  </a:cubicBezTo>
                  <a:cubicBezTo>
                    <a:pt x="8820" y="6913"/>
                    <a:pt x="8817" y="6915"/>
                    <a:pt x="8815" y="6917"/>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73" name="任意多边形: 形状 272" descr="风力涡轮机 纯色填充">
              <a:extLst>
                <a:ext uri="{FF2B5EF4-FFF2-40B4-BE49-F238E27FC236}">
                  <a16:creationId xmlns:a16="http://schemas.microsoft.com/office/drawing/2014/main" id="{441A9D61-4163-41FE-877B-B13C85B1B5CB}"/>
                </a:ext>
              </a:extLst>
            </p:cNvPr>
            <p:cNvSpPr/>
            <p:nvPr/>
          </p:nvSpPr>
          <p:spPr>
            <a:xfrm>
              <a:off x="10922184" y="5448623"/>
              <a:ext cx="142875" cy="433235"/>
            </a:xfrm>
            <a:custGeom>
              <a:avLst/>
              <a:gdLst>
                <a:gd name="connsiteX0" fmla="*/ 46730 w 142875"/>
                <a:gd name="connsiteY0" fmla="*/ 0 h 433235"/>
                <a:gd name="connsiteX1" fmla="*/ 28994 w 142875"/>
                <a:gd name="connsiteY1" fmla="*/ 404660 h 433235"/>
                <a:gd name="connsiteX2" fmla="*/ 0 w 142875"/>
                <a:gd name="connsiteY2" fmla="*/ 404660 h 433235"/>
                <a:gd name="connsiteX3" fmla="*/ 0 w 142875"/>
                <a:gd name="connsiteY3" fmla="*/ 433235 h 433235"/>
                <a:gd name="connsiteX4" fmla="*/ 142875 w 142875"/>
                <a:gd name="connsiteY4" fmla="*/ 433235 h 433235"/>
                <a:gd name="connsiteX5" fmla="*/ 142875 w 142875"/>
                <a:gd name="connsiteY5" fmla="*/ 404660 h 433235"/>
                <a:gd name="connsiteX6" fmla="*/ 113890 w 142875"/>
                <a:gd name="connsiteY6" fmla="*/ 404660 h 433235"/>
                <a:gd name="connsiteX7" fmla="*/ 98555 w 142875"/>
                <a:gd name="connsiteY7" fmla="*/ 51968 h 433235"/>
                <a:gd name="connsiteX8" fmla="*/ 46730 w 142875"/>
                <a:gd name="connsiteY8" fmla="*/ 0 h 43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433235">
                  <a:moveTo>
                    <a:pt x="46730" y="0"/>
                  </a:moveTo>
                  <a:lnTo>
                    <a:pt x="28994" y="404660"/>
                  </a:lnTo>
                  <a:lnTo>
                    <a:pt x="0" y="404660"/>
                  </a:lnTo>
                  <a:lnTo>
                    <a:pt x="0" y="433235"/>
                  </a:lnTo>
                  <a:lnTo>
                    <a:pt x="142875" y="433235"/>
                  </a:lnTo>
                  <a:lnTo>
                    <a:pt x="142875" y="404660"/>
                  </a:lnTo>
                  <a:lnTo>
                    <a:pt x="113890" y="404660"/>
                  </a:lnTo>
                  <a:lnTo>
                    <a:pt x="98555" y="51968"/>
                  </a:lnTo>
                  <a:lnTo>
                    <a:pt x="46730" y="0"/>
                  </a:lnTo>
                  <a:close/>
                </a:path>
              </a:pathLst>
            </a:custGeom>
            <a:grpFill/>
            <a:ln w="15875" cap="flat">
              <a:solidFill>
                <a:schemeClr val="accent2"/>
              </a:solidFill>
              <a:prstDash val="solid"/>
              <a:miter/>
            </a:ln>
          </p:spPr>
          <p:txBody>
            <a:bodyPr rtlCol="0" anchor="ctr">
              <a:spAutoFit/>
            </a:bodyPr>
            <a:lstStyle/>
            <a:p>
              <a:endParaRPr lang="zh-CN" altLang="en-US"/>
            </a:p>
          </p:txBody>
        </p:sp>
        <p:sp>
          <p:nvSpPr>
            <p:cNvPr id="274" name="任意多边形: 形状 273" descr="风力涡轮机 纯色填充">
              <a:extLst>
                <a:ext uri="{FF2B5EF4-FFF2-40B4-BE49-F238E27FC236}">
                  <a16:creationId xmlns:a16="http://schemas.microsoft.com/office/drawing/2014/main" id="{441A9D61-4163-41FE-877B-B13C85B1B5CB}"/>
                </a:ext>
              </a:extLst>
            </p:cNvPr>
            <p:cNvSpPr/>
            <p:nvPr/>
          </p:nvSpPr>
          <p:spPr>
            <a:xfrm>
              <a:off x="10772448" y="5369775"/>
              <a:ext cx="200027" cy="71174"/>
            </a:xfrm>
            <a:custGeom>
              <a:avLst/>
              <a:gdLst>
                <a:gd name="connsiteX0" fmla="*/ 13661 w 200027"/>
                <a:gd name="connsiteY0" fmla="*/ 71171 h 71174"/>
                <a:gd name="connsiteX1" fmla="*/ 189693 w 200027"/>
                <a:gd name="connsiteY1" fmla="*/ 64065 h 71174"/>
                <a:gd name="connsiteX2" fmla="*/ 200027 w 200027"/>
                <a:gd name="connsiteY2" fmla="*/ 57302 h 71174"/>
                <a:gd name="connsiteX3" fmla="*/ 190222 w 200027"/>
                <a:gd name="connsiteY3" fmla="*/ 4827 h 71174"/>
                <a:gd name="connsiteX4" fmla="*/ 191064 w 200027"/>
                <a:gd name="connsiteY4" fmla="*/ 3648 h 71174"/>
                <a:gd name="connsiteX5" fmla="*/ 191369 w 200027"/>
                <a:gd name="connsiteY5" fmla="*/ 3315 h 71174"/>
                <a:gd name="connsiteX6" fmla="*/ 178491 w 200027"/>
                <a:gd name="connsiteY6" fmla="*/ 0 h 71174"/>
                <a:gd name="connsiteX7" fmla="*/ 9718 w 200027"/>
                <a:gd name="connsiteY7" fmla="*/ 45006 h 71174"/>
                <a:gd name="connsiteX8" fmla="*/ 504 w 200027"/>
                <a:gd name="connsiteY8" fmla="*/ 61460 h 71174"/>
                <a:gd name="connsiteX9" fmla="*/ 13661 w 200027"/>
                <a:gd name="connsiteY9" fmla="*/ 71171 h 7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27" h="71174">
                  <a:moveTo>
                    <a:pt x="13661" y="71171"/>
                  </a:moveTo>
                  <a:lnTo>
                    <a:pt x="189693" y="64065"/>
                  </a:lnTo>
                  <a:lnTo>
                    <a:pt x="200027" y="57302"/>
                  </a:lnTo>
                  <a:cubicBezTo>
                    <a:pt x="182829" y="45519"/>
                    <a:pt x="178440" y="22026"/>
                    <a:pt x="190222" y="4827"/>
                  </a:cubicBezTo>
                  <a:cubicBezTo>
                    <a:pt x="190496" y="4429"/>
                    <a:pt x="190777" y="4036"/>
                    <a:pt x="191064" y="3648"/>
                  </a:cubicBezTo>
                  <a:cubicBezTo>
                    <a:pt x="191150" y="3534"/>
                    <a:pt x="191274" y="3439"/>
                    <a:pt x="191369" y="3315"/>
                  </a:cubicBezTo>
                  <a:lnTo>
                    <a:pt x="178491" y="0"/>
                  </a:lnTo>
                  <a:lnTo>
                    <a:pt x="9718" y="45006"/>
                  </a:lnTo>
                  <a:cubicBezTo>
                    <a:pt x="2629" y="47005"/>
                    <a:pt x="-1495" y="54373"/>
                    <a:pt x="504" y="61460"/>
                  </a:cubicBezTo>
                  <a:cubicBezTo>
                    <a:pt x="2158" y="67322"/>
                    <a:pt x="7573" y="71318"/>
                    <a:pt x="13661" y="71171"/>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75" name="任意多边形: 形状 274" descr="风力涡轮机 纯色填充">
              <a:extLst>
                <a:ext uri="{FF2B5EF4-FFF2-40B4-BE49-F238E27FC236}">
                  <a16:creationId xmlns:a16="http://schemas.microsoft.com/office/drawing/2014/main" id="{441A9D61-4163-41FE-877B-B13C85B1B5CB}"/>
                </a:ext>
              </a:extLst>
            </p:cNvPr>
            <p:cNvSpPr/>
            <p:nvPr/>
          </p:nvSpPr>
          <p:spPr>
            <a:xfrm>
              <a:off x="10977838" y="5185643"/>
              <a:ext cx="107511" cy="196095"/>
            </a:xfrm>
            <a:custGeom>
              <a:avLst/>
              <a:gdLst>
                <a:gd name="connsiteX0" fmla="*/ 10668 w 107511"/>
                <a:gd name="connsiteY0" fmla="*/ 172712 h 196095"/>
                <a:gd name="connsiteX1" fmla="*/ 16383 w 107511"/>
                <a:gd name="connsiteY1" fmla="*/ 172283 h 196095"/>
                <a:gd name="connsiteX2" fmla="*/ 51530 w 107511"/>
                <a:gd name="connsiteY2" fmla="*/ 196096 h 196095"/>
                <a:gd name="connsiteX3" fmla="*/ 61227 w 107511"/>
                <a:gd name="connsiteY3" fmla="*/ 186847 h 196095"/>
                <a:gd name="connsiteX4" fmla="*/ 107099 w 107511"/>
                <a:gd name="connsiteY4" fmla="*/ 16616 h 196095"/>
                <a:gd name="connsiteX5" fmla="*/ 97454 w 107511"/>
                <a:gd name="connsiteY5" fmla="*/ 411 h 196095"/>
                <a:gd name="connsiteX6" fmla="*/ 82458 w 107511"/>
                <a:gd name="connsiteY6" fmla="*/ 6968 h 196095"/>
                <a:gd name="connsiteX7" fmla="*/ 0 w 107511"/>
                <a:gd name="connsiteY7" fmla="*/ 164073 h 196095"/>
                <a:gd name="connsiteX8" fmla="*/ 314 w 107511"/>
                <a:gd name="connsiteY8" fmla="*/ 176017 h 196095"/>
                <a:gd name="connsiteX9" fmla="*/ 10668 w 107511"/>
                <a:gd name="connsiteY9" fmla="*/ 172712 h 19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1" h="196095">
                  <a:moveTo>
                    <a:pt x="10668" y="172712"/>
                  </a:moveTo>
                  <a:cubicBezTo>
                    <a:pt x="12560" y="172424"/>
                    <a:pt x="14470" y="172282"/>
                    <a:pt x="16383" y="172283"/>
                  </a:cubicBezTo>
                  <a:cubicBezTo>
                    <a:pt x="31832" y="172397"/>
                    <a:pt x="45696" y="181790"/>
                    <a:pt x="51530" y="196096"/>
                  </a:cubicBezTo>
                  <a:lnTo>
                    <a:pt x="61227" y="186847"/>
                  </a:lnTo>
                  <a:lnTo>
                    <a:pt x="107099" y="16616"/>
                  </a:lnTo>
                  <a:cubicBezTo>
                    <a:pt x="108911" y="9478"/>
                    <a:pt x="104592" y="2223"/>
                    <a:pt x="97454" y="411"/>
                  </a:cubicBezTo>
                  <a:cubicBezTo>
                    <a:pt x="91544" y="-1089"/>
                    <a:pt x="85370" y="1611"/>
                    <a:pt x="82458" y="6968"/>
                  </a:cubicBezTo>
                  <a:lnTo>
                    <a:pt x="0" y="164073"/>
                  </a:lnTo>
                  <a:lnTo>
                    <a:pt x="314" y="176017"/>
                  </a:lnTo>
                  <a:cubicBezTo>
                    <a:pt x="3588" y="174423"/>
                    <a:pt x="7075" y="173309"/>
                    <a:pt x="10668" y="172712"/>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76" name="任意多边形: 形状 275" descr="风力涡轮机 纯色填充">
              <a:extLst>
                <a:ext uri="{FF2B5EF4-FFF2-40B4-BE49-F238E27FC236}">
                  <a16:creationId xmlns:a16="http://schemas.microsoft.com/office/drawing/2014/main" id="{441A9D61-4163-41FE-877B-B13C85B1B5CB}"/>
                </a:ext>
              </a:extLst>
            </p:cNvPr>
            <p:cNvSpPr/>
            <p:nvPr/>
          </p:nvSpPr>
          <p:spPr>
            <a:xfrm>
              <a:off x="10989735" y="5399465"/>
              <a:ext cx="150403" cy="174846"/>
            </a:xfrm>
            <a:custGeom>
              <a:avLst/>
              <a:gdLst>
                <a:gd name="connsiteX0" fmla="*/ 148552 w 150403"/>
                <a:gd name="connsiteY0" fmla="*/ 154734 h 174846"/>
                <a:gd name="connsiteX1" fmla="*/ 54740 w 150403"/>
                <a:gd name="connsiteY1" fmla="*/ 6401 h 174846"/>
                <a:gd name="connsiteX2" fmla="*/ 42358 w 150403"/>
                <a:gd name="connsiteY2" fmla="*/ 0 h 174846"/>
                <a:gd name="connsiteX3" fmla="*/ 10239 w 150403"/>
                <a:gd name="connsiteY3" fmla="*/ 34233 h 174846"/>
                <a:gd name="connsiteX4" fmla="*/ 4524 w 150403"/>
                <a:gd name="connsiteY4" fmla="*/ 34661 h 174846"/>
                <a:gd name="connsiteX5" fmla="*/ 0 w 150403"/>
                <a:gd name="connsiteY5" fmla="*/ 34242 h 174846"/>
                <a:gd name="connsiteX6" fmla="*/ 4143 w 150403"/>
                <a:gd name="connsiteY6" fmla="*/ 47149 h 174846"/>
                <a:gd name="connsiteX7" fmla="*/ 127968 w 150403"/>
                <a:gd name="connsiteY7" fmla="*/ 171260 h 174846"/>
                <a:gd name="connsiteX8" fmla="*/ 146815 w 150403"/>
                <a:gd name="connsiteY8" fmla="*/ 170612 h 174846"/>
                <a:gd name="connsiteX9" fmla="*/ 148552 w 150403"/>
                <a:gd name="connsiteY9" fmla="*/ 154734 h 17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403" h="174846">
                  <a:moveTo>
                    <a:pt x="148552" y="154734"/>
                  </a:moveTo>
                  <a:lnTo>
                    <a:pt x="54740" y="6401"/>
                  </a:lnTo>
                  <a:lnTo>
                    <a:pt x="42358" y="0"/>
                  </a:lnTo>
                  <a:cubicBezTo>
                    <a:pt x="40894" y="17482"/>
                    <a:pt x="27593" y="31659"/>
                    <a:pt x="10239" y="34233"/>
                  </a:cubicBezTo>
                  <a:cubicBezTo>
                    <a:pt x="8348" y="34515"/>
                    <a:pt x="6437" y="34659"/>
                    <a:pt x="4524" y="34661"/>
                  </a:cubicBezTo>
                  <a:cubicBezTo>
                    <a:pt x="3009" y="34614"/>
                    <a:pt x="1498" y="34474"/>
                    <a:pt x="0" y="34242"/>
                  </a:cubicBezTo>
                  <a:lnTo>
                    <a:pt x="4143" y="47149"/>
                  </a:lnTo>
                  <a:lnTo>
                    <a:pt x="127968" y="171260"/>
                  </a:lnTo>
                  <a:cubicBezTo>
                    <a:pt x="133352" y="176285"/>
                    <a:pt x="141790" y="175995"/>
                    <a:pt x="146815" y="170612"/>
                  </a:cubicBezTo>
                  <a:cubicBezTo>
                    <a:pt x="150851" y="166289"/>
                    <a:pt x="151557" y="159826"/>
                    <a:pt x="148552" y="154734"/>
                  </a:cubicBezTo>
                  <a:close/>
                </a:path>
              </a:pathLst>
            </a:custGeom>
            <a:grpFill/>
            <a:ln w="15875" cap="flat">
              <a:solidFill>
                <a:schemeClr val="accent2"/>
              </a:solidFill>
              <a:prstDash val="solid"/>
              <a:miter/>
            </a:ln>
          </p:spPr>
          <p:txBody>
            <a:bodyPr rtlCol="0" anchor="ctr">
              <a:spAutoFit/>
            </a:bodyPr>
            <a:lstStyle/>
            <a:p>
              <a:endParaRPr lang="zh-CN" altLang="en-US"/>
            </a:p>
          </p:txBody>
        </p:sp>
        <p:sp>
          <p:nvSpPr>
            <p:cNvPr id="277" name="任意多边形: 形状 276" descr="风力涡轮机 纯色填充">
              <a:extLst>
                <a:ext uri="{FF2B5EF4-FFF2-40B4-BE49-F238E27FC236}">
                  <a16:creationId xmlns:a16="http://schemas.microsoft.com/office/drawing/2014/main" id="{441A9D61-4163-41FE-877B-B13C85B1B5CB}"/>
                </a:ext>
              </a:extLst>
            </p:cNvPr>
            <p:cNvSpPr/>
            <p:nvPr/>
          </p:nvSpPr>
          <p:spPr>
            <a:xfrm>
              <a:off x="10975163" y="5376969"/>
              <a:ext cx="38105" cy="38105"/>
            </a:xfrm>
            <a:custGeom>
              <a:avLst/>
              <a:gdLst>
                <a:gd name="connsiteX0" fmla="*/ 21906 w 38105"/>
                <a:gd name="connsiteY0" fmla="*/ 37888 h 38105"/>
                <a:gd name="connsiteX1" fmla="*/ 37888 w 38105"/>
                <a:gd name="connsiteY1" fmla="*/ 16199 h 38105"/>
                <a:gd name="connsiteX2" fmla="*/ 16199 w 38105"/>
                <a:gd name="connsiteY2" fmla="*/ 217 h 38105"/>
                <a:gd name="connsiteX3" fmla="*/ 217 w 38105"/>
                <a:gd name="connsiteY3" fmla="*/ 21905 h 38105"/>
                <a:gd name="connsiteX4" fmla="*/ 21905 w 38105"/>
                <a:gd name="connsiteY4" fmla="*/ 37888 h 38105"/>
                <a:gd name="connsiteX5" fmla="*/ 21906 w 38105"/>
                <a:gd name="connsiteY5" fmla="*/ 37888 h 3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5" h="38105">
                  <a:moveTo>
                    <a:pt x="21906" y="37888"/>
                  </a:moveTo>
                  <a:cubicBezTo>
                    <a:pt x="32308" y="36312"/>
                    <a:pt x="39463" y="26602"/>
                    <a:pt x="37888" y="16199"/>
                  </a:cubicBezTo>
                  <a:cubicBezTo>
                    <a:pt x="36312" y="5797"/>
                    <a:pt x="26602" y="-1358"/>
                    <a:pt x="16199" y="217"/>
                  </a:cubicBezTo>
                  <a:cubicBezTo>
                    <a:pt x="5797" y="1793"/>
                    <a:pt x="-1358" y="11503"/>
                    <a:pt x="217" y="21905"/>
                  </a:cubicBezTo>
                  <a:cubicBezTo>
                    <a:pt x="1793" y="32307"/>
                    <a:pt x="11503" y="39463"/>
                    <a:pt x="21905" y="37888"/>
                  </a:cubicBezTo>
                  <a:cubicBezTo>
                    <a:pt x="21905" y="37888"/>
                    <a:pt x="21906" y="37888"/>
                    <a:pt x="21906" y="37888"/>
                  </a:cubicBezTo>
                  <a:close/>
                </a:path>
              </a:pathLst>
            </a:custGeom>
            <a:grpFill/>
            <a:ln w="15875" cap="flat">
              <a:solidFill>
                <a:schemeClr val="accent2"/>
              </a:solidFill>
              <a:prstDash val="solid"/>
              <a:miter/>
            </a:ln>
          </p:spPr>
          <p:txBody>
            <a:bodyPr rtlCol="0" anchor="ctr">
              <a:spAutoFit/>
            </a:bodyPr>
            <a:lstStyle/>
            <a:p>
              <a:endParaRPr lang="zh-CN" altLang="en-US"/>
            </a:p>
          </p:txBody>
        </p:sp>
      </p:grpSp>
    </p:spTree>
    <p:extLst>
      <p:ext uri="{BB962C8B-B14F-4D97-AF65-F5344CB8AC3E}">
        <p14:creationId xmlns:p14="http://schemas.microsoft.com/office/powerpoint/2010/main" val="3018623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9C28C-55B5-0B50-6C56-5BA6B506ED5E}"/>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12E313B9-211F-4549-AD06-9973BB250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822" y="3096581"/>
            <a:ext cx="2518368" cy="3277543"/>
          </a:xfrm>
          <a:prstGeom prst="rect">
            <a:avLst/>
          </a:prstGeom>
        </p:spPr>
      </p:pic>
      <p:sp>
        <p:nvSpPr>
          <p:cNvPr id="4" name="文本占位符 2">
            <a:extLst>
              <a:ext uri="{FF2B5EF4-FFF2-40B4-BE49-F238E27FC236}">
                <a16:creationId xmlns:a16="http://schemas.microsoft.com/office/drawing/2014/main" id="{342B0C70-F555-019C-C1DD-8CD44A6A447A}"/>
              </a:ext>
            </a:extLst>
          </p:cNvPr>
          <p:cNvSpPr txBox="1">
            <a:spLocks/>
          </p:cNvSpPr>
          <p:nvPr/>
        </p:nvSpPr>
        <p:spPr>
          <a:xfrm>
            <a:off x="609122" y="346218"/>
            <a:ext cx="3159839"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原理剖析</a:t>
            </a:r>
            <a:r>
              <a:rPr lang="en-US" altLang="zh-CN"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异味</a:t>
            </a:r>
            <a:endParaRPr lang="zh-CN" altLang="en-US" sz="3600" b="1">
              <a:solidFill>
                <a:schemeClr val="accent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5D161A6-C6CD-579B-A969-C2D7D407CD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
        <p:nvSpPr>
          <p:cNvPr id="5" name="文本框 4">
            <a:extLst>
              <a:ext uri="{FF2B5EF4-FFF2-40B4-BE49-F238E27FC236}">
                <a16:creationId xmlns:a16="http://schemas.microsoft.com/office/drawing/2014/main" id="{3B96FA7E-1309-A1FC-6DBF-AE0EAE81BCA5}"/>
              </a:ext>
            </a:extLst>
          </p:cNvPr>
          <p:cNvSpPr txBox="1"/>
          <p:nvPr/>
        </p:nvSpPr>
        <p:spPr>
          <a:xfrm>
            <a:off x="1788932" y="1370720"/>
            <a:ext cx="1980029" cy="400110"/>
          </a:xfrm>
          <a:prstGeom prst="rect">
            <a:avLst/>
          </a:prstGeom>
          <a:noFill/>
        </p:spPr>
        <p:txBody>
          <a:bodyPr wrap="none" rtlCol="0">
            <a:spAutoFit/>
          </a:bodyPr>
          <a:lstStyle/>
          <a:p>
            <a:r>
              <a:rPr lang="zh-CN" altLang="en-US" sz="2000">
                <a:solidFill>
                  <a:schemeClr val="tx2">
                    <a:lumMod val="10000"/>
                  </a:schemeClr>
                </a:solidFill>
                <a:latin typeface="微软雅黑" panose="020B0503020204020204" pitchFamily="34" charset="-122"/>
                <a:ea typeface="微软雅黑" panose="020B0503020204020204" pitchFamily="34" charset="-122"/>
              </a:rPr>
              <a:t>厨余垃圾的种类</a:t>
            </a:r>
          </a:p>
        </p:txBody>
      </p:sp>
      <p:sp>
        <p:nvSpPr>
          <p:cNvPr id="14" name="文本框 13">
            <a:extLst>
              <a:ext uri="{FF2B5EF4-FFF2-40B4-BE49-F238E27FC236}">
                <a16:creationId xmlns:a16="http://schemas.microsoft.com/office/drawing/2014/main" id="{CCD4DC79-644B-AEE7-7731-8739C86C9AC3}"/>
              </a:ext>
            </a:extLst>
          </p:cNvPr>
          <p:cNvSpPr txBox="1"/>
          <p:nvPr/>
        </p:nvSpPr>
        <p:spPr>
          <a:xfrm>
            <a:off x="9580538" y="1361882"/>
            <a:ext cx="1467068" cy="400110"/>
          </a:xfrm>
          <a:prstGeom prst="rect">
            <a:avLst/>
          </a:prstGeom>
          <a:noFill/>
        </p:spPr>
        <p:txBody>
          <a:bodyPr wrap="none" rtlCol="0">
            <a:spAutoFit/>
          </a:bodyPr>
          <a:lstStyle/>
          <a:p>
            <a:r>
              <a:rPr lang="zh-CN" altLang="en-US" sz="2000">
                <a:solidFill>
                  <a:schemeClr val="tx2">
                    <a:lumMod val="10000"/>
                  </a:schemeClr>
                </a:solidFill>
                <a:latin typeface="微软雅黑" panose="020B0503020204020204" pitchFamily="34" charset="-122"/>
                <a:ea typeface="微软雅黑" panose="020B0503020204020204" pitchFamily="34" charset="-122"/>
              </a:rPr>
              <a:t>臭味的组成</a:t>
            </a:r>
          </a:p>
        </p:txBody>
      </p:sp>
      <p:sp>
        <p:nvSpPr>
          <p:cNvPr id="33" name="箭头: 右 32">
            <a:extLst>
              <a:ext uri="{FF2B5EF4-FFF2-40B4-BE49-F238E27FC236}">
                <a16:creationId xmlns:a16="http://schemas.microsoft.com/office/drawing/2014/main" id="{C54346F0-F419-EBDE-647B-91E680753F13}"/>
              </a:ext>
            </a:extLst>
          </p:cNvPr>
          <p:cNvSpPr/>
          <p:nvPr/>
        </p:nvSpPr>
        <p:spPr>
          <a:xfrm>
            <a:off x="5357408" y="2006600"/>
            <a:ext cx="3399241" cy="1649984"/>
          </a:xfrm>
          <a:prstGeom prst="rightArrow">
            <a:avLst/>
          </a:prstGeom>
          <a:solidFill>
            <a:srgbClr val="41C4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微软雅黑" panose="020B0503020204020204" pitchFamily="34" charset="-122"/>
                <a:ea typeface="微软雅黑" panose="020B0503020204020204" pitchFamily="34" charset="-122"/>
              </a:rPr>
              <a:t>微生物发酵</a:t>
            </a:r>
          </a:p>
        </p:txBody>
      </p:sp>
      <p:grpSp>
        <p:nvGrpSpPr>
          <p:cNvPr id="39" name="组合 38">
            <a:extLst>
              <a:ext uri="{FF2B5EF4-FFF2-40B4-BE49-F238E27FC236}">
                <a16:creationId xmlns:a16="http://schemas.microsoft.com/office/drawing/2014/main" id="{1C49B520-DF7E-C4B6-5F13-26002031156D}"/>
              </a:ext>
            </a:extLst>
          </p:cNvPr>
          <p:cNvGrpSpPr/>
          <p:nvPr/>
        </p:nvGrpSpPr>
        <p:grpSpPr>
          <a:xfrm>
            <a:off x="423097" y="2006600"/>
            <a:ext cx="4711700" cy="3987800"/>
            <a:chOff x="423097" y="2006600"/>
            <a:chExt cx="4711700" cy="3987800"/>
          </a:xfrm>
        </p:grpSpPr>
        <p:grpSp>
          <p:nvGrpSpPr>
            <p:cNvPr id="34" name="组合 33">
              <a:extLst>
                <a:ext uri="{FF2B5EF4-FFF2-40B4-BE49-F238E27FC236}">
                  <a16:creationId xmlns:a16="http://schemas.microsoft.com/office/drawing/2014/main" id="{FFA2E8C2-8BC5-75BA-6332-2ABB118E8B36}"/>
                </a:ext>
              </a:extLst>
            </p:cNvPr>
            <p:cNvGrpSpPr/>
            <p:nvPr/>
          </p:nvGrpSpPr>
          <p:grpSpPr>
            <a:xfrm>
              <a:off x="609122" y="2528010"/>
              <a:ext cx="4339650" cy="2944979"/>
              <a:chOff x="609122" y="2448503"/>
              <a:chExt cx="4339650" cy="2944979"/>
            </a:xfrm>
          </p:grpSpPr>
          <p:sp>
            <p:nvSpPr>
              <p:cNvPr id="29" name="文本框 28">
                <a:extLst>
                  <a:ext uri="{FF2B5EF4-FFF2-40B4-BE49-F238E27FC236}">
                    <a16:creationId xmlns:a16="http://schemas.microsoft.com/office/drawing/2014/main" id="{A3C6E350-E6D0-B836-5B95-E9EAF655108C}"/>
                  </a:ext>
                </a:extLst>
              </p:cNvPr>
              <p:cNvSpPr txBox="1"/>
              <p:nvPr/>
            </p:nvSpPr>
            <p:spPr>
              <a:xfrm>
                <a:off x="609122" y="2448503"/>
                <a:ext cx="4108817" cy="369332"/>
              </a:xfrm>
              <a:prstGeom prst="rect">
                <a:avLst/>
              </a:prstGeom>
              <a:noFill/>
            </p:spPr>
            <p:txBody>
              <a:bodyPr wrap="none" rtlCol="0">
                <a:spAutoFit/>
              </a:bodyPr>
              <a:lstStyle/>
              <a:p>
                <a:r>
                  <a:rPr lang="zh-CN" altLang="en-US">
                    <a:solidFill>
                      <a:schemeClr val="tx2">
                        <a:lumMod val="10000"/>
                      </a:schemeClr>
                    </a:solidFill>
                  </a:rPr>
                  <a:t>蛋白质类：肉、鱼、蛋、豆、奶制品等</a:t>
                </a:r>
              </a:p>
            </p:txBody>
          </p:sp>
          <p:sp>
            <p:nvSpPr>
              <p:cNvPr id="30" name="文本框 29">
                <a:extLst>
                  <a:ext uri="{FF2B5EF4-FFF2-40B4-BE49-F238E27FC236}">
                    <a16:creationId xmlns:a16="http://schemas.microsoft.com/office/drawing/2014/main" id="{5193AF66-000B-56FB-38F9-27A002860E28}"/>
                  </a:ext>
                </a:extLst>
              </p:cNvPr>
              <p:cNvSpPr txBox="1"/>
              <p:nvPr/>
            </p:nvSpPr>
            <p:spPr>
              <a:xfrm>
                <a:off x="609122" y="3307052"/>
                <a:ext cx="4339650" cy="369332"/>
              </a:xfrm>
              <a:prstGeom prst="rect">
                <a:avLst/>
              </a:prstGeom>
              <a:noFill/>
            </p:spPr>
            <p:txBody>
              <a:bodyPr wrap="none" rtlCol="0">
                <a:spAutoFit/>
              </a:bodyPr>
              <a:lstStyle/>
              <a:p>
                <a:r>
                  <a:rPr lang="zh-CN" altLang="en-US">
                    <a:solidFill>
                      <a:schemeClr val="tx2">
                        <a:lumMod val="10000"/>
                      </a:schemeClr>
                    </a:solidFill>
                  </a:rPr>
                  <a:t>含硫类：海鲜、葱蒜类、十字花科蔬菜等</a:t>
                </a:r>
              </a:p>
            </p:txBody>
          </p:sp>
          <p:sp>
            <p:nvSpPr>
              <p:cNvPr id="31" name="文本框 30">
                <a:extLst>
                  <a:ext uri="{FF2B5EF4-FFF2-40B4-BE49-F238E27FC236}">
                    <a16:creationId xmlns:a16="http://schemas.microsoft.com/office/drawing/2014/main" id="{C3AC9309-57CD-A867-52F9-A72877B5EDCD}"/>
                  </a:ext>
                </a:extLst>
              </p:cNvPr>
              <p:cNvSpPr txBox="1"/>
              <p:nvPr/>
            </p:nvSpPr>
            <p:spPr>
              <a:xfrm>
                <a:off x="609122" y="4165601"/>
                <a:ext cx="2492990" cy="369332"/>
              </a:xfrm>
              <a:prstGeom prst="rect">
                <a:avLst/>
              </a:prstGeom>
              <a:noFill/>
            </p:spPr>
            <p:txBody>
              <a:bodyPr wrap="none" rtlCol="0">
                <a:spAutoFit/>
              </a:bodyPr>
              <a:lstStyle/>
              <a:p>
                <a:r>
                  <a:rPr lang="zh-CN" altLang="en-US">
                    <a:solidFill>
                      <a:schemeClr val="tx2">
                        <a:lumMod val="10000"/>
                      </a:schemeClr>
                    </a:solidFill>
                  </a:rPr>
                  <a:t>糖类：蔬菜、水果类等</a:t>
                </a:r>
              </a:p>
            </p:txBody>
          </p:sp>
          <p:sp>
            <p:nvSpPr>
              <p:cNvPr id="32" name="文本框 31">
                <a:extLst>
                  <a:ext uri="{FF2B5EF4-FFF2-40B4-BE49-F238E27FC236}">
                    <a16:creationId xmlns:a16="http://schemas.microsoft.com/office/drawing/2014/main" id="{B91C0F7D-C759-FDC5-6FA6-AF634206E1E5}"/>
                  </a:ext>
                </a:extLst>
              </p:cNvPr>
              <p:cNvSpPr txBox="1"/>
              <p:nvPr/>
            </p:nvSpPr>
            <p:spPr>
              <a:xfrm>
                <a:off x="609122" y="5024150"/>
                <a:ext cx="3416320" cy="369332"/>
              </a:xfrm>
              <a:prstGeom prst="rect">
                <a:avLst/>
              </a:prstGeom>
              <a:noFill/>
            </p:spPr>
            <p:txBody>
              <a:bodyPr wrap="none" rtlCol="0">
                <a:spAutoFit/>
              </a:bodyPr>
              <a:lstStyle/>
              <a:p>
                <a:r>
                  <a:rPr lang="zh-CN" altLang="en-US">
                    <a:solidFill>
                      <a:schemeClr val="tx2">
                        <a:lumMod val="10000"/>
                      </a:schemeClr>
                    </a:solidFill>
                  </a:rPr>
                  <a:t>脂肪类：肉类、奶油、食用油等</a:t>
                </a:r>
              </a:p>
            </p:txBody>
          </p:sp>
        </p:grpSp>
        <p:sp>
          <p:nvSpPr>
            <p:cNvPr id="35" name="矩形: 圆角 34">
              <a:extLst>
                <a:ext uri="{FF2B5EF4-FFF2-40B4-BE49-F238E27FC236}">
                  <a16:creationId xmlns:a16="http://schemas.microsoft.com/office/drawing/2014/main" id="{7611D4B0-D42B-C773-875D-5AEA878362A6}"/>
                </a:ext>
              </a:extLst>
            </p:cNvPr>
            <p:cNvSpPr/>
            <p:nvPr/>
          </p:nvSpPr>
          <p:spPr>
            <a:xfrm>
              <a:off x="423097" y="2006600"/>
              <a:ext cx="4711700" cy="3987800"/>
            </a:xfrm>
            <a:prstGeom prst="roundRect">
              <a:avLst/>
            </a:prstGeom>
            <a:noFill/>
            <a:ln>
              <a:solidFill>
                <a:srgbClr val="02A86E"/>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0E01641B-39E8-522D-C037-4BD864E65816}"/>
              </a:ext>
            </a:extLst>
          </p:cNvPr>
          <p:cNvGrpSpPr/>
          <p:nvPr/>
        </p:nvGrpSpPr>
        <p:grpSpPr>
          <a:xfrm>
            <a:off x="8979260" y="2006600"/>
            <a:ext cx="2706461" cy="3987800"/>
            <a:chOff x="9062442" y="2171701"/>
            <a:chExt cx="2706461" cy="3987800"/>
          </a:xfrm>
        </p:grpSpPr>
        <p:grpSp>
          <p:nvGrpSpPr>
            <p:cNvPr id="36" name="组合 35">
              <a:extLst>
                <a:ext uri="{FF2B5EF4-FFF2-40B4-BE49-F238E27FC236}">
                  <a16:creationId xmlns:a16="http://schemas.microsoft.com/office/drawing/2014/main" id="{009E6078-917C-E134-B3E5-21E4BC38A17D}"/>
                </a:ext>
              </a:extLst>
            </p:cNvPr>
            <p:cNvGrpSpPr/>
            <p:nvPr/>
          </p:nvGrpSpPr>
          <p:grpSpPr>
            <a:xfrm>
              <a:off x="9203502" y="2554612"/>
              <a:ext cx="2565401" cy="3221978"/>
              <a:chOff x="9270999" y="2448503"/>
              <a:chExt cx="2565401" cy="3221978"/>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B2D7374-5F2C-6257-CC51-546E669CE16A}"/>
                      </a:ext>
                    </a:extLst>
                  </p:cNvPr>
                  <p:cNvSpPr txBox="1"/>
                  <p:nvPr/>
                </p:nvSpPr>
                <p:spPr>
                  <a:xfrm>
                    <a:off x="9270999" y="2448503"/>
                    <a:ext cx="2565401" cy="369332"/>
                  </a:xfrm>
                  <a:prstGeom prst="rect">
                    <a:avLst/>
                  </a:prstGeom>
                  <a:noFill/>
                </p:spPr>
                <p:txBody>
                  <a:bodyPr wrap="square">
                    <a:spAutoFit/>
                  </a:bodyPr>
                  <a:lstStyle/>
                  <a:p>
                    <a:pPr algn="ctr"/>
                    <a:r>
                      <a:rPr lang="zh-CN" altLang="en-US" b="0">
                        <a:solidFill>
                          <a:schemeClr val="tx2">
                            <a:lumMod val="10000"/>
                          </a:schemeClr>
                        </a:solidFill>
                        <a:effectLst/>
                      </a:rPr>
                      <a:t>氨气（</a:t>
                    </a:r>
                    <a14:m>
                      <m:oMath xmlns:m="http://schemas.openxmlformats.org/officeDocument/2006/math">
                        <m:r>
                          <a:rPr lang="en-US" altLang="zh-CN" b="0" i="1" dirty="0" smtClean="0">
                            <a:solidFill>
                              <a:schemeClr val="tx2">
                                <a:lumMod val="10000"/>
                              </a:schemeClr>
                            </a:solidFill>
                            <a:effectLst/>
                            <a:latin typeface="Cambria Math" panose="02040503050406030204" pitchFamily="18" charset="0"/>
                          </a:rPr>
                          <m:t>𝑁𝐻</m:t>
                        </m:r>
                        <m:r>
                          <a:rPr lang="en-US" altLang="zh-CN" b="0" i="1" dirty="0" smtClean="0">
                            <a:solidFill>
                              <a:schemeClr val="tx2">
                                <a:lumMod val="10000"/>
                              </a:schemeClr>
                            </a:solidFill>
                            <a:effectLst/>
                            <a:latin typeface="Cambria Math" panose="02040503050406030204" pitchFamily="18" charset="0"/>
                          </a:rPr>
                          <m:t>₃</m:t>
                        </m:r>
                      </m:oMath>
                    </a14:m>
                    <a:r>
                      <a:rPr lang="zh-CN" altLang="en-US" b="0">
                        <a:solidFill>
                          <a:schemeClr val="tx2">
                            <a:lumMod val="10000"/>
                          </a:schemeClr>
                        </a:solidFill>
                        <a:effectLst/>
                      </a:rPr>
                      <a:t>）</a:t>
                    </a:r>
                  </a:p>
                </p:txBody>
              </p:sp>
            </mc:Choice>
            <mc:Fallback xmlns="">
              <p:sp>
                <p:nvSpPr>
                  <p:cNvPr id="18" name="文本框 17">
                    <a:extLst>
                      <a:ext uri="{FF2B5EF4-FFF2-40B4-BE49-F238E27FC236}">
                        <a16:creationId xmlns:a16="http://schemas.microsoft.com/office/drawing/2014/main" id="{4B2D7374-5F2C-6257-CC51-546E669CE16A}"/>
                      </a:ext>
                    </a:extLst>
                  </p:cNvPr>
                  <p:cNvSpPr txBox="1">
                    <a:spLocks noRot="1" noChangeAspect="1" noMove="1" noResize="1" noEditPoints="1" noAdjustHandles="1" noChangeArrowheads="1" noChangeShapeType="1" noTextEdit="1"/>
                  </p:cNvSpPr>
                  <p:nvPr/>
                </p:nvSpPr>
                <p:spPr>
                  <a:xfrm>
                    <a:off x="9270999" y="2448503"/>
                    <a:ext cx="2565401" cy="369332"/>
                  </a:xfrm>
                  <a:prstGeom prst="rect">
                    <a:avLst/>
                  </a:prstGeom>
                  <a:blipFill>
                    <a:blip r:embed="rId5"/>
                    <a:stretch>
                      <a:fillRect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3FE92F5-B208-1EFC-6B42-07C052A7EB27}"/>
                      </a:ext>
                    </a:extLst>
                  </p:cNvPr>
                  <p:cNvSpPr txBox="1"/>
                  <p:nvPr/>
                </p:nvSpPr>
                <p:spPr>
                  <a:xfrm>
                    <a:off x="9270999" y="3307052"/>
                    <a:ext cx="2518639" cy="369332"/>
                  </a:xfrm>
                  <a:prstGeom prst="rect">
                    <a:avLst/>
                  </a:prstGeom>
                  <a:noFill/>
                </p:spPr>
                <p:txBody>
                  <a:bodyPr wrap="square">
                    <a:spAutoFit/>
                  </a:bodyPr>
                  <a:lstStyle/>
                  <a:p>
                    <a:pPr algn="ctr"/>
                    <a:r>
                      <a:rPr lang="zh-CN" altLang="en-US">
                        <a:solidFill>
                          <a:schemeClr val="tx2">
                            <a:lumMod val="10000"/>
                          </a:schemeClr>
                        </a:solidFill>
                      </a:rPr>
                      <a:t>硫化氢</a:t>
                    </a:r>
                    <a:r>
                      <a:rPr lang="zh-CN" altLang="en-US" b="0">
                        <a:solidFill>
                          <a:schemeClr val="tx2">
                            <a:lumMod val="10000"/>
                          </a:schemeClr>
                        </a:solidFill>
                        <a:effectLst/>
                      </a:rPr>
                      <a:t>（</a:t>
                    </a:r>
                    <a14:m>
                      <m:oMath xmlns:m="http://schemas.openxmlformats.org/officeDocument/2006/math">
                        <m:sSub>
                          <m:sSubPr>
                            <m:ctrlPr>
                              <a:rPr lang="en-US" altLang="zh-CN" i="1" dirty="0" smtClean="0">
                                <a:solidFill>
                                  <a:schemeClr val="tx2">
                                    <a:lumMod val="10000"/>
                                  </a:schemeClr>
                                </a:solidFill>
                                <a:latin typeface="Cambria Math" panose="02040503050406030204" pitchFamily="18" charset="0"/>
                              </a:rPr>
                            </m:ctrlPr>
                          </m:sSubPr>
                          <m:e>
                            <m:r>
                              <a:rPr lang="en-US" altLang="zh-CN" i="1" dirty="0" smtClean="0">
                                <a:solidFill>
                                  <a:schemeClr val="tx2">
                                    <a:lumMod val="10000"/>
                                  </a:schemeClr>
                                </a:solidFill>
                                <a:latin typeface="Cambria Math" panose="02040503050406030204" pitchFamily="18" charset="0"/>
                              </a:rPr>
                              <m:t>𝐻</m:t>
                            </m:r>
                          </m:e>
                          <m:sub>
                            <m:r>
                              <a:rPr lang="en-US" altLang="zh-CN" i="1" dirty="0" smtClean="0">
                                <a:solidFill>
                                  <a:schemeClr val="tx2">
                                    <a:lumMod val="10000"/>
                                  </a:schemeClr>
                                </a:solidFill>
                                <a:latin typeface="Cambria Math" panose="02040503050406030204" pitchFamily="18" charset="0"/>
                              </a:rPr>
                              <m:t>2</m:t>
                            </m:r>
                          </m:sub>
                        </m:sSub>
                        <m:r>
                          <a:rPr lang="en-US" altLang="zh-CN" i="1" dirty="0" smtClean="0">
                            <a:solidFill>
                              <a:schemeClr val="tx2">
                                <a:lumMod val="10000"/>
                              </a:schemeClr>
                            </a:solidFill>
                            <a:latin typeface="Cambria Math" panose="02040503050406030204" pitchFamily="18" charset="0"/>
                          </a:rPr>
                          <m:t>𝑆</m:t>
                        </m:r>
                      </m:oMath>
                    </a14:m>
                    <a:r>
                      <a:rPr lang="zh-CN" altLang="en-US" b="0">
                        <a:solidFill>
                          <a:schemeClr val="tx2">
                            <a:lumMod val="10000"/>
                          </a:schemeClr>
                        </a:solidFill>
                        <a:effectLst/>
                      </a:rPr>
                      <a:t>）</a:t>
                    </a:r>
                  </a:p>
                </p:txBody>
              </p:sp>
            </mc:Choice>
            <mc:Fallback xmlns="">
              <p:sp>
                <p:nvSpPr>
                  <p:cNvPr id="19" name="文本框 18">
                    <a:extLst>
                      <a:ext uri="{FF2B5EF4-FFF2-40B4-BE49-F238E27FC236}">
                        <a16:creationId xmlns:a16="http://schemas.microsoft.com/office/drawing/2014/main" id="{83FE92F5-B208-1EFC-6B42-07C052A7EB27}"/>
                      </a:ext>
                    </a:extLst>
                  </p:cNvPr>
                  <p:cNvSpPr txBox="1">
                    <a:spLocks noRot="1" noChangeAspect="1" noMove="1" noResize="1" noEditPoints="1" noAdjustHandles="1" noChangeArrowheads="1" noChangeShapeType="1" noTextEdit="1"/>
                  </p:cNvSpPr>
                  <p:nvPr/>
                </p:nvSpPr>
                <p:spPr>
                  <a:xfrm>
                    <a:off x="9270999" y="3307052"/>
                    <a:ext cx="2518639" cy="369332"/>
                  </a:xfrm>
                  <a:prstGeom prst="rect">
                    <a:avLst/>
                  </a:prstGeom>
                  <a:blipFill>
                    <a:blip r:embed="rId6"/>
                    <a:stretch>
                      <a:fillRect t="-10000" b="-26667"/>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77F794CE-E4E4-B5CF-A441-CE134DC1E913}"/>
                  </a:ext>
                </a:extLst>
              </p:cNvPr>
              <p:cNvSpPr txBox="1"/>
              <p:nvPr/>
            </p:nvSpPr>
            <p:spPr>
              <a:xfrm>
                <a:off x="9270999" y="4165601"/>
                <a:ext cx="2518639" cy="369332"/>
              </a:xfrm>
              <a:prstGeom prst="rect">
                <a:avLst/>
              </a:prstGeom>
              <a:noFill/>
            </p:spPr>
            <p:txBody>
              <a:bodyPr wrap="square">
                <a:spAutoFit/>
              </a:bodyPr>
              <a:lstStyle/>
              <a:p>
                <a:r>
                  <a:rPr lang="zh-CN" altLang="en-US">
                    <a:solidFill>
                      <a:schemeClr val="tx2">
                        <a:lumMod val="10000"/>
                      </a:schemeClr>
                    </a:solidFill>
                  </a:rPr>
                  <a:t>有机酸（醋酸，乳酸）</a:t>
                </a:r>
                <a:endParaRPr lang="zh-CN" altLang="en-US" b="0">
                  <a:solidFill>
                    <a:schemeClr val="tx2">
                      <a:lumMod val="10000"/>
                    </a:schemeClr>
                  </a:solidFill>
                  <a:effectLst/>
                </a:endParaRPr>
              </a:p>
            </p:txBody>
          </p:sp>
          <p:sp>
            <p:nvSpPr>
              <p:cNvPr id="21" name="文本框 20">
                <a:extLst>
                  <a:ext uri="{FF2B5EF4-FFF2-40B4-BE49-F238E27FC236}">
                    <a16:creationId xmlns:a16="http://schemas.microsoft.com/office/drawing/2014/main" id="{E0ECE481-E75A-EA61-7DA0-19ED05559D10}"/>
                  </a:ext>
                </a:extLst>
              </p:cNvPr>
              <p:cNvSpPr txBox="1"/>
              <p:nvPr/>
            </p:nvSpPr>
            <p:spPr>
              <a:xfrm>
                <a:off x="9270999" y="5024150"/>
                <a:ext cx="2518639" cy="646331"/>
              </a:xfrm>
              <a:prstGeom prst="rect">
                <a:avLst/>
              </a:prstGeom>
              <a:noFill/>
            </p:spPr>
            <p:txBody>
              <a:bodyPr wrap="square">
                <a:spAutoFit/>
              </a:bodyPr>
              <a:lstStyle/>
              <a:p>
                <a:pPr algn="ctr"/>
                <a:r>
                  <a:rPr lang="zh-CN" altLang="en-US">
                    <a:solidFill>
                      <a:schemeClr val="tx2">
                        <a:lumMod val="10000"/>
                      </a:schemeClr>
                    </a:solidFill>
                  </a:rPr>
                  <a:t>挥发性脂肪酸（</a:t>
                </a:r>
                <a:r>
                  <a:rPr lang="en-US" altLang="zh-CN">
                    <a:solidFill>
                      <a:schemeClr val="tx2">
                        <a:lumMod val="10000"/>
                      </a:schemeClr>
                    </a:solidFill>
                  </a:rPr>
                  <a:t>VFA</a:t>
                </a:r>
                <a:r>
                  <a:rPr lang="zh-CN" altLang="en-US">
                    <a:solidFill>
                      <a:schemeClr val="tx2">
                        <a:lumMod val="10000"/>
                      </a:schemeClr>
                    </a:solidFill>
                  </a:rPr>
                  <a:t>）（丁酸，丙酸）</a:t>
                </a:r>
                <a:endParaRPr lang="zh-CN" altLang="en-US" b="0">
                  <a:solidFill>
                    <a:schemeClr val="tx2">
                      <a:lumMod val="10000"/>
                    </a:schemeClr>
                  </a:solidFill>
                  <a:effectLst/>
                </a:endParaRPr>
              </a:p>
            </p:txBody>
          </p:sp>
        </p:grpSp>
        <p:sp>
          <p:nvSpPr>
            <p:cNvPr id="37" name="矩形: 圆角 36">
              <a:extLst>
                <a:ext uri="{FF2B5EF4-FFF2-40B4-BE49-F238E27FC236}">
                  <a16:creationId xmlns:a16="http://schemas.microsoft.com/office/drawing/2014/main" id="{BD709564-1F23-74EA-F2B8-B011C8B8A101}"/>
                </a:ext>
              </a:extLst>
            </p:cNvPr>
            <p:cNvSpPr/>
            <p:nvPr/>
          </p:nvSpPr>
          <p:spPr>
            <a:xfrm>
              <a:off x="9062442" y="2171701"/>
              <a:ext cx="2669625" cy="3987800"/>
            </a:xfrm>
            <a:prstGeom prst="roundRect">
              <a:avLst/>
            </a:prstGeom>
            <a:noFill/>
            <a:ln>
              <a:solidFill>
                <a:srgbClr val="02A86E"/>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a:extLst>
              <a:ext uri="{FF2B5EF4-FFF2-40B4-BE49-F238E27FC236}">
                <a16:creationId xmlns:a16="http://schemas.microsoft.com/office/drawing/2014/main" id="{C8FAC80B-A773-C131-2505-CB01079D849D}"/>
              </a:ext>
            </a:extLst>
          </p:cNvPr>
          <p:cNvSpPr txBox="1"/>
          <p:nvPr/>
        </p:nvSpPr>
        <p:spPr>
          <a:xfrm>
            <a:off x="6192712" y="1370720"/>
            <a:ext cx="1210588" cy="400110"/>
          </a:xfrm>
          <a:prstGeom prst="rect">
            <a:avLst/>
          </a:prstGeom>
          <a:noFill/>
        </p:spPr>
        <p:txBody>
          <a:bodyPr wrap="none" rtlCol="0">
            <a:spAutoFit/>
          </a:bodyPr>
          <a:lstStyle/>
          <a:p>
            <a:r>
              <a:rPr lang="zh-CN" altLang="en-US" sz="2000">
                <a:solidFill>
                  <a:schemeClr val="tx2">
                    <a:lumMod val="10000"/>
                  </a:schemeClr>
                </a:solidFill>
                <a:latin typeface="微软雅黑" panose="020B0503020204020204" pitchFamily="34" charset="-122"/>
                <a:ea typeface="微软雅黑" panose="020B0503020204020204" pitchFamily="34" charset="-122"/>
              </a:rPr>
              <a:t>产生原因</a:t>
            </a:r>
          </a:p>
        </p:txBody>
      </p:sp>
    </p:spTree>
    <p:extLst>
      <p:ext uri="{BB962C8B-B14F-4D97-AF65-F5344CB8AC3E}">
        <p14:creationId xmlns:p14="http://schemas.microsoft.com/office/powerpoint/2010/main" val="37659280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D3484-9AEA-74AF-446F-58A2D55AB854}"/>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64A14EB1-AAA7-797F-300C-5CC58CC21FC8}"/>
              </a:ext>
            </a:extLst>
          </p:cNvPr>
          <p:cNvSpPr txBox="1">
            <a:spLocks/>
          </p:cNvSpPr>
          <p:nvPr/>
        </p:nvSpPr>
        <p:spPr>
          <a:xfrm>
            <a:off x="609122" y="346218"/>
            <a:ext cx="319452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原理剖析</a:t>
            </a:r>
            <a:r>
              <a:rPr lang="en-US" altLang="zh-CN"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异味</a:t>
            </a:r>
            <a:endParaRPr lang="zh-CN" altLang="en-US" sz="3600" b="1">
              <a:solidFill>
                <a:schemeClr val="accent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750DC45-3D00-654F-34CC-100D6FE331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pic>
        <p:nvPicPr>
          <p:cNvPr id="11" name="图片 10">
            <a:extLst>
              <a:ext uri="{FF2B5EF4-FFF2-40B4-BE49-F238E27FC236}">
                <a16:creationId xmlns:a16="http://schemas.microsoft.com/office/drawing/2014/main" id="{DC6BBA3A-AA33-E029-B3D4-7FAAD34E5A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6006" y="2105428"/>
            <a:ext cx="7419986" cy="4406354"/>
          </a:xfrm>
          <a:prstGeom prst="rect">
            <a:avLst/>
          </a:prstGeom>
        </p:spPr>
      </p:pic>
      <p:sp>
        <p:nvSpPr>
          <p:cNvPr id="12" name="文本框 11">
            <a:extLst>
              <a:ext uri="{FF2B5EF4-FFF2-40B4-BE49-F238E27FC236}">
                <a16:creationId xmlns:a16="http://schemas.microsoft.com/office/drawing/2014/main" id="{779A139B-81F6-5E5B-1BE2-25B5D8753B88}"/>
              </a:ext>
            </a:extLst>
          </p:cNvPr>
          <p:cNvSpPr txBox="1"/>
          <p:nvPr/>
        </p:nvSpPr>
        <p:spPr>
          <a:xfrm>
            <a:off x="1345340" y="1431324"/>
            <a:ext cx="9501319" cy="369332"/>
          </a:xfrm>
          <a:prstGeom prst="rect">
            <a:avLst/>
          </a:prstGeom>
          <a:noFill/>
        </p:spPr>
        <p:txBody>
          <a:bodyPr wrap="none" rtlCol="0">
            <a:spAutoFit/>
          </a:bodyPr>
          <a:lstStyle/>
          <a:p>
            <a:pPr algn="ctr"/>
            <a:r>
              <a:rPr lang="zh-CN" altLang="en-US">
                <a:solidFill>
                  <a:schemeClr val="tx2">
                    <a:lumMod val="10000"/>
                  </a:schemeClr>
                </a:solidFill>
              </a:rPr>
              <a:t>微生物发酵受温度、含水量、含氧量、</a:t>
            </a:r>
            <a:r>
              <a:rPr lang="en-US" altLang="zh-CN">
                <a:solidFill>
                  <a:schemeClr val="tx2">
                    <a:lumMod val="10000"/>
                  </a:schemeClr>
                </a:solidFill>
              </a:rPr>
              <a:t>pH</a:t>
            </a:r>
            <a:r>
              <a:rPr lang="zh-CN" altLang="en-US">
                <a:solidFill>
                  <a:schemeClr val="tx2">
                    <a:lumMod val="10000"/>
                  </a:schemeClr>
                </a:solidFill>
              </a:rPr>
              <a:t>值的影响，其中受</a:t>
            </a:r>
            <a:r>
              <a:rPr lang="zh-CN" altLang="en-US" b="1">
                <a:solidFill>
                  <a:schemeClr val="tx2">
                    <a:lumMod val="10000"/>
                  </a:schemeClr>
                </a:solidFill>
                <a:latin typeface="微软雅黑" panose="020B0503020204020204" pitchFamily="34" charset="-122"/>
                <a:ea typeface="微软雅黑" panose="020B0503020204020204" pitchFamily="34" charset="-122"/>
              </a:rPr>
              <a:t>温度与含水量</a:t>
            </a:r>
            <a:r>
              <a:rPr lang="zh-CN" altLang="en-US">
                <a:solidFill>
                  <a:schemeClr val="tx2">
                    <a:lumMod val="10000"/>
                  </a:schemeClr>
                </a:solidFill>
              </a:rPr>
              <a:t>的影响较为突出。</a:t>
            </a:r>
          </a:p>
        </p:txBody>
      </p:sp>
    </p:spTree>
    <p:extLst>
      <p:ext uri="{BB962C8B-B14F-4D97-AF65-F5344CB8AC3E}">
        <p14:creationId xmlns:p14="http://schemas.microsoft.com/office/powerpoint/2010/main" val="37315086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33A05-94AC-4874-8F3C-B040C7BC6762}"/>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757E34F3-F147-25A3-F691-5ECC5350A49A}"/>
              </a:ext>
            </a:extLst>
          </p:cNvPr>
          <p:cNvSpPr txBox="1">
            <a:spLocks/>
          </p:cNvSpPr>
          <p:nvPr/>
        </p:nvSpPr>
        <p:spPr>
          <a:xfrm>
            <a:off x="609122" y="346218"/>
            <a:ext cx="319452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原理剖析</a:t>
            </a:r>
            <a:r>
              <a:rPr lang="en-US" altLang="zh-CN"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蚊虫</a:t>
            </a:r>
            <a:endParaRPr lang="zh-CN" altLang="en-US" sz="3600" b="1">
              <a:solidFill>
                <a:schemeClr val="accent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7A5D4E25-50BF-D37C-EC64-FADB3ADA04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
        <p:nvSpPr>
          <p:cNvPr id="12" name="文本框 11">
            <a:extLst>
              <a:ext uri="{FF2B5EF4-FFF2-40B4-BE49-F238E27FC236}">
                <a16:creationId xmlns:a16="http://schemas.microsoft.com/office/drawing/2014/main" id="{2B4D9CF9-5F49-AA6F-CAD9-5A2B15761A1B}"/>
              </a:ext>
            </a:extLst>
          </p:cNvPr>
          <p:cNvSpPr txBox="1"/>
          <p:nvPr/>
        </p:nvSpPr>
        <p:spPr>
          <a:xfrm>
            <a:off x="1736280" y="1385830"/>
            <a:ext cx="8719439" cy="460319"/>
          </a:xfrm>
          <a:prstGeom prst="rect">
            <a:avLst/>
          </a:prstGeom>
          <a:noFill/>
        </p:spPr>
        <p:txBody>
          <a:bodyPr wrap="none" rtlCol="0">
            <a:spAutoFit/>
          </a:bodyPr>
          <a:lstStyle/>
          <a:p>
            <a:pPr algn="ctr">
              <a:lnSpc>
                <a:spcPct val="150000"/>
              </a:lnSpc>
            </a:pPr>
            <a:r>
              <a:rPr lang="zh-CN" altLang="en-US" dirty="0">
                <a:solidFill>
                  <a:schemeClr val="tx2">
                    <a:lumMod val="10000"/>
                  </a:schemeClr>
                </a:solidFill>
              </a:rPr>
              <a:t>蚊虫主要受到</a:t>
            </a:r>
            <a:r>
              <a:rPr lang="zh-CN" altLang="en-US" b="1" dirty="0">
                <a:solidFill>
                  <a:schemeClr val="tx2">
                    <a:lumMod val="10000"/>
                  </a:schemeClr>
                </a:solidFill>
                <a:latin typeface="微软雅黑" panose="020B0503020204020204" pitchFamily="34" charset="-122"/>
                <a:ea typeface="微软雅黑" panose="020B0503020204020204" pitchFamily="34" charset="-122"/>
              </a:rPr>
              <a:t>气味、温度、湿度和营养物质</a:t>
            </a:r>
            <a:r>
              <a:rPr lang="zh-CN" altLang="en-US" dirty="0">
                <a:solidFill>
                  <a:schemeClr val="tx2">
                    <a:lumMod val="10000"/>
                  </a:schemeClr>
                </a:solidFill>
              </a:rPr>
              <a:t>的吸引，本质上受到</a:t>
            </a:r>
            <a:r>
              <a:rPr lang="zh-CN" altLang="en-US" b="1" dirty="0">
                <a:solidFill>
                  <a:schemeClr val="tx2">
                    <a:lumMod val="10000"/>
                  </a:schemeClr>
                </a:solidFill>
                <a:latin typeface="微软雅黑" panose="020B0503020204020204" pitchFamily="34" charset="-122"/>
                <a:ea typeface="微软雅黑" panose="020B0503020204020204" pitchFamily="34" charset="-122"/>
              </a:rPr>
              <a:t>微生物发酵</a:t>
            </a:r>
            <a:r>
              <a:rPr lang="zh-CN" altLang="en-US" dirty="0">
                <a:solidFill>
                  <a:schemeClr val="tx2">
                    <a:lumMod val="10000"/>
                  </a:schemeClr>
                </a:solidFill>
              </a:rPr>
              <a:t>的影响</a:t>
            </a:r>
          </a:p>
        </p:txBody>
      </p:sp>
      <p:pic>
        <p:nvPicPr>
          <p:cNvPr id="6" name="图片 5">
            <a:extLst>
              <a:ext uri="{FF2B5EF4-FFF2-40B4-BE49-F238E27FC236}">
                <a16:creationId xmlns:a16="http://schemas.microsoft.com/office/drawing/2014/main" id="{B3857738-C90E-4D13-8610-3558FEC71C42}"/>
              </a:ext>
            </a:extLst>
          </p:cNvPr>
          <p:cNvPicPr>
            <a:picLocks noChangeAspect="1"/>
          </p:cNvPicPr>
          <p:nvPr/>
        </p:nvPicPr>
        <p:blipFill>
          <a:blip r:embed="rId4"/>
          <a:stretch>
            <a:fillRect/>
          </a:stretch>
        </p:blipFill>
        <p:spPr>
          <a:xfrm>
            <a:off x="1363153" y="2406301"/>
            <a:ext cx="9465689" cy="3462749"/>
          </a:xfrm>
          <a:prstGeom prst="rect">
            <a:avLst/>
          </a:prstGeom>
        </p:spPr>
      </p:pic>
    </p:spTree>
    <p:extLst>
      <p:ext uri="{BB962C8B-B14F-4D97-AF65-F5344CB8AC3E}">
        <p14:creationId xmlns:p14="http://schemas.microsoft.com/office/powerpoint/2010/main" val="17364615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1168BB8-4F01-838F-B6E9-8CFF0970A707}"/>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8695573" y="3198166"/>
            <a:ext cx="3496427" cy="3483691"/>
          </a:xfrm>
          <a:prstGeom prst="rect">
            <a:avLst/>
          </a:prstGeom>
        </p:spPr>
      </p:pic>
      <p:sp>
        <p:nvSpPr>
          <p:cNvPr id="7" name="文本占位符 2">
            <a:extLst>
              <a:ext uri="{FF2B5EF4-FFF2-40B4-BE49-F238E27FC236}">
                <a16:creationId xmlns:a16="http://schemas.microsoft.com/office/drawing/2014/main" id="{AA4A8915-2184-87C4-63DD-BDEC5693FD59}"/>
              </a:ext>
            </a:extLst>
          </p:cNvPr>
          <p:cNvSpPr txBox="1">
            <a:spLocks/>
          </p:cNvSpPr>
          <p:nvPr/>
        </p:nvSpPr>
        <p:spPr>
          <a:xfrm>
            <a:off x="609122" y="346218"/>
            <a:ext cx="207692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背景介绍</a:t>
            </a:r>
          </a:p>
        </p:txBody>
      </p:sp>
      <p:sp>
        <p:nvSpPr>
          <p:cNvPr id="6" name="文本框 5">
            <a:extLst>
              <a:ext uri="{FF2B5EF4-FFF2-40B4-BE49-F238E27FC236}">
                <a16:creationId xmlns:a16="http://schemas.microsoft.com/office/drawing/2014/main" id="{32E45F76-4392-4B2B-883A-C2A06154CE93}"/>
              </a:ext>
            </a:extLst>
          </p:cNvPr>
          <p:cNvSpPr txBox="1"/>
          <p:nvPr/>
        </p:nvSpPr>
        <p:spPr>
          <a:xfrm>
            <a:off x="6775687" y="4852876"/>
            <a:ext cx="3275167" cy="461665"/>
          </a:xfrm>
          <a:prstGeom prst="rect">
            <a:avLst/>
          </a:prstGeom>
          <a:noFill/>
          <a:ln>
            <a:solidFill>
              <a:schemeClr val="tx2">
                <a:lumMod val="10000"/>
              </a:schemeClr>
            </a:solidFill>
          </a:ln>
        </p:spPr>
        <p:txBody>
          <a:bodyPr wrap="square" rtlCol="0">
            <a:spAutoFit/>
          </a:bodyPr>
          <a:lstStyle/>
          <a:p>
            <a:pPr algn="ctr"/>
            <a:r>
              <a:rPr lang="zh-CN" altLang="en-US" sz="2400" b="1">
                <a:solidFill>
                  <a:schemeClr val="tx2">
                    <a:lumMod val="10000"/>
                  </a:schemeClr>
                </a:solidFill>
                <a:latin typeface="微软雅黑" panose="020B0503020204020204" pitchFamily="34" charset="-122"/>
                <a:ea typeface="微软雅黑" panose="020B0503020204020204" pitchFamily="34" charset="-122"/>
              </a:rPr>
              <a:t>厨余垃圾处理问题突出</a:t>
            </a:r>
            <a:endParaRPr lang="en-US" altLang="zh-CN" sz="2400" b="1">
              <a:solidFill>
                <a:schemeClr val="tx2">
                  <a:lumMod val="1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5EFD5D7-CF26-DA6F-077A-EBDB115A25F6}"/>
              </a:ext>
            </a:extLst>
          </p:cNvPr>
          <p:cNvSpPr txBox="1"/>
          <p:nvPr/>
        </p:nvSpPr>
        <p:spPr>
          <a:xfrm>
            <a:off x="5440579" y="1787667"/>
            <a:ext cx="6056415"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a:solidFill>
                  <a:schemeClr val="tx2">
                    <a:lumMod val="10000"/>
                  </a:schemeClr>
                </a:solidFill>
              </a:rPr>
              <a:t>中国厨余垃圾产生量近年来维持在</a:t>
            </a:r>
            <a:r>
              <a:rPr lang="en-US" altLang="zh-CN">
                <a:solidFill>
                  <a:schemeClr val="tx2">
                    <a:lumMod val="10000"/>
                  </a:schemeClr>
                </a:solidFill>
              </a:rPr>
              <a:t>9000</a:t>
            </a:r>
            <a:r>
              <a:rPr lang="zh-CN" altLang="en-US">
                <a:solidFill>
                  <a:schemeClr val="tx2">
                    <a:lumMod val="10000"/>
                  </a:schemeClr>
                </a:solidFill>
              </a:rPr>
              <a:t>万吨</a:t>
            </a:r>
            <a:r>
              <a:rPr lang="en-US" altLang="zh-CN">
                <a:solidFill>
                  <a:schemeClr val="tx2">
                    <a:lumMod val="10000"/>
                  </a:schemeClr>
                </a:solidFill>
              </a:rPr>
              <a:t>/</a:t>
            </a:r>
            <a:r>
              <a:rPr lang="zh-CN" altLang="en-US">
                <a:solidFill>
                  <a:schemeClr val="tx2">
                    <a:lumMod val="10000"/>
                  </a:schemeClr>
                </a:solidFill>
              </a:rPr>
              <a:t>年以上</a:t>
            </a:r>
          </a:p>
          <a:p>
            <a:pPr marL="285750" indent="-285750">
              <a:lnSpc>
                <a:spcPct val="150000"/>
              </a:lnSpc>
              <a:buFont typeface="Arial" panose="020B0604020202020204" pitchFamily="34" charset="0"/>
              <a:buChar char="•"/>
            </a:pPr>
            <a:r>
              <a:rPr lang="zh-CN" altLang="en-US" b="0" i="0">
                <a:solidFill>
                  <a:srgbClr val="2D2D2D"/>
                </a:solidFill>
                <a:effectLst/>
                <a:latin typeface="Helvetica Neue"/>
              </a:rPr>
              <a:t>人均日产量为</a:t>
            </a:r>
            <a:r>
              <a:rPr lang="en-US" altLang="zh-CN" b="0" i="0">
                <a:solidFill>
                  <a:srgbClr val="2D2D2D"/>
                </a:solidFill>
                <a:effectLst/>
                <a:latin typeface="Helvetica Neue"/>
              </a:rPr>
              <a:t>0.18kg/</a:t>
            </a:r>
            <a:r>
              <a:rPr lang="zh-CN" altLang="en-US" b="0" i="0">
                <a:solidFill>
                  <a:srgbClr val="2D2D2D"/>
                </a:solidFill>
                <a:effectLst/>
                <a:latin typeface="Helvetica Neue"/>
              </a:rPr>
              <a:t>日</a:t>
            </a:r>
            <a:r>
              <a:rPr lang="en-US" altLang="zh-CN" b="0" i="0">
                <a:solidFill>
                  <a:srgbClr val="2D2D2D"/>
                </a:solidFill>
                <a:effectLst/>
                <a:latin typeface="Helvetica Neue"/>
              </a:rPr>
              <a:t>•</a:t>
            </a:r>
            <a:r>
              <a:rPr lang="zh-CN" altLang="en-US" b="0" i="0">
                <a:solidFill>
                  <a:srgbClr val="2D2D2D"/>
                </a:solidFill>
                <a:effectLst/>
                <a:latin typeface="Helvetica Neue"/>
              </a:rPr>
              <a:t>人</a:t>
            </a:r>
            <a:endParaRPr lang="en-US" altLang="zh-CN" b="0" i="0">
              <a:solidFill>
                <a:srgbClr val="2D2D2D"/>
              </a:solidFill>
              <a:effectLst/>
              <a:latin typeface="Helvetica Neue"/>
            </a:endParaRPr>
          </a:p>
          <a:p>
            <a:pPr marL="285750" indent="-285750">
              <a:lnSpc>
                <a:spcPct val="150000"/>
              </a:lnSpc>
              <a:buFont typeface="Arial" panose="020B0604020202020204" pitchFamily="34" charset="0"/>
              <a:buChar char="•"/>
            </a:pPr>
            <a:r>
              <a:rPr lang="zh-CN" altLang="en-US" b="0" i="0">
                <a:solidFill>
                  <a:srgbClr val="2D2D2D"/>
                </a:solidFill>
                <a:effectLst/>
                <a:latin typeface="Helvetica Neue"/>
              </a:rPr>
              <a:t>发达城市问题尤为严重</a:t>
            </a:r>
            <a:r>
              <a:rPr lang="zh-CN" altLang="en-US">
                <a:solidFill>
                  <a:srgbClr val="2D2D2D"/>
                </a:solidFill>
                <a:latin typeface="Helvetica Neue"/>
              </a:rPr>
              <a:t>，比如广州</a:t>
            </a:r>
            <a:r>
              <a:rPr lang="en-US" altLang="zh-CN" b="0" i="0">
                <a:solidFill>
                  <a:srgbClr val="2D2D2D"/>
                </a:solidFill>
                <a:effectLst/>
                <a:latin typeface="Helvetica Neue"/>
              </a:rPr>
              <a:t>0.296kg/</a:t>
            </a:r>
            <a:r>
              <a:rPr lang="zh-CN" altLang="en-US" b="0" i="0">
                <a:solidFill>
                  <a:srgbClr val="2D2D2D"/>
                </a:solidFill>
                <a:effectLst/>
                <a:latin typeface="Helvetica Neue"/>
              </a:rPr>
              <a:t>日</a:t>
            </a:r>
            <a:r>
              <a:rPr lang="en-US" altLang="zh-CN" b="0" i="0">
                <a:solidFill>
                  <a:srgbClr val="2D2D2D"/>
                </a:solidFill>
                <a:effectLst/>
                <a:latin typeface="Helvetica Neue"/>
              </a:rPr>
              <a:t>•</a:t>
            </a:r>
            <a:r>
              <a:rPr lang="zh-CN" altLang="en-US" b="0" i="0">
                <a:solidFill>
                  <a:srgbClr val="2D2D2D"/>
                </a:solidFill>
                <a:effectLst/>
                <a:latin typeface="Helvetica Neue"/>
              </a:rPr>
              <a:t>人，深圳</a:t>
            </a:r>
            <a:r>
              <a:rPr lang="en-US" altLang="zh-CN" b="0" i="0">
                <a:solidFill>
                  <a:srgbClr val="2D2D2D"/>
                </a:solidFill>
                <a:effectLst/>
                <a:latin typeface="Helvetica Neue"/>
              </a:rPr>
              <a:t>0.158kg/</a:t>
            </a:r>
            <a:r>
              <a:rPr lang="zh-CN" altLang="en-US" b="0" i="0">
                <a:solidFill>
                  <a:srgbClr val="2D2D2D"/>
                </a:solidFill>
                <a:effectLst/>
                <a:latin typeface="Helvetica Neue"/>
              </a:rPr>
              <a:t>日</a:t>
            </a:r>
            <a:r>
              <a:rPr lang="en-US" altLang="zh-CN" b="0" i="0">
                <a:solidFill>
                  <a:srgbClr val="2D2D2D"/>
                </a:solidFill>
                <a:effectLst/>
                <a:latin typeface="Helvetica Neue"/>
              </a:rPr>
              <a:t>•</a:t>
            </a:r>
            <a:r>
              <a:rPr lang="zh-CN" altLang="en-US" b="0" i="0">
                <a:solidFill>
                  <a:srgbClr val="2D2D2D"/>
                </a:solidFill>
                <a:effectLst/>
                <a:latin typeface="Helvetica Neue"/>
              </a:rPr>
              <a:t>人，北京为</a:t>
            </a:r>
            <a:r>
              <a:rPr lang="en-US" altLang="zh-CN" b="0" i="0">
                <a:solidFill>
                  <a:srgbClr val="2D2D2D"/>
                </a:solidFill>
                <a:effectLst/>
                <a:latin typeface="Helvetica Neue"/>
              </a:rPr>
              <a:t>0.122kg/</a:t>
            </a:r>
            <a:r>
              <a:rPr lang="zh-CN" altLang="en-US" b="0" i="0">
                <a:solidFill>
                  <a:srgbClr val="2D2D2D"/>
                </a:solidFill>
                <a:effectLst/>
                <a:latin typeface="Helvetica Neue"/>
              </a:rPr>
              <a:t>日</a:t>
            </a:r>
            <a:r>
              <a:rPr lang="en-US" altLang="zh-CN" b="0" i="0">
                <a:solidFill>
                  <a:srgbClr val="2D2D2D"/>
                </a:solidFill>
                <a:effectLst/>
                <a:latin typeface="Helvetica Neue"/>
              </a:rPr>
              <a:t>•</a:t>
            </a:r>
            <a:r>
              <a:rPr lang="zh-CN" altLang="en-US" b="0" i="0">
                <a:solidFill>
                  <a:srgbClr val="2D2D2D"/>
                </a:solidFill>
                <a:effectLst/>
                <a:latin typeface="Helvetica Neue"/>
              </a:rPr>
              <a:t>人</a:t>
            </a:r>
            <a:endParaRPr lang="en-US" altLang="zh-CN" b="0" i="0">
              <a:solidFill>
                <a:srgbClr val="2D2D2D"/>
              </a:solidFill>
              <a:effectLst/>
              <a:latin typeface="Helvetica Neue"/>
            </a:endParaRPr>
          </a:p>
          <a:p>
            <a:pPr marL="285750" indent="-285750">
              <a:lnSpc>
                <a:spcPct val="150000"/>
              </a:lnSpc>
              <a:buFont typeface="Arial" panose="020B0604020202020204" pitchFamily="34" charset="0"/>
              <a:buChar char="•"/>
            </a:pPr>
            <a:r>
              <a:rPr lang="zh-CN" altLang="en-US">
                <a:solidFill>
                  <a:schemeClr val="tx2">
                    <a:lumMod val="10000"/>
                  </a:schemeClr>
                </a:solidFill>
              </a:rPr>
              <a:t>每个家庭（四人为例）日均产生量约为</a:t>
            </a:r>
            <a:r>
              <a:rPr lang="en-US" altLang="zh-CN">
                <a:solidFill>
                  <a:schemeClr val="tx2">
                    <a:lumMod val="10000"/>
                  </a:schemeClr>
                </a:solidFill>
              </a:rPr>
              <a:t>1-2</a:t>
            </a:r>
            <a:r>
              <a:rPr lang="zh-CN" altLang="en-US">
                <a:solidFill>
                  <a:schemeClr val="tx2">
                    <a:lumMod val="10000"/>
                  </a:schemeClr>
                </a:solidFill>
              </a:rPr>
              <a:t>斤</a:t>
            </a:r>
          </a:p>
        </p:txBody>
      </p:sp>
      <p:pic>
        <p:nvPicPr>
          <p:cNvPr id="2" name="图片 1">
            <a:extLst>
              <a:ext uri="{FF2B5EF4-FFF2-40B4-BE49-F238E27FC236}">
                <a16:creationId xmlns:a16="http://schemas.microsoft.com/office/drawing/2014/main" id="{6509B453-B56B-436E-B44A-2449C438C205}"/>
              </a:ext>
            </a:extLst>
          </p:cNvPr>
          <p:cNvPicPr>
            <a:picLocks noChangeAspect="1"/>
          </p:cNvPicPr>
          <p:nvPr/>
        </p:nvPicPr>
        <p:blipFill>
          <a:blip r:embed="rId4"/>
          <a:stretch>
            <a:fillRect/>
          </a:stretch>
        </p:blipFill>
        <p:spPr>
          <a:xfrm>
            <a:off x="470676" y="1068528"/>
            <a:ext cx="4291616" cy="1779590"/>
          </a:xfrm>
          <a:prstGeom prst="rect">
            <a:avLst/>
          </a:prstGeom>
        </p:spPr>
      </p:pic>
      <p:pic>
        <p:nvPicPr>
          <p:cNvPr id="4" name="图片 3">
            <a:extLst>
              <a:ext uri="{FF2B5EF4-FFF2-40B4-BE49-F238E27FC236}">
                <a16:creationId xmlns:a16="http://schemas.microsoft.com/office/drawing/2014/main" id="{241F132C-9CB9-419B-92D0-ED68C2BF9DCF}"/>
              </a:ext>
            </a:extLst>
          </p:cNvPr>
          <p:cNvPicPr>
            <a:picLocks noChangeAspect="1"/>
          </p:cNvPicPr>
          <p:nvPr/>
        </p:nvPicPr>
        <p:blipFill>
          <a:blip r:embed="rId5"/>
          <a:stretch>
            <a:fillRect/>
          </a:stretch>
        </p:blipFill>
        <p:spPr>
          <a:xfrm>
            <a:off x="470676" y="2971799"/>
            <a:ext cx="4291616" cy="1327540"/>
          </a:xfrm>
          <a:prstGeom prst="rect">
            <a:avLst/>
          </a:prstGeom>
        </p:spPr>
      </p:pic>
      <p:pic>
        <p:nvPicPr>
          <p:cNvPr id="10" name="图片 9">
            <a:extLst>
              <a:ext uri="{FF2B5EF4-FFF2-40B4-BE49-F238E27FC236}">
                <a16:creationId xmlns:a16="http://schemas.microsoft.com/office/drawing/2014/main" id="{673E8217-8253-4715-B8D9-EE0D13419CC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6605" b="18709"/>
          <a:stretch/>
        </p:blipFill>
        <p:spPr>
          <a:xfrm>
            <a:off x="470676" y="4489450"/>
            <a:ext cx="2553333" cy="1924151"/>
          </a:xfrm>
          <a:prstGeom prst="rect">
            <a:avLst/>
          </a:prstGeom>
        </p:spPr>
      </p:pic>
      <p:pic>
        <p:nvPicPr>
          <p:cNvPr id="12" name="图片 11">
            <a:extLst>
              <a:ext uri="{FF2B5EF4-FFF2-40B4-BE49-F238E27FC236}">
                <a16:creationId xmlns:a16="http://schemas.microsoft.com/office/drawing/2014/main" id="{E2302708-BAAA-4071-8357-65FB408DF47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4170" b="43056"/>
          <a:stretch/>
        </p:blipFill>
        <p:spPr>
          <a:xfrm>
            <a:off x="3024009" y="4451772"/>
            <a:ext cx="2835929" cy="2019301"/>
          </a:xfrm>
          <a:prstGeom prst="rect">
            <a:avLst/>
          </a:prstGeom>
        </p:spPr>
      </p:pic>
      <p:sp>
        <p:nvSpPr>
          <p:cNvPr id="11" name="文本框 10">
            <a:extLst>
              <a:ext uri="{FF2B5EF4-FFF2-40B4-BE49-F238E27FC236}">
                <a16:creationId xmlns:a16="http://schemas.microsoft.com/office/drawing/2014/main" id="{0B45DEA3-9320-477E-9D04-3F4CB3BD7160}"/>
              </a:ext>
            </a:extLst>
          </p:cNvPr>
          <p:cNvSpPr txBox="1"/>
          <p:nvPr/>
        </p:nvSpPr>
        <p:spPr>
          <a:xfrm>
            <a:off x="10109438" y="6340268"/>
            <a:ext cx="1946863" cy="261610"/>
          </a:xfrm>
          <a:prstGeom prst="rect">
            <a:avLst/>
          </a:prstGeom>
          <a:noFill/>
        </p:spPr>
        <p:txBody>
          <a:bodyPr wrap="square" rtlCol="0">
            <a:spAutoFit/>
          </a:bodyPr>
          <a:lstStyle/>
          <a:p>
            <a:r>
              <a:rPr lang="zh-CN" altLang="en-US" sz="1100">
                <a:solidFill>
                  <a:schemeClr val="tx2">
                    <a:lumMod val="10000"/>
                  </a:schemeClr>
                </a:solidFill>
              </a:rPr>
              <a:t>数据来源：前瞻产业研究院</a:t>
            </a:r>
          </a:p>
        </p:txBody>
      </p:sp>
      <p:pic>
        <p:nvPicPr>
          <p:cNvPr id="3" name="图片 2">
            <a:extLst>
              <a:ext uri="{FF2B5EF4-FFF2-40B4-BE49-F238E27FC236}">
                <a16:creationId xmlns:a16="http://schemas.microsoft.com/office/drawing/2014/main" id="{8014094D-573C-5FC5-5285-C57AEC982B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876657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2E92C-D6CD-1E98-2E37-91132EB29B5A}"/>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4B705450-5816-5D86-FDEF-DF1AF68C3FC7}"/>
              </a:ext>
            </a:extLst>
          </p:cNvPr>
          <p:cNvSpPr txBox="1">
            <a:spLocks/>
          </p:cNvSpPr>
          <p:nvPr/>
        </p:nvSpPr>
        <p:spPr>
          <a:xfrm>
            <a:off x="609122" y="346218"/>
            <a:ext cx="4062721"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原理剖析</a:t>
            </a:r>
            <a:r>
              <a:rPr lang="en-US" altLang="zh-CN"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频繁处理</a:t>
            </a:r>
            <a:endParaRPr lang="zh-CN" altLang="en-US" sz="3600" b="1">
              <a:solidFill>
                <a:schemeClr val="accent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FF18E466-0303-EAFE-5D2A-6727A8C3AF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
        <p:nvSpPr>
          <p:cNvPr id="22" name="文本框 21">
            <a:extLst>
              <a:ext uri="{FF2B5EF4-FFF2-40B4-BE49-F238E27FC236}">
                <a16:creationId xmlns:a16="http://schemas.microsoft.com/office/drawing/2014/main" id="{EB5D8842-24F2-08C9-2F62-1963A9D9C5C2}"/>
              </a:ext>
            </a:extLst>
          </p:cNvPr>
          <p:cNvSpPr txBox="1"/>
          <p:nvPr/>
        </p:nvSpPr>
        <p:spPr>
          <a:xfrm>
            <a:off x="2111580" y="1248432"/>
            <a:ext cx="8263801" cy="875817"/>
          </a:xfrm>
          <a:prstGeom prst="rect">
            <a:avLst/>
          </a:prstGeom>
          <a:noFill/>
        </p:spPr>
        <p:txBody>
          <a:bodyPr wrap="none" rtlCol="0">
            <a:spAutoFit/>
          </a:bodyPr>
          <a:lstStyle/>
          <a:p>
            <a:pPr algn="ctr">
              <a:lnSpc>
                <a:spcPct val="150000"/>
              </a:lnSpc>
            </a:pPr>
            <a:r>
              <a:rPr lang="zh-CN" altLang="en-US" dirty="0">
                <a:solidFill>
                  <a:schemeClr val="tx2">
                    <a:lumMod val="10000"/>
                  </a:schemeClr>
                </a:solidFill>
              </a:rPr>
              <a:t>除了异味和蚊虫以外，</a:t>
            </a:r>
            <a:r>
              <a:rPr lang="zh-CN" altLang="en-US" b="1" dirty="0">
                <a:solidFill>
                  <a:schemeClr val="tx2">
                    <a:lumMod val="10000"/>
                  </a:schemeClr>
                </a:solidFill>
                <a:latin typeface="微软雅黑" panose="020B0503020204020204" pitchFamily="34" charset="-122"/>
                <a:ea typeface="微软雅黑" panose="020B0503020204020204" pitchFamily="34" charset="-122"/>
              </a:rPr>
              <a:t>垃圾桶被塞满</a:t>
            </a:r>
            <a:r>
              <a:rPr lang="zh-CN" altLang="en-US" dirty="0">
                <a:solidFill>
                  <a:schemeClr val="tx2">
                    <a:lumMod val="10000"/>
                  </a:schemeClr>
                </a:solidFill>
              </a:rPr>
              <a:t>也是导致频繁处理厨余垃圾的一个重要原因</a:t>
            </a:r>
            <a:endParaRPr lang="en-US" altLang="zh-CN" dirty="0">
              <a:solidFill>
                <a:schemeClr val="tx2">
                  <a:lumMod val="10000"/>
                </a:schemeClr>
              </a:solidFill>
            </a:endParaRPr>
          </a:p>
          <a:p>
            <a:pPr algn="ctr">
              <a:lnSpc>
                <a:spcPct val="150000"/>
              </a:lnSpc>
            </a:pPr>
            <a:r>
              <a:rPr lang="zh-CN" altLang="en-US" dirty="0">
                <a:solidFill>
                  <a:schemeClr val="tx2">
                    <a:lumMod val="10000"/>
                  </a:schemeClr>
                </a:solidFill>
              </a:rPr>
              <a:t>其中</a:t>
            </a:r>
            <a:r>
              <a:rPr lang="zh-CN" altLang="en-US" b="1" dirty="0">
                <a:solidFill>
                  <a:schemeClr val="tx2">
                    <a:lumMod val="10000"/>
                  </a:schemeClr>
                </a:solidFill>
                <a:latin typeface="微软雅黑" panose="020B0503020204020204" pitchFamily="34" charset="-122"/>
                <a:ea typeface="微软雅黑" panose="020B0503020204020204" pitchFamily="34" charset="-122"/>
              </a:rPr>
              <a:t>垃圾数量多、固体垃圾有间隙和大体积物品</a:t>
            </a:r>
            <a:r>
              <a:rPr lang="zh-CN" altLang="en-US" dirty="0">
                <a:solidFill>
                  <a:schemeClr val="tx2">
                    <a:lumMod val="10000"/>
                  </a:schemeClr>
                </a:solidFill>
              </a:rPr>
              <a:t>影响较大</a:t>
            </a:r>
          </a:p>
        </p:txBody>
      </p:sp>
      <p:pic>
        <p:nvPicPr>
          <p:cNvPr id="7" name="图片 6">
            <a:extLst>
              <a:ext uri="{FF2B5EF4-FFF2-40B4-BE49-F238E27FC236}">
                <a16:creationId xmlns:a16="http://schemas.microsoft.com/office/drawing/2014/main" id="{DEABD4CD-5923-436D-8422-066CB8627D98}"/>
              </a:ext>
            </a:extLst>
          </p:cNvPr>
          <p:cNvPicPr>
            <a:picLocks noChangeAspect="1"/>
          </p:cNvPicPr>
          <p:nvPr/>
        </p:nvPicPr>
        <p:blipFill>
          <a:blip r:embed="rId4"/>
          <a:stretch>
            <a:fillRect/>
          </a:stretch>
        </p:blipFill>
        <p:spPr>
          <a:xfrm>
            <a:off x="1023613" y="2435532"/>
            <a:ext cx="10144774" cy="4026371"/>
          </a:xfrm>
          <a:prstGeom prst="rect">
            <a:avLst/>
          </a:prstGeom>
        </p:spPr>
      </p:pic>
    </p:spTree>
    <p:extLst>
      <p:ext uri="{BB962C8B-B14F-4D97-AF65-F5344CB8AC3E}">
        <p14:creationId xmlns:p14="http://schemas.microsoft.com/office/powerpoint/2010/main" val="12895236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416FB-6529-B848-2BAC-07DC37D680A3}"/>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264D7369-21FF-88F1-57C6-A26ECB78BFF3}"/>
              </a:ext>
            </a:extLst>
          </p:cNvPr>
          <p:cNvSpPr txBox="1">
            <a:spLocks/>
          </p:cNvSpPr>
          <p:nvPr/>
        </p:nvSpPr>
        <p:spPr>
          <a:xfrm>
            <a:off x="609122" y="346218"/>
            <a:ext cx="4062721"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原理剖析</a:t>
            </a:r>
            <a:r>
              <a:rPr lang="en-US" altLang="zh-CN"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a:t>
            </a:r>
            <a:r>
              <a:rPr lang="zh-CN" altLang="en-US" sz="3600" b="1">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倾倒不便</a:t>
            </a:r>
            <a:endParaRPr lang="zh-CN" altLang="en-US" sz="3600" b="1">
              <a:solidFill>
                <a:schemeClr val="accent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4BDE9F80-CCD7-0C02-9145-2AA1473160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pic>
        <p:nvPicPr>
          <p:cNvPr id="18" name="图片 17">
            <a:extLst>
              <a:ext uri="{FF2B5EF4-FFF2-40B4-BE49-F238E27FC236}">
                <a16:creationId xmlns:a16="http://schemas.microsoft.com/office/drawing/2014/main" id="{2AC6B0C3-1199-0D49-E0F5-34D2036902FF}"/>
              </a:ext>
            </a:extLst>
          </p:cNvPr>
          <p:cNvPicPr>
            <a:picLocks noChangeAspect="1"/>
          </p:cNvPicPr>
          <p:nvPr/>
        </p:nvPicPr>
        <p:blipFill>
          <a:blip r:embed="rId4"/>
          <a:stretch>
            <a:fillRect/>
          </a:stretch>
        </p:blipFill>
        <p:spPr>
          <a:xfrm>
            <a:off x="940275" y="2240384"/>
            <a:ext cx="10311441" cy="3854142"/>
          </a:xfrm>
          <a:prstGeom prst="rect">
            <a:avLst/>
          </a:prstGeom>
        </p:spPr>
      </p:pic>
      <p:sp>
        <p:nvSpPr>
          <p:cNvPr id="21" name="文本框 20">
            <a:extLst>
              <a:ext uri="{FF2B5EF4-FFF2-40B4-BE49-F238E27FC236}">
                <a16:creationId xmlns:a16="http://schemas.microsoft.com/office/drawing/2014/main" id="{ACEF3E0E-A141-BB19-29E5-F00F416899C5}"/>
              </a:ext>
            </a:extLst>
          </p:cNvPr>
          <p:cNvSpPr txBox="1"/>
          <p:nvPr/>
        </p:nvSpPr>
        <p:spPr>
          <a:xfrm>
            <a:off x="2541177" y="1492591"/>
            <a:ext cx="7109639" cy="369332"/>
          </a:xfrm>
          <a:prstGeom prst="rect">
            <a:avLst/>
          </a:prstGeom>
          <a:noFill/>
        </p:spPr>
        <p:txBody>
          <a:bodyPr wrap="none" rtlCol="0">
            <a:spAutoFit/>
          </a:bodyPr>
          <a:lstStyle/>
          <a:p>
            <a:pPr algn="ctr"/>
            <a:r>
              <a:rPr lang="zh-CN" altLang="en-US">
                <a:solidFill>
                  <a:schemeClr val="tx2">
                    <a:lumMod val="10000"/>
                  </a:schemeClr>
                </a:solidFill>
              </a:rPr>
              <a:t>倾倒垃圾途中的</a:t>
            </a:r>
            <a:r>
              <a:rPr lang="zh-CN" altLang="en-US" b="1">
                <a:solidFill>
                  <a:schemeClr val="tx2">
                    <a:lumMod val="10000"/>
                  </a:schemeClr>
                </a:solidFill>
                <a:latin typeface="微软雅黑" panose="020B0503020204020204" pitchFamily="34" charset="-122"/>
                <a:ea typeface="微软雅黑" panose="020B0503020204020204" pitchFamily="34" charset="-122"/>
              </a:rPr>
              <a:t>汤水渗漏</a:t>
            </a:r>
            <a:r>
              <a:rPr lang="zh-CN" altLang="en-US">
                <a:solidFill>
                  <a:schemeClr val="tx2">
                    <a:lumMod val="10000"/>
                  </a:schemeClr>
                </a:solidFill>
              </a:rPr>
              <a:t>问题成为影响倾倒厨余垃圾体验的主要因素</a:t>
            </a:r>
          </a:p>
        </p:txBody>
      </p:sp>
    </p:spTree>
    <p:extLst>
      <p:ext uri="{BB962C8B-B14F-4D97-AF65-F5344CB8AC3E}">
        <p14:creationId xmlns:p14="http://schemas.microsoft.com/office/powerpoint/2010/main" val="3247274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2">
            <a:extLst>
              <a:ext uri="{FF2B5EF4-FFF2-40B4-BE49-F238E27FC236}">
                <a16:creationId xmlns:a16="http://schemas.microsoft.com/office/drawing/2014/main" id="{AA4A8915-2184-87C4-63DD-BDEC5693FD59}"/>
              </a:ext>
            </a:extLst>
          </p:cNvPr>
          <p:cNvSpPr txBox="1">
            <a:spLocks/>
          </p:cNvSpPr>
          <p:nvPr/>
        </p:nvSpPr>
        <p:spPr>
          <a:xfrm>
            <a:off x="609122" y="346218"/>
            <a:ext cx="207692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需求聚焦</a:t>
            </a:r>
          </a:p>
        </p:txBody>
      </p:sp>
      <p:pic>
        <p:nvPicPr>
          <p:cNvPr id="3" name="图片 2">
            <a:extLst>
              <a:ext uri="{FF2B5EF4-FFF2-40B4-BE49-F238E27FC236}">
                <a16:creationId xmlns:a16="http://schemas.microsoft.com/office/drawing/2014/main" id="{E044137C-FC03-205F-D80F-4FA1CEAD179D}"/>
              </a:ext>
            </a:extLst>
          </p:cNvPr>
          <p:cNvPicPr>
            <a:picLocks noChangeAspect="1"/>
          </p:cNvPicPr>
          <p:nvPr/>
        </p:nvPicPr>
        <p:blipFill>
          <a:blip r:embed="rId3"/>
          <a:stretch>
            <a:fillRect/>
          </a:stretch>
        </p:blipFill>
        <p:spPr>
          <a:xfrm>
            <a:off x="1336857" y="1166444"/>
            <a:ext cx="9518286" cy="4979037"/>
          </a:xfrm>
          <a:prstGeom prst="rect">
            <a:avLst/>
          </a:prstGeom>
        </p:spPr>
      </p:pic>
      <p:pic>
        <p:nvPicPr>
          <p:cNvPr id="2" name="图片 1">
            <a:extLst>
              <a:ext uri="{FF2B5EF4-FFF2-40B4-BE49-F238E27FC236}">
                <a16:creationId xmlns:a16="http://schemas.microsoft.com/office/drawing/2014/main" id="{C738E822-DE92-3B16-C662-7D4332048E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2759422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DF6E8-BE3F-D54C-6EEF-02EFD9B5ACC6}"/>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FFE96628-7FF1-0027-3ABA-A1CDD9FCFA1C}"/>
              </a:ext>
            </a:extLst>
          </p:cNvPr>
          <p:cNvSpPr txBox="1"/>
          <p:nvPr/>
        </p:nvSpPr>
        <p:spPr>
          <a:xfrm>
            <a:off x="1419098" y="1573677"/>
            <a:ext cx="997529" cy="584775"/>
          </a:xfrm>
          <a:prstGeom prst="rect">
            <a:avLst/>
          </a:prstGeom>
          <a:noFill/>
        </p:spPr>
        <p:txBody>
          <a:bodyPr wrap="square" rtlCol="0">
            <a:spAutoFit/>
          </a:bodyPr>
          <a:lstStyle/>
          <a:p>
            <a:r>
              <a:rPr lang="zh-CN" altLang="en-US" sz="3200" b="1">
                <a:solidFill>
                  <a:srgbClr val="02A86E"/>
                </a:solidFill>
                <a:latin typeface="微软雅黑" panose="020B0503020204020204" pitchFamily="34" charset="-122"/>
                <a:ea typeface="微软雅黑" panose="020B0503020204020204" pitchFamily="34" charset="-122"/>
              </a:rPr>
              <a:t>收集</a:t>
            </a:r>
          </a:p>
        </p:txBody>
      </p:sp>
      <p:sp>
        <p:nvSpPr>
          <p:cNvPr id="7" name="文本框 6">
            <a:extLst>
              <a:ext uri="{FF2B5EF4-FFF2-40B4-BE49-F238E27FC236}">
                <a16:creationId xmlns:a16="http://schemas.microsoft.com/office/drawing/2014/main" id="{6F4307F4-3162-7BB1-2C26-8A49CDF247D6}"/>
              </a:ext>
            </a:extLst>
          </p:cNvPr>
          <p:cNvSpPr txBox="1"/>
          <p:nvPr/>
        </p:nvSpPr>
        <p:spPr>
          <a:xfrm>
            <a:off x="1419098" y="3230213"/>
            <a:ext cx="795647" cy="461665"/>
          </a:xfrm>
          <a:prstGeom prst="rect">
            <a:avLst/>
          </a:prstGeom>
          <a:noFill/>
        </p:spPr>
        <p:txBody>
          <a:bodyPr wrap="square" rtlCol="0">
            <a:spAutoFit/>
          </a:bodyPr>
          <a:lstStyle/>
          <a:p>
            <a:r>
              <a:rPr lang="zh-CN" altLang="en-US" sz="2400" b="1">
                <a:solidFill>
                  <a:srgbClr val="02A86E"/>
                </a:solidFill>
                <a:latin typeface="微软雅黑" panose="020B0503020204020204" pitchFamily="34" charset="-122"/>
                <a:ea typeface="微软雅黑" panose="020B0503020204020204" pitchFamily="34" charset="-122"/>
              </a:rPr>
              <a:t>存放</a:t>
            </a:r>
          </a:p>
        </p:txBody>
      </p:sp>
      <p:sp>
        <p:nvSpPr>
          <p:cNvPr id="8" name="文本框 7">
            <a:extLst>
              <a:ext uri="{FF2B5EF4-FFF2-40B4-BE49-F238E27FC236}">
                <a16:creationId xmlns:a16="http://schemas.microsoft.com/office/drawing/2014/main" id="{B7172266-9811-36AE-DECD-CCF3305D8FA4}"/>
              </a:ext>
            </a:extLst>
          </p:cNvPr>
          <p:cNvSpPr txBox="1"/>
          <p:nvPr/>
        </p:nvSpPr>
        <p:spPr>
          <a:xfrm>
            <a:off x="1419099" y="4822658"/>
            <a:ext cx="795647" cy="461665"/>
          </a:xfrm>
          <a:prstGeom prst="rect">
            <a:avLst/>
          </a:prstGeom>
          <a:noFill/>
        </p:spPr>
        <p:txBody>
          <a:bodyPr wrap="square" rtlCol="0">
            <a:spAutoFit/>
          </a:bodyPr>
          <a:lstStyle/>
          <a:p>
            <a:r>
              <a:rPr lang="zh-CN" altLang="en-US" sz="2400" b="1">
                <a:solidFill>
                  <a:srgbClr val="02A86E"/>
                </a:solidFill>
                <a:latin typeface="微软雅黑" panose="020B0503020204020204" pitchFamily="34" charset="-122"/>
                <a:ea typeface="微软雅黑" panose="020B0503020204020204" pitchFamily="34" charset="-122"/>
              </a:rPr>
              <a:t>倾倒</a:t>
            </a:r>
          </a:p>
        </p:txBody>
      </p:sp>
      <p:sp>
        <p:nvSpPr>
          <p:cNvPr id="9" name="箭头: 右 8">
            <a:extLst>
              <a:ext uri="{FF2B5EF4-FFF2-40B4-BE49-F238E27FC236}">
                <a16:creationId xmlns:a16="http://schemas.microsoft.com/office/drawing/2014/main" id="{B4C7223A-2D07-1086-CA0E-5357B06FA402}"/>
              </a:ext>
            </a:extLst>
          </p:cNvPr>
          <p:cNvSpPr/>
          <p:nvPr/>
        </p:nvSpPr>
        <p:spPr>
          <a:xfrm>
            <a:off x="575953" y="1755040"/>
            <a:ext cx="795647" cy="219694"/>
          </a:xfrm>
          <a:prstGeom prst="rightArrow">
            <a:avLst>
              <a:gd name="adj1" fmla="val 60810"/>
              <a:gd name="adj2" fmla="val 14459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a:extLst>
              <a:ext uri="{FF2B5EF4-FFF2-40B4-BE49-F238E27FC236}">
                <a16:creationId xmlns:a16="http://schemas.microsoft.com/office/drawing/2014/main" id="{FCD3F541-71A1-9F00-9F3C-9115109B32C8}"/>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需求聚焦</a:t>
            </a:r>
          </a:p>
        </p:txBody>
      </p:sp>
      <p:grpSp>
        <p:nvGrpSpPr>
          <p:cNvPr id="22" name="组合 21">
            <a:extLst>
              <a:ext uri="{FF2B5EF4-FFF2-40B4-BE49-F238E27FC236}">
                <a16:creationId xmlns:a16="http://schemas.microsoft.com/office/drawing/2014/main" id="{A0157FE0-9840-46CD-C844-6D5689F84D8B}"/>
              </a:ext>
            </a:extLst>
          </p:cNvPr>
          <p:cNvGrpSpPr/>
          <p:nvPr/>
        </p:nvGrpSpPr>
        <p:grpSpPr>
          <a:xfrm>
            <a:off x="3702050" y="620100"/>
            <a:ext cx="360000" cy="5617800"/>
            <a:chOff x="3835400" y="755650"/>
            <a:chExt cx="360000" cy="5617800"/>
          </a:xfrm>
        </p:grpSpPr>
        <p:cxnSp>
          <p:nvCxnSpPr>
            <p:cNvPr id="14" name="直接连接符 13">
              <a:extLst>
                <a:ext uri="{FF2B5EF4-FFF2-40B4-BE49-F238E27FC236}">
                  <a16:creationId xmlns:a16="http://schemas.microsoft.com/office/drawing/2014/main" id="{A0652B04-1790-D5D9-46B6-2238AEC060A1}"/>
                </a:ext>
              </a:extLst>
            </p:cNvPr>
            <p:cNvCxnSpPr/>
            <p:nvPr/>
          </p:nvCxnSpPr>
          <p:spPr>
            <a:xfrm>
              <a:off x="4013200" y="755650"/>
              <a:ext cx="0" cy="1047750"/>
            </a:xfrm>
            <a:prstGeom prst="line">
              <a:avLst/>
            </a:prstGeom>
            <a:ln w="12700">
              <a:gradFill>
                <a:gsLst>
                  <a:gs pos="0">
                    <a:srgbClr val="02A86E"/>
                  </a:gs>
                  <a:gs pos="100000">
                    <a:srgbClr val="02A86E">
                      <a:alpha val="0"/>
                    </a:srgbClr>
                  </a:gs>
                </a:gsLst>
                <a:lin ang="16200000" scaled="0"/>
              </a:gra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2C47F10E-DACA-D205-57DC-6B27C2E36472}"/>
                </a:ext>
              </a:extLst>
            </p:cNvPr>
            <p:cNvSpPr/>
            <p:nvPr/>
          </p:nvSpPr>
          <p:spPr>
            <a:xfrm>
              <a:off x="3835400" y="1803400"/>
              <a:ext cx="360000" cy="360000"/>
            </a:xfrm>
            <a:prstGeom prst="ellipse">
              <a:avLst/>
            </a:prstGeom>
            <a:solidFill>
              <a:srgbClr val="41C4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1</a:t>
              </a:r>
              <a:endParaRPr lang="zh-CN" altLang="en-US"/>
            </a:p>
          </p:txBody>
        </p:sp>
        <p:cxnSp>
          <p:nvCxnSpPr>
            <p:cNvPr id="17" name="直接连接符 16">
              <a:extLst>
                <a:ext uri="{FF2B5EF4-FFF2-40B4-BE49-F238E27FC236}">
                  <a16:creationId xmlns:a16="http://schemas.microsoft.com/office/drawing/2014/main" id="{71B38A76-D49C-20EB-3C67-BA7A40566E18}"/>
                </a:ext>
              </a:extLst>
            </p:cNvPr>
            <p:cNvCxnSpPr>
              <a:stCxn id="15" idx="4"/>
            </p:cNvCxnSpPr>
            <p:nvPr/>
          </p:nvCxnSpPr>
          <p:spPr>
            <a:xfrm flipH="1">
              <a:off x="4013200" y="2163400"/>
              <a:ext cx="2200" cy="1221150"/>
            </a:xfrm>
            <a:prstGeom prst="line">
              <a:avLst/>
            </a:prstGeom>
            <a:ln w="12700">
              <a:solidFill>
                <a:srgbClr val="02A86E"/>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AC1146C6-F732-0DEF-3EF2-51B07F637054}"/>
                </a:ext>
              </a:extLst>
            </p:cNvPr>
            <p:cNvSpPr/>
            <p:nvPr/>
          </p:nvSpPr>
          <p:spPr>
            <a:xfrm>
              <a:off x="3835400" y="3384550"/>
              <a:ext cx="360000" cy="360000"/>
            </a:xfrm>
            <a:prstGeom prst="ellipse">
              <a:avLst/>
            </a:prstGeom>
            <a:solidFill>
              <a:srgbClr val="41C4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2</a:t>
              </a:r>
              <a:endParaRPr lang="zh-CN" altLang="en-US"/>
            </a:p>
          </p:txBody>
        </p:sp>
        <p:cxnSp>
          <p:nvCxnSpPr>
            <p:cNvPr id="19" name="直接连接符 18">
              <a:extLst>
                <a:ext uri="{FF2B5EF4-FFF2-40B4-BE49-F238E27FC236}">
                  <a16:creationId xmlns:a16="http://schemas.microsoft.com/office/drawing/2014/main" id="{EE853AF1-6511-3CA0-AC84-1EBF49D43DA8}"/>
                </a:ext>
              </a:extLst>
            </p:cNvPr>
            <p:cNvCxnSpPr/>
            <p:nvPr/>
          </p:nvCxnSpPr>
          <p:spPr>
            <a:xfrm flipH="1">
              <a:off x="4013200" y="3744550"/>
              <a:ext cx="2200" cy="1221150"/>
            </a:xfrm>
            <a:prstGeom prst="line">
              <a:avLst/>
            </a:prstGeom>
            <a:ln w="12700">
              <a:solidFill>
                <a:srgbClr val="02A86E"/>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84CA84B3-1048-6680-A195-F92583440F03}"/>
                </a:ext>
              </a:extLst>
            </p:cNvPr>
            <p:cNvSpPr/>
            <p:nvPr/>
          </p:nvSpPr>
          <p:spPr>
            <a:xfrm>
              <a:off x="3835400" y="4965700"/>
              <a:ext cx="360000" cy="360000"/>
            </a:xfrm>
            <a:prstGeom prst="ellipse">
              <a:avLst/>
            </a:prstGeom>
            <a:solidFill>
              <a:srgbClr val="41C4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3</a:t>
              </a:r>
              <a:endParaRPr lang="zh-CN" altLang="en-US"/>
            </a:p>
          </p:txBody>
        </p:sp>
        <p:cxnSp>
          <p:nvCxnSpPr>
            <p:cNvPr id="21" name="直接连接符 20">
              <a:extLst>
                <a:ext uri="{FF2B5EF4-FFF2-40B4-BE49-F238E27FC236}">
                  <a16:creationId xmlns:a16="http://schemas.microsoft.com/office/drawing/2014/main" id="{A5486E93-0DB8-6674-0FDA-6E8DE166E4CA}"/>
                </a:ext>
              </a:extLst>
            </p:cNvPr>
            <p:cNvCxnSpPr/>
            <p:nvPr/>
          </p:nvCxnSpPr>
          <p:spPr>
            <a:xfrm>
              <a:off x="4015317" y="5325700"/>
              <a:ext cx="0" cy="1047750"/>
            </a:xfrm>
            <a:prstGeom prst="line">
              <a:avLst/>
            </a:prstGeom>
            <a:ln w="12700">
              <a:gradFill>
                <a:gsLst>
                  <a:gs pos="0">
                    <a:srgbClr val="02A86E"/>
                  </a:gs>
                  <a:gs pos="100000">
                    <a:srgbClr val="02A86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8A1A0320-AB76-09A5-5439-1D8EFF92DC35}"/>
              </a:ext>
            </a:extLst>
          </p:cNvPr>
          <p:cNvSpPr txBox="1"/>
          <p:nvPr/>
        </p:nvSpPr>
        <p:spPr>
          <a:xfrm>
            <a:off x="4239850" y="1680221"/>
            <a:ext cx="646331" cy="369332"/>
          </a:xfrm>
          <a:prstGeom prst="rect">
            <a:avLst/>
          </a:prstGeom>
          <a:noFill/>
        </p:spPr>
        <p:txBody>
          <a:bodyPr wrap="none" rtlCol="0">
            <a:spAutoFit/>
          </a:bodyPr>
          <a:lstStyle/>
          <a:p>
            <a:r>
              <a:rPr lang="zh-CN" altLang="en-US">
                <a:solidFill>
                  <a:schemeClr val="tx2">
                    <a:lumMod val="10000"/>
                  </a:schemeClr>
                </a:solidFill>
              </a:rPr>
              <a:t>备菜</a:t>
            </a:r>
          </a:p>
        </p:txBody>
      </p:sp>
      <p:sp>
        <p:nvSpPr>
          <p:cNvPr id="24" name="文本框 23">
            <a:extLst>
              <a:ext uri="{FF2B5EF4-FFF2-40B4-BE49-F238E27FC236}">
                <a16:creationId xmlns:a16="http://schemas.microsoft.com/office/drawing/2014/main" id="{66C20587-540C-25B8-A5EC-F83F9FBEACCF}"/>
              </a:ext>
            </a:extLst>
          </p:cNvPr>
          <p:cNvSpPr txBox="1"/>
          <p:nvPr/>
        </p:nvSpPr>
        <p:spPr>
          <a:xfrm>
            <a:off x="4239849" y="3274522"/>
            <a:ext cx="646331" cy="369332"/>
          </a:xfrm>
          <a:prstGeom prst="rect">
            <a:avLst/>
          </a:prstGeom>
          <a:noFill/>
        </p:spPr>
        <p:txBody>
          <a:bodyPr wrap="none" rtlCol="0">
            <a:spAutoFit/>
          </a:bodyPr>
          <a:lstStyle/>
          <a:p>
            <a:r>
              <a:rPr lang="zh-CN" altLang="en-US">
                <a:solidFill>
                  <a:schemeClr val="tx2">
                    <a:lumMod val="10000"/>
                  </a:schemeClr>
                </a:solidFill>
              </a:rPr>
              <a:t>餐桌</a:t>
            </a:r>
          </a:p>
        </p:txBody>
      </p:sp>
      <p:sp>
        <p:nvSpPr>
          <p:cNvPr id="25" name="文本框 24">
            <a:extLst>
              <a:ext uri="{FF2B5EF4-FFF2-40B4-BE49-F238E27FC236}">
                <a16:creationId xmlns:a16="http://schemas.microsoft.com/office/drawing/2014/main" id="{1CFEC260-0B93-8AD4-C800-7A4546C33FF1}"/>
              </a:ext>
            </a:extLst>
          </p:cNvPr>
          <p:cNvSpPr txBox="1"/>
          <p:nvPr/>
        </p:nvSpPr>
        <p:spPr>
          <a:xfrm>
            <a:off x="4239849" y="4868824"/>
            <a:ext cx="646331" cy="369332"/>
          </a:xfrm>
          <a:prstGeom prst="rect">
            <a:avLst/>
          </a:prstGeom>
          <a:noFill/>
        </p:spPr>
        <p:txBody>
          <a:bodyPr wrap="none" rtlCol="0">
            <a:spAutoFit/>
          </a:bodyPr>
          <a:lstStyle/>
          <a:p>
            <a:r>
              <a:rPr lang="zh-CN" altLang="en-US">
                <a:solidFill>
                  <a:schemeClr val="tx2">
                    <a:lumMod val="10000"/>
                  </a:schemeClr>
                </a:solidFill>
              </a:rPr>
              <a:t>餐后</a:t>
            </a:r>
          </a:p>
        </p:txBody>
      </p:sp>
      <p:sp>
        <p:nvSpPr>
          <p:cNvPr id="26" name="左大括号 25">
            <a:extLst>
              <a:ext uri="{FF2B5EF4-FFF2-40B4-BE49-F238E27FC236}">
                <a16:creationId xmlns:a16="http://schemas.microsoft.com/office/drawing/2014/main" id="{1AC9B166-657F-D2FD-9DFB-51FB271EBE69}"/>
              </a:ext>
            </a:extLst>
          </p:cNvPr>
          <p:cNvSpPr/>
          <p:nvPr/>
        </p:nvSpPr>
        <p:spPr>
          <a:xfrm>
            <a:off x="4916001" y="1123891"/>
            <a:ext cx="263398" cy="1438585"/>
          </a:xfrm>
          <a:prstGeom prst="leftBrace">
            <a:avLst>
              <a:gd name="adj1" fmla="val 86275"/>
              <a:gd name="adj2" fmla="val 50000"/>
            </a:avLst>
          </a:prstGeom>
          <a:ln w="9525">
            <a:solidFill>
              <a:srgbClr val="02A8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左大括号 26">
            <a:extLst>
              <a:ext uri="{FF2B5EF4-FFF2-40B4-BE49-F238E27FC236}">
                <a16:creationId xmlns:a16="http://schemas.microsoft.com/office/drawing/2014/main" id="{03549598-0201-D8BD-FDC0-ADD25D794066}"/>
              </a:ext>
            </a:extLst>
          </p:cNvPr>
          <p:cNvSpPr/>
          <p:nvPr/>
        </p:nvSpPr>
        <p:spPr>
          <a:xfrm>
            <a:off x="4916001" y="2779487"/>
            <a:ext cx="258998" cy="1355950"/>
          </a:xfrm>
          <a:prstGeom prst="leftBrace">
            <a:avLst>
              <a:gd name="adj1" fmla="val 86275"/>
              <a:gd name="adj2" fmla="val 50000"/>
            </a:avLst>
          </a:prstGeom>
          <a:ln w="9525">
            <a:solidFill>
              <a:srgbClr val="02A8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a:extLst>
              <a:ext uri="{FF2B5EF4-FFF2-40B4-BE49-F238E27FC236}">
                <a16:creationId xmlns:a16="http://schemas.microsoft.com/office/drawing/2014/main" id="{5B8A5025-E25B-B4B3-94EB-26E970A83E99}"/>
              </a:ext>
            </a:extLst>
          </p:cNvPr>
          <p:cNvSpPr/>
          <p:nvPr/>
        </p:nvSpPr>
        <p:spPr>
          <a:xfrm>
            <a:off x="4916001" y="4394607"/>
            <a:ext cx="258998" cy="1355950"/>
          </a:xfrm>
          <a:prstGeom prst="leftBrace">
            <a:avLst>
              <a:gd name="adj1" fmla="val 86275"/>
              <a:gd name="adj2" fmla="val 50000"/>
            </a:avLst>
          </a:prstGeom>
          <a:ln w="9525">
            <a:solidFill>
              <a:srgbClr val="02A8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64EEE0C-EA58-9F09-B2B8-6C73D30D6B84}"/>
              </a:ext>
            </a:extLst>
          </p:cNvPr>
          <p:cNvSpPr txBox="1"/>
          <p:nvPr/>
        </p:nvSpPr>
        <p:spPr>
          <a:xfrm>
            <a:off x="5278582" y="1067806"/>
            <a:ext cx="2954655" cy="369332"/>
          </a:xfrm>
          <a:prstGeom prst="rect">
            <a:avLst/>
          </a:prstGeom>
          <a:noFill/>
        </p:spPr>
        <p:txBody>
          <a:bodyPr wrap="none" rtlCol="0">
            <a:spAutoFit/>
          </a:bodyPr>
          <a:lstStyle/>
          <a:p>
            <a:r>
              <a:rPr lang="zh-CN" altLang="en-US">
                <a:solidFill>
                  <a:schemeClr val="tx2">
                    <a:lumMod val="10000"/>
                  </a:schemeClr>
                </a:solidFill>
              </a:rPr>
              <a:t>地面垃圾捡拾（碎菜叶等）</a:t>
            </a:r>
          </a:p>
        </p:txBody>
      </p:sp>
      <p:sp>
        <p:nvSpPr>
          <p:cNvPr id="3" name="文本框 2">
            <a:extLst>
              <a:ext uri="{FF2B5EF4-FFF2-40B4-BE49-F238E27FC236}">
                <a16:creationId xmlns:a16="http://schemas.microsoft.com/office/drawing/2014/main" id="{AF55F21A-F6B0-F8BB-C109-5286AA80A2CB}"/>
              </a:ext>
            </a:extLst>
          </p:cNvPr>
          <p:cNvSpPr txBox="1"/>
          <p:nvPr/>
        </p:nvSpPr>
        <p:spPr>
          <a:xfrm>
            <a:off x="5278582" y="1658518"/>
            <a:ext cx="3647152" cy="369332"/>
          </a:xfrm>
          <a:prstGeom prst="rect">
            <a:avLst/>
          </a:prstGeom>
          <a:noFill/>
        </p:spPr>
        <p:txBody>
          <a:bodyPr wrap="none" rtlCol="0">
            <a:spAutoFit/>
          </a:bodyPr>
          <a:lstStyle/>
          <a:p>
            <a:r>
              <a:rPr lang="zh-CN" altLang="en-US">
                <a:solidFill>
                  <a:schemeClr val="tx2">
                    <a:lumMod val="10000"/>
                  </a:schemeClr>
                </a:solidFill>
              </a:rPr>
              <a:t>桌面垃圾清理（碎肉屑，配菜等）</a:t>
            </a:r>
          </a:p>
        </p:txBody>
      </p:sp>
      <p:sp>
        <p:nvSpPr>
          <p:cNvPr id="4" name="文本框 3">
            <a:extLst>
              <a:ext uri="{FF2B5EF4-FFF2-40B4-BE49-F238E27FC236}">
                <a16:creationId xmlns:a16="http://schemas.microsoft.com/office/drawing/2014/main" id="{82488F01-1479-BCCC-476F-8E548F169509}"/>
              </a:ext>
            </a:extLst>
          </p:cNvPr>
          <p:cNvSpPr txBox="1"/>
          <p:nvPr/>
        </p:nvSpPr>
        <p:spPr>
          <a:xfrm>
            <a:off x="5278581" y="2249230"/>
            <a:ext cx="2492990" cy="369332"/>
          </a:xfrm>
          <a:prstGeom prst="rect">
            <a:avLst/>
          </a:prstGeom>
          <a:noFill/>
        </p:spPr>
        <p:txBody>
          <a:bodyPr wrap="none" rtlCol="0">
            <a:spAutoFit/>
          </a:bodyPr>
          <a:lstStyle/>
          <a:p>
            <a:r>
              <a:rPr lang="zh-CN" altLang="en-US">
                <a:solidFill>
                  <a:schemeClr val="tx2">
                    <a:lumMod val="10000"/>
                  </a:schemeClr>
                </a:solidFill>
              </a:rPr>
              <a:t>水槽残留（碎菜叶等）</a:t>
            </a:r>
          </a:p>
        </p:txBody>
      </p:sp>
      <p:sp>
        <p:nvSpPr>
          <p:cNvPr id="5" name="文本框 4">
            <a:extLst>
              <a:ext uri="{FF2B5EF4-FFF2-40B4-BE49-F238E27FC236}">
                <a16:creationId xmlns:a16="http://schemas.microsoft.com/office/drawing/2014/main" id="{4CECF287-41FC-C2E8-12BD-5695AE7DAA4C}"/>
              </a:ext>
            </a:extLst>
          </p:cNvPr>
          <p:cNvSpPr txBox="1"/>
          <p:nvPr/>
        </p:nvSpPr>
        <p:spPr>
          <a:xfrm>
            <a:off x="5278581" y="2761013"/>
            <a:ext cx="2492990" cy="369332"/>
          </a:xfrm>
          <a:prstGeom prst="rect">
            <a:avLst/>
          </a:prstGeom>
          <a:noFill/>
        </p:spPr>
        <p:txBody>
          <a:bodyPr wrap="none" rtlCol="0">
            <a:spAutoFit/>
          </a:bodyPr>
          <a:lstStyle/>
          <a:p>
            <a:r>
              <a:rPr lang="zh-CN" altLang="en-US">
                <a:solidFill>
                  <a:schemeClr val="tx2">
                    <a:lumMod val="10000"/>
                  </a:schemeClr>
                </a:solidFill>
              </a:rPr>
              <a:t>中大型垃圾（骨头等）</a:t>
            </a:r>
          </a:p>
        </p:txBody>
      </p:sp>
      <p:sp>
        <p:nvSpPr>
          <p:cNvPr id="10" name="文本框 9">
            <a:extLst>
              <a:ext uri="{FF2B5EF4-FFF2-40B4-BE49-F238E27FC236}">
                <a16:creationId xmlns:a16="http://schemas.microsoft.com/office/drawing/2014/main" id="{DF384C1E-B611-5C7D-CD87-189CFB667B32}"/>
              </a:ext>
            </a:extLst>
          </p:cNvPr>
          <p:cNvSpPr txBox="1"/>
          <p:nvPr/>
        </p:nvSpPr>
        <p:spPr>
          <a:xfrm>
            <a:off x="5278581" y="3272796"/>
            <a:ext cx="4108817" cy="369332"/>
          </a:xfrm>
          <a:prstGeom prst="rect">
            <a:avLst/>
          </a:prstGeom>
          <a:noFill/>
        </p:spPr>
        <p:txBody>
          <a:bodyPr wrap="none" rtlCol="0">
            <a:spAutoFit/>
          </a:bodyPr>
          <a:lstStyle/>
          <a:p>
            <a:r>
              <a:rPr lang="zh-CN" altLang="en-US">
                <a:solidFill>
                  <a:schemeClr val="tx2">
                    <a:lumMod val="10000"/>
                  </a:schemeClr>
                </a:solidFill>
              </a:rPr>
              <a:t>小型垃圾（鱼刺，肉皮，菜梗等碎屑）</a:t>
            </a:r>
          </a:p>
        </p:txBody>
      </p:sp>
      <p:sp>
        <p:nvSpPr>
          <p:cNvPr id="11" name="文本框 10">
            <a:extLst>
              <a:ext uri="{FF2B5EF4-FFF2-40B4-BE49-F238E27FC236}">
                <a16:creationId xmlns:a16="http://schemas.microsoft.com/office/drawing/2014/main" id="{54AEE375-12E7-AD92-2790-EC4E43A7F21E}"/>
              </a:ext>
            </a:extLst>
          </p:cNvPr>
          <p:cNvSpPr txBox="1"/>
          <p:nvPr/>
        </p:nvSpPr>
        <p:spPr>
          <a:xfrm>
            <a:off x="5278581" y="3787264"/>
            <a:ext cx="2262158" cy="369332"/>
          </a:xfrm>
          <a:prstGeom prst="rect">
            <a:avLst/>
          </a:prstGeom>
          <a:noFill/>
        </p:spPr>
        <p:txBody>
          <a:bodyPr wrap="none" rtlCol="0">
            <a:spAutoFit/>
          </a:bodyPr>
          <a:lstStyle/>
          <a:p>
            <a:r>
              <a:rPr lang="zh-CN" altLang="en-US">
                <a:solidFill>
                  <a:schemeClr val="tx2">
                    <a:lumMod val="10000"/>
                  </a:schemeClr>
                </a:solidFill>
              </a:rPr>
              <a:t>其他垃圾（纸巾等）</a:t>
            </a:r>
          </a:p>
        </p:txBody>
      </p:sp>
      <p:sp>
        <p:nvSpPr>
          <p:cNvPr id="13" name="文本框 12">
            <a:extLst>
              <a:ext uri="{FF2B5EF4-FFF2-40B4-BE49-F238E27FC236}">
                <a16:creationId xmlns:a16="http://schemas.microsoft.com/office/drawing/2014/main" id="{4CD2782A-48FF-CBC3-E88C-D0E664683769}"/>
              </a:ext>
            </a:extLst>
          </p:cNvPr>
          <p:cNvSpPr txBox="1"/>
          <p:nvPr/>
        </p:nvSpPr>
        <p:spPr>
          <a:xfrm>
            <a:off x="5278581" y="4376133"/>
            <a:ext cx="3185487" cy="369332"/>
          </a:xfrm>
          <a:prstGeom prst="rect">
            <a:avLst/>
          </a:prstGeom>
          <a:noFill/>
        </p:spPr>
        <p:txBody>
          <a:bodyPr wrap="none" rtlCol="0">
            <a:spAutoFit/>
          </a:bodyPr>
          <a:lstStyle/>
          <a:p>
            <a:r>
              <a:rPr lang="zh-CN" altLang="en-US">
                <a:solidFill>
                  <a:schemeClr val="tx2">
                    <a:lumMod val="10000"/>
                  </a:schemeClr>
                </a:solidFill>
              </a:rPr>
              <a:t>肉类、蔬菜、汤汁等剩菜剩饭</a:t>
            </a:r>
          </a:p>
        </p:txBody>
      </p:sp>
      <p:sp>
        <p:nvSpPr>
          <p:cNvPr id="16" name="文本框 15">
            <a:extLst>
              <a:ext uri="{FF2B5EF4-FFF2-40B4-BE49-F238E27FC236}">
                <a16:creationId xmlns:a16="http://schemas.microsoft.com/office/drawing/2014/main" id="{C8DCCEB2-E0F9-A528-0CEB-2E36A0EC96D3}"/>
              </a:ext>
            </a:extLst>
          </p:cNvPr>
          <p:cNvSpPr txBox="1"/>
          <p:nvPr/>
        </p:nvSpPr>
        <p:spPr>
          <a:xfrm>
            <a:off x="5278581" y="4887916"/>
            <a:ext cx="1569660" cy="369332"/>
          </a:xfrm>
          <a:prstGeom prst="rect">
            <a:avLst/>
          </a:prstGeom>
          <a:noFill/>
        </p:spPr>
        <p:txBody>
          <a:bodyPr wrap="none" rtlCol="0">
            <a:spAutoFit/>
          </a:bodyPr>
          <a:lstStyle/>
          <a:p>
            <a:r>
              <a:rPr lang="zh-CN" altLang="en-US">
                <a:solidFill>
                  <a:schemeClr val="tx2">
                    <a:lumMod val="10000"/>
                  </a:schemeClr>
                </a:solidFill>
              </a:rPr>
              <a:t>固液分离麻烦</a:t>
            </a:r>
          </a:p>
        </p:txBody>
      </p:sp>
      <p:sp>
        <p:nvSpPr>
          <p:cNvPr id="29" name="文本框 28">
            <a:extLst>
              <a:ext uri="{FF2B5EF4-FFF2-40B4-BE49-F238E27FC236}">
                <a16:creationId xmlns:a16="http://schemas.microsoft.com/office/drawing/2014/main" id="{6601C377-3A04-12A0-5967-BA5C3DC1A0E9}"/>
              </a:ext>
            </a:extLst>
          </p:cNvPr>
          <p:cNvSpPr txBox="1"/>
          <p:nvPr/>
        </p:nvSpPr>
        <p:spPr>
          <a:xfrm>
            <a:off x="5278581" y="5399699"/>
            <a:ext cx="2492990" cy="369332"/>
          </a:xfrm>
          <a:prstGeom prst="rect">
            <a:avLst/>
          </a:prstGeom>
          <a:noFill/>
        </p:spPr>
        <p:txBody>
          <a:bodyPr wrap="none" rtlCol="0">
            <a:spAutoFit/>
          </a:bodyPr>
          <a:lstStyle/>
          <a:p>
            <a:r>
              <a:rPr lang="zh-CN" altLang="en-US">
                <a:solidFill>
                  <a:schemeClr val="tx2">
                    <a:lumMod val="10000"/>
                  </a:schemeClr>
                </a:solidFill>
              </a:rPr>
              <a:t>餐桌、厨房桌面、地面</a:t>
            </a:r>
          </a:p>
        </p:txBody>
      </p:sp>
      <p:pic>
        <p:nvPicPr>
          <p:cNvPr id="30" name="图片 29">
            <a:extLst>
              <a:ext uri="{FF2B5EF4-FFF2-40B4-BE49-F238E27FC236}">
                <a16:creationId xmlns:a16="http://schemas.microsoft.com/office/drawing/2014/main" id="{F3902862-86DA-E88E-5195-2481A4A07F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3772477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CB66E-5B22-520C-5E84-FE36DD5B9A16}"/>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67C3880-8FE1-6A22-3D63-B6D344683887}"/>
              </a:ext>
            </a:extLst>
          </p:cNvPr>
          <p:cNvSpPr txBox="1"/>
          <p:nvPr/>
        </p:nvSpPr>
        <p:spPr>
          <a:xfrm>
            <a:off x="1419100" y="1634055"/>
            <a:ext cx="997529" cy="461665"/>
          </a:xfrm>
          <a:prstGeom prst="rect">
            <a:avLst/>
          </a:prstGeom>
          <a:noFill/>
        </p:spPr>
        <p:txBody>
          <a:bodyPr wrap="square" rtlCol="0">
            <a:spAutoFit/>
          </a:bodyPr>
          <a:lstStyle/>
          <a:p>
            <a:r>
              <a:rPr lang="zh-CN" altLang="en-US" sz="2400" b="1">
                <a:solidFill>
                  <a:srgbClr val="02A86E"/>
                </a:solidFill>
                <a:latin typeface="微软雅黑" panose="020B0503020204020204" pitchFamily="34" charset="-122"/>
                <a:ea typeface="微软雅黑" panose="020B0503020204020204" pitchFamily="34" charset="-122"/>
              </a:rPr>
              <a:t>收集</a:t>
            </a:r>
          </a:p>
        </p:txBody>
      </p:sp>
      <p:sp>
        <p:nvSpPr>
          <p:cNvPr id="7" name="文本框 6">
            <a:extLst>
              <a:ext uri="{FF2B5EF4-FFF2-40B4-BE49-F238E27FC236}">
                <a16:creationId xmlns:a16="http://schemas.microsoft.com/office/drawing/2014/main" id="{178F0B02-6BEC-424E-BE67-138B1EB27C28}"/>
              </a:ext>
            </a:extLst>
          </p:cNvPr>
          <p:cNvSpPr txBox="1"/>
          <p:nvPr/>
        </p:nvSpPr>
        <p:spPr>
          <a:xfrm>
            <a:off x="1419098" y="3199435"/>
            <a:ext cx="997528" cy="584775"/>
          </a:xfrm>
          <a:prstGeom prst="rect">
            <a:avLst/>
          </a:prstGeom>
          <a:noFill/>
        </p:spPr>
        <p:txBody>
          <a:bodyPr wrap="square" rtlCol="0">
            <a:spAutoFit/>
          </a:bodyPr>
          <a:lstStyle/>
          <a:p>
            <a:r>
              <a:rPr lang="zh-CN" altLang="en-US" sz="3200" b="1">
                <a:solidFill>
                  <a:srgbClr val="02A86E"/>
                </a:solidFill>
                <a:latin typeface="微软雅黑" panose="020B0503020204020204" pitchFamily="34" charset="-122"/>
                <a:ea typeface="微软雅黑" panose="020B0503020204020204" pitchFamily="34" charset="-122"/>
              </a:rPr>
              <a:t>存放</a:t>
            </a:r>
          </a:p>
        </p:txBody>
      </p:sp>
      <p:sp>
        <p:nvSpPr>
          <p:cNvPr id="8" name="文本框 7">
            <a:extLst>
              <a:ext uri="{FF2B5EF4-FFF2-40B4-BE49-F238E27FC236}">
                <a16:creationId xmlns:a16="http://schemas.microsoft.com/office/drawing/2014/main" id="{B65F68B5-15EE-62B4-B12E-299E27415110}"/>
              </a:ext>
            </a:extLst>
          </p:cNvPr>
          <p:cNvSpPr txBox="1"/>
          <p:nvPr/>
        </p:nvSpPr>
        <p:spPr>
          <a:xfrm>
            <a:off x="1419099" y="4822658"/>
            <a:ext cx="795647" cy="461665"/>
          </a:xfrm>
          <a:prstGeom prst="rect">
            <a:avLst/>
          </a:prstGeom>
          <a:noFill/>
        </p:spPr>
        <p:txBody>
          <a:bodyPr wrap="square" rtlCol="0">
            <a:spAutoFit/>
          </a:bodyPr>
          <a:lstStyle/>
          <a:p>
            <a:r>
              <a:rPr lang="zh-CN" altLang="en-US" sz="2400" b="1">
                <a:solidFill>
                  <a:srgbClr val="02A86E"/>
                </a:solidFill>
                <a:latin typeface="微软雅黑" panose="020B0503020204020204" pitchFamily="34" charset="-122"/>
                <a:ea typeface="微软雅黑" panose="020B0503020204020204" pitchFamily="34" charset="-122"/>
              </a:rPr>
              <a:t>倾倒</a:t>
            </a:r>
          </a:p>
        </p:txBody>
      </p:sp>
      <p:sp>
        <p:nvSpPr>
          <p:cNvPr id="9" name="箭头: 右 8">
            <a:extLst>
              <a:ext uri="{FF2B5EF4-FFF2-40B4-BE49-F238E27FC236}">
                <a16:creationId xmlns:a16="http://schemas.microsoft.com/office/drawing/2014/main" id="{7BE4951F-7409-985B-6105-B5C5AD8C987A}"/>
              </a:ext>
            </a:extLst>
          </p:cNvPr>
          <p:cNvSpPr/>
          <p:nvPr/>
        </p:nvSpPr>
        <p:spPr>
          <a:xfrm>
            <a:off x="623451" y="3381976"/>
            <a:ext cx="795647" cy="219694"/>
          </a:xfrm>
          <a:prstGeom prst="rightArrow">
            <a:avLst>
              <a:gd name="adj1" fmla="val 60810"/>
              <a:gd name="adj2" fmla="val 14459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2">
            <a:extLst>
              <a:ext uri="{FF2B5EF4-FFF2-40B4-BE49-F238E27FC236}">
                <a16:creationId xmlns:a16="http://schemas.microsoft.com/office/drawing/2014/main" id="{8436A015-3C7E-59D3-44EB-1138DCFC0637}"/>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需求聚焦</a:t>
            </a:r>
          </a:p>
        </p:txBody>
      </p:sp>
      <p:pic>
        <p:nvPicPr>
          <p:cNvPr id="15" name="图片 14">
            <a:extLst>
              <a:ext uri="{FF2B5EF4-FFF2-40B4-BE49-F238E27FC236}">
                <a16:creationId xmlns:a16="http://schemas.microsoft.com/office/drawing/2014/main" id="{18A051C6-1E74-DF09-9C46-00ED6B1846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2060" y="1864887"/>
            <a:ext cx="2276582" cy="2268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框 1">
            <a:extLst>
              <a:ext uri="{FF2B5EF4-FFF2-40B4-BE49-F238E27FC236}">
                <a16:creationId xmlns:a16="http://schemas.microsoft.com/office/drawing/2014/main" id="{A5E2A625-89AC-4301-B023-6E613942664A}"/>
              </a:ext>
            </a:extLst>
          </p:cNvPr>
          <p:cNvSpPr txBox="1"/>
          <p:nvPr/>
        </p:nvSpPr>
        <p:spPr>
          <a:xfrm>
            <a:off x="4027185" y="4474464"/>
            <a:ext cx="646331" cy="369332"/>
          </a:xfrm>
          <a:prstGeom prst="rect">
            <a:avLst/>
          </a:prstGeom>
          <a:noFill/>
        </p:spPr>
        <p:txBody>
          <a:bodyPr wrap="none" rtlCol="0">
            <a:spAutoFit/>
          </a:bodyPr>
          <a:lstStyle/>
          <a:p>
            <a:r>
              <a:rPr lang="zh-CN" altLang="en-US">
                <a:solidFill>
                  <a:schemeClr val="tx2">
                    <a:lumMod val="10000"/>
                  </a:schemeClr>
                </a:solidFill>
              </a:rPr>
              <a:t>异味</a:t>
            </a:r>
          </a:p>
        </p:txBody>
      </p:sp>
      <p:pic>
        <p:nvPicPr>
          <p:cNvPr id="5" name="图片 4">
            <a:extLst>
              <a:ext uri="{FF2B5EF4-FFF2-40B4-BE49-F238E27FC236}">
                <a16:creationId xmlns:a16="http://schemas.microsoft.com/office/drawing/2014/main" id="{4E7E2574-5CA5-76AB-779F-86C2AE7C42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8023" y="1864887"/>
            <a:ext cx="2308162" cy="2268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82223A35-A669-3306-08A9-C727D6A971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5566" y="1864887"/>
            <a:ext cx="2281829" cy="2268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文本框 17">
            <a:extLst>
              <a:ext uri="{FF2B5EF4-FFF2-40B4-BE49-F238E27FC236}">
                <a16:creationId xmlns:a16="http://schemas.microsoft.com/office/drawing/2014/main" id="{1C45963A-A12B-4D9B-83C8-9FC9C1795C1B}"/>
              </a:ext>
            </a:extLst>
          </p:cNvPr>
          <p:cNvSpPr txBox="1"/>
          <p:nvPr/>
        </p:nvSpPr>
        <p:spPr>
          <a:xfrm>
            <a:off x="6728938" y="4474464"/>
            <a:ext cx="646331" cy="369332"/>
          </a:xfrm>
          <a:prstGeom prst="rect">
            <a:avLst/>
          </a:prstGeom>
          <a:noFill/>
        </p:spPr>
        <p:txBody>
          <a:bodyPr wrap="square" rtlCol="0">
            <a:spAutoFit/>
          </a:bodyPr>
          <a:lstStyle/>
          <a:p>
            <a:r>
              <a:rPr lang="zh-CN" altLang="en-US">
                <a:solidFill>
                  <a:schemeClr val="tx2">
                    <a:lumMod val="10000"/>
                  </a:schemeClr>
                </a:solidFill>
              </a:rPr>
              <a:t>蚊虫</a:t>
            </a:r>
          </a:p>
        </p:txBody>
      </p:sp>
      <p:sp>
        <p:nvSpPr>
          <p:cNvPr id="19" name="文本框 18">
            <a:extLst>
              <a:ext uri="{FF2B5EF4-FFF2-40B4-BE49-F238E27FC236}">
                <a16:creationId xmlns:a16="http://schemas.microsoft.com/office/drawing/2014/main" id="{30847CFA-247F-4AEE-A7B8-A543EF6F51D3}"/>
              </a:ext>
            </a:extLst>
          </p:cNvPr>
          <p:cNvSpPr txBox="1"/>
          <p:nvPr/>
        </p:nvSpPr>
        <p:spPr>
          <a:xfrm>
            <a:off x="9087066" y="4474464"/>
            <a:ext cx="1338828" cy="369332"/>
          </a:xfrm>
          <a:prstGeom prst="rect">
            <a:avLst/>
          </a:prstGeom>
          <a:noFill/>
        </p:spPr>
        <p:txBody>
          <a:bodyPr wrap="none" rtlCol="0">
            <a:spAutoFit/>
          </a:bodyPr>
          <a:lstStyle/>
          <a:p>
            <a:r>
              <a:rPr lang="zh-CN" altLang="en-US">
                <a:solidFill>
                  <a:schemeClr val="tx2">
                    <a:lumMod val="10000"/>
                  </a:schemeClr>
                </a:solidFill>
              </a:rPr>
              <a:t>垃圾桶装满</a:t>
            </a:r>
          </a:p>
        </p:txBody>
      </p:sp>
      <p:pic>
        <p:nvPicPr>
          <p:cNvPr id="3" name="图片 2">
            <a:extLst>
              <a:ext uri="{FF2B5EF4-FFF2-40B4-BE49-F238E27FC236}">
                <a16:creationId xmlns:a16="http://schemas.microsoft.com/office/drawing/2014/main" id="{87637718-AF29-54E5-0BC6-E62AC78BDC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4205577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44779-712B-3947-3610-59F7FC43222F}"/>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D50E26D-B14C-739E-C2DB-DC68241355FC}"/>
              </a:ext>
            </a:extLst>
          </p:cNvPr>
          <p:cNvSpPr txBox="1"/>
          <p:nvPr/>
        </p:nvSpPr>
        <p:spPr>
          <a:xfrm>
            <a:off x="1419100" y="1634055"/>
            <a:ext cx="997529" cy="461665"/>
          </a:xfrm>
          <a:prstGeom prst="rect">
            <a:avLst/>
          </a:prstGeom>
          <a:noFill/>
        </p:spPr>
        <p:txBody>
          <a:bodyPr wrap="square" rtlCol="0">
            <a:spAutoFit/>
          </a:bodyPr>
          <a:lstStyle/>
          <a:p>
            <a:r>
              <a:rPr lang="zh-CN" altLang="en-US" sz="2400" b="1">
                <a:solidFill>
                  <a:srgbClr val="02A86E"/>
                </a:solidFill>
                <a:latin typeface="微软雅黑" panose="020B0503020204020204" pitchFamily="34" charset="-122"/>
                <a:ea typeface="微软雅黑" panose="020B0503020204020204" pitchFamily="34" charset="-122"/>
              </a:rPr>
              <a:t>收集</a:t>
            </a:r>
          </a:p>
        </p:txBody>
      </p:sp>
      <p:sp>
        <p:nvSpPr>
          <p:cNvPr id="7" name="文本框 6">
            <a:extLst>
              <a:ext uri="{FF2B5EF4-FFF2-40B4-BE49-F238E27FC236}">
                <a16:creationId xmlns:a16="http://schemas.microsoft.com/office/drawing/2014/main" id="{4E0CE99B-706F-8CE0-071B-2D123D891806}"/>
              </a:ext>
            </a:extLst>
          </p:cNvPr>
          <p:cNvSpPr txBox="1"/>
          <p:nvPr/>
        </p:nvSpPr>
        <p:spPr>
          <a:xfrm>
            <a:off x="1419098" y="3230213"/>
            <a:ext cx="905002" cy="461665"/>
          </a:xfrm>
          <a:prstGeom prst="rect">
            <a:avLst/>
          </a:prstGeom>
          <a:noFill/>
        </p:spPr>
        <p:txBody>
          <a:bodyPr wrap="square" rtlCol="0">
            <a:spAutoFit/>
          </a:bodyPr>
          <a:lstStyle/>
          <a:p>
            <a:r>
              <a:rPr lang="zh-CN" altLang="en-US" sz="2400" b="1">
                <a:solidFill>
                  <a:srgbClr val="02A86E"/>
                </a:solidFill>
                <a:latin typeface="微软雅黑" panose="020B0503020204020204" pitchFamily="34" charset="-122"/>
                <a:ea typeface="微软雅黑" panose="020B0503020204020204" pitchFamily="34" charset="-122"/>
              </a:rPr>
              <a:t>存放</a:t>
            </a:r>
          </a:p>
        </p:txBody>
      </p:sp>
      <p:sp>
        <p:nvSpPr>
          <p:cNvPr id="8" name="文本框 7">
            <a:extLst>
              <a:ext uri="{FF2B5EF4-FFF2-40B4-BE49-F238E27FC236}">
                <a16:creationId xmlns:a16="http://schemas.microsoft.com/office/drawing/2014/main" id="{598F1BCC-951F-E179-0E84-1229CBD78AA4}"/>
              </a:ext>
            </a:extLst>
          </p:cNvPr>
          <p:cNvSpPr txBox="1"/>
          <p:nvPr/>
        </p:nvSpPr>
        <p:spPr>
          <a:xfrm>
            <a:off x="1419099" y="4791880"/>
            <a:ext cx="997529" cy="584775"/>
          </a:xfrm>
          <a:prstGeom prst="rect">
            <a:avLst/>
          </a:prstGeom>
          <a:noFill/>
        </p:spPr>
        <p:txBody>
          <a:bodyPr wrap="square" rtlCol="0">
            <a:spAutoFit/>
          </a:bodyPr>
          <a:lstStyle/>
          <a:p>
            <a:r>
              <a:rPr lang="zh-CN" altLang="en-US" sz="3200" b="1">
                <a:solidFill>
                  <a:srgbClr val="02A86E"/>
                </a:solidFill>
                <a:latin typeface="微软雅黑" panose="020B0503020204020204" pitchFamily="34" charset="-122"/>
                <a:ea typeface="微软雅黑" panose="020B0503020204020204" pitchFamily="34" charset="-122"/>
              </a:rPr>
              <a:t>倾倒</a:t>
            </a:r>
            <a:endParaRPr lang="zh-CN" altLang="en-US" sz="2800" b="1">
              <a:solidFill>
                <a:srgbClr val="02A86E"/>
              </a:solidFill>
              <a:latin typeface="微软雅黑" panose="020B0503020204020204" pitchFamily="34" charset="-122"/>
              <a:ea typeface="微软雅黑" panose="020B0503020204020204" pitchFamily="34" charset="-122"/>
            </a:endParaRPr>
          </a:p>
        </p:txBody>
      </p:sp>
      <p:sp>
        <p:nvSpPr>
          <p:cNvPr id="9" name="箭头: 右 8">
            <a:extLst>
              <a:ext uri="{FF2B5EF4-FFF2-40B4-BE49-F238E27FC236}">
                <a16:creationId xmlns:a16="http://schemas.microsoft.com/office/drawing/2014/main" id="{51A986A8-580C-287C-6041-77C2714C9E1E}"/>
              </a:ext>
            </a:extLst>
          </p:cNvPr>
          <p:cNvSpPr/>
          <p:nvPr/>
        </p:nvSpPr>
        <p:spPr>
          <a:xfrm>
            <a:off x="623451" y="4974421"/>
            <a:ext cx="795647" cy="219694"/>
          </a:xfrm>
          <a:prstGeom prst="rightArrow">
            <a:avLst>
              <a:gd name="adj1" fmla="val 60810"/>
              <a:gd name="adj2" fmla="val 14459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2">
            <a:extLst>
              <a:ext uri="{FF2B5EF4-FFF2-40B4-BE49-F238E27FC236}">
                <a16:creationId xmlns:a16="http://schemas.microsoft.com/office/drawing/2014/main" id="{22E492BD-8B19-1207-6081-9F663286CAAF}"/>
              </a:ext>
            </a:extLst>
          </p:cNvPr>
          <p:cNvSpPr txBox="1">
            <a:spLocks/>
          </p:cNvSpPr>
          <p:nvPr/>
        </p:nvSpPr>
        <p:spPr>
          <a:xfrm>
            <a:off x="609122" y="346218"/>
            <a:ext cx="2146778"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zh-CN" altLang="en-US" sz="3600" b="1" dirty="0">
                <a:solidFill>
                  <a:schemeClr val="accent1"/>
                </a:solidFill>
                <a:latin typeface="微软雅黑" panose="020B0503020204020204" pitchFamily="34" charset="-122"/>
                <a:ea typeface="微软雅黑" panose="020B0503020204020204" pitchFamily="34" charset="-122"/>
                <a:cs typeface="OPPOSans H" pitchFamily="18" charset="-122"/>
                <a:sym typeface="微软雅黑" panose="020B0503020204020204" pitchFamily="34" charset="-122"/>
              </a:rPr>
              <a:t>需求聚焦</a:t>
            </a:r>
          </a:p>
        </p:txBody>
      </p:sp>
      <p:sp>
        <p:nvSpPr>
          <p:cNvPr id="2" name="文本框 1">
            <a:extLst>
              <a:ext uri="{FF2B5EF4-FFF2-40B4-BE49-F238E27FC236}">
                <a16:creationId xmlns:a16="http://schemas.microsoft.com/office/drawing/2014/main" id="{59092DB3-6ABA-43A4-8C00-D8BD25D3B66A}"/>
              </a:ext>
            </a:extLst>
          </p:cNvPr>
          <p:cNvSpPr txBox="1"/>
          <p:nvPr/>
        </p:nvSpPr>
        <p:spPr>
          <a:xfrm>
            <a:off x="3633216" y="3986784"/>
            <a:ext cx="1107996" cy="369332"/>
          </a:xfrm>
          <a:prstGeom prst="rect">
            <a:avLst/>
          </a:prstGeom>
          <a:noFill/>
        </p:spPr>
        <p:txBody>
          <a:bodyPr wrap="none" rtlCol="0">
            <a:spAutoFit/>
          </a:bodyPr>
          <a:lstStyle/>
          <a:p>
            <a:r>
              <a:rPr lang="zh-CN" altLang="en-US">
                <a:solidFill>
                  <a:schemeClr val="tx2">
                    <a:lumMod val="10000"/>
                  </a:schemeClr>
                </a:solidFill>
              </a:rPr>
              <a:t>打包渗漏</a:t>
            </a:r>
          </a:p>
        </p:txBody>
      </p:sp>
      <p:sp>
        <p:nvSpPr>
          <p:cNvPr id="17" name="文本框 16">
            <a:extLst>
              <a:ext uri="{FF2B5EF4-FFF2-40B4-BE49-F238E27FC236}">
                <a16:creationId xmlns:a16="http://schemas.microsoft.com/office/drawing/2014/main" id="{88B370F3-3129-4557-AB84-B2D49E49757D}"/>
              </a:ext>
            </a:extLst>
          </p:cNvPr>
          <p:cNvSpPr txBox="1"/>
          <p:nvPr/>
        </p:nvSpPr>
        <p:spPr>
          <a:xfrm>
            <a:off x="5933146" y="3986827"/>
            <a:ext cx="1569660" cy="369332"/>
          </a:xfrm>
          <a:prstGeom prst="rect">
            <a:avLst/>
          </a:prstGeom>
          <a:noFill/>
        </p:spPr>
        <p:txBody>
          <a:bodyPr wrap="none" rtlCol="0">
            <a:spAutoFit/>
          </a:bodyPr>
          <a:lstStyle/>
          <a:p>
            <a:r>
              <a:rPr lang="zh-CN" altLang="en-US">
                <a:solidFill>
                  <a:schemeClr val="tx2">
                    <a:lumMod val="10000"/>
                  </a:schemeClr>
                </a:solidFill>
              </a:rPr>
              <a:t>回收点距离远</a:t>
            </a:r>
          </a:p>
        </p:txBody>
      </p:sp>
      <p:sp>
        <p:nvSpPr>
          <p:cNvPr id="18" name="文本框 17">
            <a:extLst>
              <a:ext uri="{FF2B5EF4-FFF2-40B4-BE49-F238E27FC236}">
                <a16:creationId xmlns:a16="http://schemas.microsoft.com/office/drawing/2014/main" id="{4883FCEC-D6B0-4B9F-829E-3C54C23B9214}"/>
              </a:ext>
            </a:extLst>
          </p:cNvPr>
          <p:cNvSpPr txBox="1"/>
          <p:nvPr/>
        </p:nvSpPr>
        <p:spPr>
          <a:xfrm>
            <a:off x="9543484" y="3986784"/>
            <a:ext cx="877163" cy="369332"/>
          </a:xfrm>
          <a:prstGeom prst="rect">
            <a:avLst/>
          </a:prstGeom>
          <a:noFill/>
        </p:spPr>
        <p:txBody>
          <a:bodyPr wrap="none" rtlCol="0">
            <a:spAutoFit/>
          </a:bodyPr>
          <a:lstStyle/>
          <a:p>
            <a:r>
              <a:rPr lang="zh-CN" altLang="en-US">
                <a:solidFill>
                  <a:schemeClr val="tx2">
                    <a:lumMod val="10000"/>
                  </a:schemeClr>
                </a:solidFill>
              </a:rPr>
              <a:t>频率高</a:t>
            </a:r>
          </a:p>
        </p:txBody>
      </p:sp>
      <p:pic>
        <p:nvPicPr>
          <p:cNvPr id="5" name="图片 4">
            <a:extLst>
              <a:ext uri="{FF2B5EF4-FFF2-40B4-BE49-F238E27FC236}">
                <a16:creationId xmlns:a16="http://schemas.microsoft.com/office/drawing/2014/main" id="{51B51C92-D49E-F4A5-0687-E885CEDF2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7335" y="1767209"/>
            <a:ext cx="1599225" cy="1924669"/>
          </a:xfrm>
          <a:prstGeom prst="rect">
            <a:avLst/>
          </a:prstGeom>
        </p:spPr>
      </p:pic>
      <p:pic>
        <p:nvPicPr>
          <p:cNvPr id="11" name="图片 10">
            <a:extLst>
              <a:ext uri="{FF2B5EF4-FFF2-40B4-BE49-F238E27FC236}">
                <a16:creationId xmlns:a16="http://schemas.microsoft.com/office/drawing/2014/main" id="{8403C73B-5332-8ED7-4B5E-A222C790D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464" y="1839008"/>
            <a:ext cx="2305024" cy="1781155"/>
          </a:xfrm>
          <a:prstGeom prst="rect">
            <a:avLst/>
          </a:prstGeom>
        </p:spPr>
      </p:pic>
      <p:pic>
        <p:nvPicPr>
          <p:cNvPr id="13" name="图片 12">
            <a:extLst>
              <a:ext uri="{FF2B5EF4-FFF2-40B4-BE49-F238E27FC236}">
                <a16:creationId xmlns:a16="http://schemas.microsoft.com/office/drawing/2014/main" id="{AE1C1FA8-21EC-CF2E-1993-BB5705F852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5691" y="2095720"/>
            <a:ext cx="2772751" cy="1472079"/>
          </a:xfrm>
          <a:prstGeom prst="rect">
            <a:avLst/>
          </a:prstGeom>
        </p:spPr>
      </p:pic>
      <p:pic>
        <p:nvPicPr>
          <p:cNvPr id="10" name="图片 9">
            <a:extLst>
              <a:ext uri="{FF2B5EF4-FFF2-40B4-BE49-F238E27FC236}">
                <a16:creationId xmlns:a16="http://schemas.microsoft.com/office/drawing/2014/main" id="{D1E8AB84-4BB2-A2D5-3A7E-1BB9089B73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1049" y="217160"/>
            <a:ext cx="4062721" cy="552861"/>
          </a:xfrm>
          <a:prstGeom prst="rect">
            <a:avLst/>
          </a:prstGeom>
        </p:spPr>
      </p:pic>
    </p:spTree>
    <p:extLst>
      <p:ext uri="{BB962C8B-B14F-4D97-AF65-F5344CB8AC3E}">
        <p14:creationId xmlns:p14="http://schemas.microsoft.com/office/powerpoint/2010/main" val="359099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自定义 10">
      <a:dk1>
        <a:srgbClr val="FFFFFF"/>
      </a:dk1>
      <a:lt1>
        <a:srgbClr val="FFFFFF"/>
      </a:lt1>
      <a:dk2>
        <a:srgbClr val="778495"/>
      </a:dk2>
      <a:lt2>
        <a:srgbClr val="F0F0F0"/>
      </a:lt2>
      <a:accent1>
        <a:srgbClr val="02A86E"/>
      </a:accent1>
      <a:accent2>
        <a:srgbClr val="41C491"/>
      </a:accent2>
      <a:accent3>
        <a:srgbClr val="054816"/>
      </a:accent3>
      <a:accent4>
        <a:srgbClr val="BFD534"/>
      </a:accent4>
      <a:accent5>
        <a:srgbClr val="DFD696"/>
      </a:accent5>
      <a:accent6>
        <a:srgbClr val="FFBF0E"/>
      </a:accent6>
      <a:hlink>
        <a:srgbClr val="2EB08E"/>
      </a:hlink>
      <a:folHlink>
        <a:srgbClr val="BFBFBF"/>
      </a:folHlink>
    </a:clrScheme>
    <a:fontScheme name="微软模板">
      <a:majorFont>
        <a:latin typeface="微软雅黑"/>
        <a:ea typeface="微软雅黑"/>
        <a:cs typeface=""/>
      </a:majorFont>
      <a:minorFont>
        <a:latin typeface="微软雅黑"/>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2086</TotalTime>
  <Words>3526</Words>
  <Application>Microsoft Office PowerPoint</Application>
  <PresentationFormat>宽屏</PresentationFormat>
  <Paragraphs>417</Paragraphs>
  <Slides>51</Slides>
  <Notes>36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2" baseType="lpstr">
      <vt:lpstr>Helvetica Neue</vt:lpstr>
      <vt:lpstr>等线</vt:lpstr>
      <vt:lpstr>宋体</vt:lpstr>
      <vt:lpstr>微软雅黑</vt:lpstr>
      <vt:lpstr>微软雅黑 Light</vt:lpstr>
      <vt:lpstr>Arial</vt:lpstr>
      <vt:lpstr>Cambria Math</vt:lpstr>
      <vt:lpstr>Century Gothic</vt:lpstr>
      <vt:lpstr>Segoe UI Light</vt:lpstr>
      <vt:lpstr>Office Theme</vt:lpstr>
      <vt:lpstr>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概念方案</vt:lpstr>
      <vt:lpstr>概念方案</vt:lpstr>
      <vt:lpstr>概念方案</vt:lpstr>
      <vt:lpstr>深入设计-实验验证</vt:lpstr>
      <vt:lpstr>深入设计-服务蓝图</vt:lpstr>
      <vt:lpstr>深入设计-用户旅程</vt:lpstr>
      <vt:lpstr>深入设计-交互系统</vt:lpstr>
      <vt:lpstr>深入设计-细节设计</vt:lpstr>
      <vt:lpstr>深入设计-细节设计</vt:lpstr>
      <vt:lpstr>深入设计-场景配置效果图</vt:lpstr>
      <vt:lpstr>PowerPoint 演示文稿</vt:lpstr>
      <vt:lpstr>最终设计方案</vt:lpstr>
      <vt:lpstr>样机实物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Lenove</dc:creator>
  <cp:lastModifiedBy>城 沐</cp:lastModifiedBy>
  <cp:revision>33</cp:revision>
  <dcterms:created xsi:type="dcterms:W3CDTF">1900-01-01T00:00:00Z</dcterms:created>
  <dcterms:modified xsi:type="dcterms:W3CDTF">2024-12-15T21:52:13Z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365871FA253F4A3EA34B484957D8E2E2</vt:lpwstr>
  </property>
  <property fmtid="{D5CDD505-2E9C-101B-9397-08002B2CF9AE}" pid="3" name="KSOProductBuildVer">
    <vt:lpwstr>2052-11.10.0</vt:lpwstr>
  </property>
</Properties>
</file>